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9"/>
  </p:handoutMasterIdLst>
  <p:sldIdLst>
    <p:sldId id="256" r:id="rId2"/>
    <p:sldId id="259" r:id="rId3"/>
    <p:sldId id="266" r:id="rId4"/>
    <p:sldId id="267" r:id="rId5"/>
    <p:sldId id="268" r:id="rId6"/>
    <p:sldId id="269" r:id="rId7"/>
    <p:sldId id="258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Open Sans" panose="020B060402020202020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488" userDrawn="1">
          <p15:clr>
            <a:srgbClr val="A4A3A4"/>
          </p15:clr>
        </p15:guide>
        <p15:guide id="4" pos="295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orient="horz" pos="4042" userDrawn="1">
          <p15:clr>
            <a:srgbClr val="A4A3A4"/>
          </p15:clr>
        </p15:guide>
        <p15:guide id="7" userDrawn="1">
          <p15:clr>
            <a:srgbClr val="A4A3A4"/>
          </p15:clr>
        </p15:guide>
        <p15:guide id="8" pos="5760" userDrawn="1">
          <p15:clr>
            <a:srgbClr val="A4A3A4"/>
          </p15:clr>
        </p15:guide>
        <p15:guide id="9" orient="horz" userDrawn="1">
          <p15:clr>
            <a:srgbClr val="A4A3A4"/>
          </p15:clr>
        </p15:guide>
        <p15:guide id="10" orient="horz" pos="4320" userDrawn="1">
          <p15:clr>
            <a:srgbClr val="A4A3A4"/>
          </p15:clr>
        </p15:guide>
        <p15:guide id="12" orient="horz" pos="686" userDrawn="1">
          <p15:clr>
            <a:srgbClr val="A4A3A4"/>
          </p15:clr>
        </p15:guide>
        <p15:guide id="13" orient="horz" pos="8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67A9"/>
    <a:srgbClr val="00B050"/>
    <a:srgbClr val="50ABE0"/>
    <a:srgbClr val="3668A3"/>
    <a:srgbClr val="009182"/>
    <a:srgbClr val="DC9328"/>
    <a:srgbClr val="E7A23D"/>
    <a:srgbClr val="EDBA6C"/>
    <a:srgbClr val="809141"/>
    <a:srgbClr val="2C7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236" y="78"/>
      </p:cViewPr>
      <p:guideLst>
        <p:guide orient="horz" pos="459"/>
        <p:guide pos="2880"/>
        <p:guide pos="5488"/>
        <p:guide pos="295"/>
        <p:guide orient="horz" pos="2160"/>
        <p:guide orient="horz" pos="4042"/>
        <p:guide/>
        <p:guide pos="5760"/>
        <p:guide orient="horz"/>
        <p:guide orient="horz" pos="4320"/>
        <p:guide orient="horz" pos="686"/>
        <p:guide orient="horz" pos="84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0" d="100"/>
          <a:sy n="90" d="100"/>
        </p:scale>
        <p:origin x="369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E23B0-7AFB-419F-88ED-9863E094EC0D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15618-F096-47F9-A2E0-5659E59688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240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053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064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207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969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%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9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%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57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%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98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%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39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%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5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%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60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11" r:id="rId4"/>
    <p:sldLayoutId id="2147483717" r:id="rId5"/>
    <p:sldLayoutId id="2147483712" r:id="rId6"/>
    <p:sldLayoutId id="2147483713" r:id="rId7"/>
    <p:sldLayoutId id="2147483716" r:id="rId8"/>
    <p:sldLayoutId id="2147483714" r:id="rId9"/>
    <p:sldLayoutId id="2147483715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measures-and-accuracy-number-ks3-maths-secondary/money-measures-and-accuracy-number-ks3-maths-secondary/budgeting-money-measures-and-accuracy-number-ks3-maths-secondary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measures-and-accuracy-number-ks3-maths-secondary/money-measures-and-accuracy-number-ks3-maths-secondary/budgeting-money-measures-and-accuracy-number-ks3-maths-secondary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www.twinkl.co.uk/resources/measures-and-accuracy-number-ks3-maths-secondary/money-measures-and-accuracy-number-ks3-maths-secondary/budgeting-money-measures-and-accuracy-number-ks3-maths-secondary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twinkl.co.uk/resources/measures-and-accuracy-number-ks3-maths-secondary/money-measures-and-accuracy-number-ks3-maths-secondary/budgeting-money-measures-and-accuracy-number-ks3-maths-secondar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measures-and-accuracy-number-ks3-maths-secondary/money-measures-and-accuracy-number-ks3-maths-secondary/budgeting-money-measures-and-accuracy-number-ks3-maths-secondary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measures-and-accuracy-number-ks3-maths-secondary/money-measures-and-accuracy-number-ks3-maths-secondary/budgeting-money-measures-and-accuracy-number-ks3-maths-secondary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measures-and-accuracy-number-ks3-maths-secondary/money-measures-and-accuracy-number-ks3-maths-secondary/budgeting-money-measures-and-accuracy-number-ks3-maths-secondary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226494" y="891510"/>
            <a:ext cx="2547691" cy="138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/>
            <a:r>
              <a:rPr lang="en-GB" altLang="en-US" sz="2800" b="1" spc="2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Money and Budgeting</a:t>
            </a:r>
          </a:p>
        </p:txBody>
      </p:sp>
      <p:sp>
        <p:nvSpPr>
          <p:cNvPr id="5" name="Rectangle 4">
            <a:hlinkClick r:id="rId3"/>
          </p:cNvPr>
          <p:cNvSpPr/>
          <p:nvPr/>
        </p:nvSpPr>
        <p:spPr>
          <a:xfrm>
            <a:off x="1022684" y="5979695"/>
            <a:ext cx="1660359" cy="625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603250"/>
            <a:ext cx="9144000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600" b="1" dirty="0">
                <a:solidFill>
                  <a:srgbClr val="6967A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Hourly Rate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31800" y="1681797"/>
            <a:ext cx="8280400" cy="4385816"/>
          </a:xfrm>
          <a:prstGeom prst="rect">
            <a:avLst/>
          </a:prstGeom>
        </p:spPr>
        <p:txBody>
          <a:bodyPr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600"/>
              </a:spcAft>
              <a:defRPr/>
            </a:pP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The national minimum wage is based on a wage per hour and applies to all jobs in the UK. This is reviewed by the government annually.</a:t>
            </a:r>
          </a:p>
          <a:p>
            <a:pPr algn="l" fontAlgn="auto">
              <a:spcAft>
                <a:spcPts val="600"/>
              </a:spcAft>
              <a:defRPr/>
            </a:pPr>
            <a:endParaRPr lang="en-GB" sz="1800" dirty="0">
              <a:solidFill>
                <a:schemeClr val="tx1">
                  <a:lumMod val="85000"/>
                  <a:lumOff val="1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indent="-285750" algn="l" fontAlgn="auto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What do you think is the minimum hourly wage for someone under the age of 18 in the UK? </a:t>
            </a:r>
          </a:p>
          <a:p>
            <a:pPr marL="285750" indent="-285750" algn="l" fontAlgn="auto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sz="1800" dirty="0">
              <a:solidFill>
                <a:schemeClr val="tx1">
                  <a:lumMod val="85000"/>
                  <a:lumOff val="1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indent="-285750" algn="l" fontAlgn="auto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sz="1800" dirty="0">
              <a:solidFill>
                <a:schemeClr val="tx1">
                  <a:lumMod val="85000"/>
                  <a:lumOff val="1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indent="-285750" algn="l" fontAlgn="auto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What do you think is the minimum hourly wage for someone 25 years or older in the UK? </a:t>
            </a:r>
          </a:p>
          <a:p>
            <a:pPr marL="285750" indent="-285750" algn="l" fontAlgn="auto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sz="1800" dirty="0">
              <a:solidFill>
                <a:schemeClr val="tx1">
                  <a:lumMod val="85000"/>
                  <a:lumOff val="1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indent="-285750" algn="l" fontAlgn="auto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GB" sz="1800" dirty="0">
              <a:solidFill>
                <a:schemeClr val="tx1">
                  <a:lumMod val="85000"/>
                  <a:lumOff val="1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285750" indent="-285750" algn="l" fontAlgn="auto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Are these amounts more or less than you thought they might be? </a:t>
            </a:r>
          </a:p>
          <a:p>
            <a:pPr algn="l" fontAlgn="auto">
              <a:spcAft>
                <a:spcPts val="600"/>
              </a:spcAft>
              <a:defRPr/>
            </a:pPr>
            <a:endParaRPr lang="en-GB" sz="1800" dirty="0">
              <a:solidFill>
                <a:schemeClr val="tx1">
                  <a:lumMod val="85000"/>
                  <a:lumOff val="1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32246" y="3390364"/>
            <a:ext cx="7453811" cy="723275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600"/>
              </a:spcAft>
              <a:defRPr/>
            </a:pPr>
            <a:r>
              <a:rPr lang="en-GB" sz="1800" dirty="0">
                <a:solidFill>
                  <a:srgbClr val="00B05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As of 2019, it is £4.35 or if you are an apprentice, £3.90.</a:t>
            </a:r>
          </a:p>
          <a:p>
            <a:pPr algn="l" fontAlgn="auto">
              <a:spcAft>
                <a:spcPts val="600"/>
              </a:spcAft>
              <a:defRPr/>
            </a:pPr>
            <a:endParaRPr lang="en-GB" sz="1800" dirty="0">
              <a:solidFill>
                <a:schemeClr val="tx1">
                  <a:lumMod val="85000"/>
                  <a:lumOff val="1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32245" y="4822924"/>
            <a:ext cx="7453811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600"/>
              </a:spcAft>
              <a:defRPr/>
            </a:pPr>
            <a:r>
              <a:rPr lang="en-GB" sz="1800" dirty="0">
                <a:solidFill>
                  <a:srgbClr val="00B05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As of  2019, it is £8.21.</a:t>
            </a:r>
            <a:endParaRPr lang="en-GB" sz="1800" dirty="0">
              <a:solidFill>
                <a:schemeClr val="tx1">
                  <a:lumMod val="85000"/>
                  <a:lumOff val="1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" name="Rectangle 5">
            <a:hlinkClick r:id="rId3"/>
          </p:cNvPr>
          <p:cNvSpPr/>
          <p:nvPr/>
        </p:nvSpPr>
        <p:spPr>
          <a:xfrm>
            <a:off x="8586651" y="6618514"/>
            <a:ext cx="477710" cy="158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64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593725"/>
            <a:ext cx="9144000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600" b="1" dirty="0">
                <a:solidFill>
                  <a:srgbClr val="6967A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Weekly Pay</a:t>
            </a: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0487336"/>
              </p:ext>
            </p:extLst>
          </p:nvPr>
        </p:nvGraphicFramePr>
        <p:xfrm>
          <a:off x="569931" y="5320652"/>
          <a:ext cx="8004138" cy="104784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34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4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40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40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40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40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9675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1" dirty="0">
                          <a:effectLst/>
                        </a:rPr>
                        <a:t>Age</a:t>
                      </a:r>
                      <a:endParaRPr lang="en-GB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4300" marR="114300" marT="85725" marB="857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1" dirty="0">
                          <a:effectLst/>
                        </a:rPr>
                        <a:t>25 and Over</a:t>
                      </a:r>
                      <a:endParaRPr lang="en-GB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4300" marR="114300" marT="85725" marB="857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1" dirty="0">
                          <a:effectLst/>
                        </a:rPr>
                        <a:t>21 to 24</a:t>
                      </a:r>
                      <a:endParaRPr lang="en-GB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4300" marR="114300" marT="85725" marB="857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1" dirty="0">
                          <a:effectLst/>
                        </a:rPr>
                        <a:t>18 to 20</a:t>
                      </a:r>
                      <a:endParaRPr lang="en-GB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4300" marR="114300" marT="85725" marB="857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1" dirty="0">
                          <a:effectLst/>
                        </a:rPr>
                        <a:t>Under 18</a:t>
                      </a:r>
                      <a:endParaRPr lang="en-GB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4300" marR="114300" marT="85725" marB="857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1" dirty="0">
                          <a:effectLst/>
                        </a:rPr>
                        <a:t>Apprentice</a:t>
                      </a:r>
                      <a:endParaRPr lang="en-GB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4300" marR="114300" marT="85725" marB="8572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380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dirty="0">
                          <a:effectLst/>
                        </a:rPr>
                        <a:t>Minimum Hourly Rate</a:t>
                      </a:r>
                      <a:endParaRPr lang="en-GB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4300" marR="114300" marT="85725" marB="857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dirty="0">
                          <a:effectLst/>
                        </a:rPr>
                        <a:t>£8.21</a:t>
                      </a:r>
                      <a:endParaRPr lang="en-GB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4300" marR="114300" marT="85725" marB="857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dirty="0">
                          <a:effectLst/>
                        </a:rPr>
                        <a:t>£7.70</a:t>
                      </a:r>
                      <a:endParaRPr lang="en-GB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4300" marR="114300" marT="85725" marB="857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dirty="0">
                          <a:effectLst/>
                        </a:rPr>
                        <a:t>£6.15</a:t>
                      </a:r>
                      <a:endParaRPr lang="en-GB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4300" marR="114300" marT="85725" marB="857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dirty="0">
                          <a:effectLst/>
                        </a:rPr>
                        <a:t>£4.35</a:t>
                      </a:r>
                      <a:endParaRPr lang="en-GB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4300" marR="114300" marT="85725" marB="857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dirty="0">
                          <a:effectLst/>
                        </a:rPr>
                        <a:t>£3.90</a:t>
                      </a:r>
                      <a:endParaRPr lang="en-GB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14300" marR="114300" marT="85725" marB="857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240325"/>
                  </a:ext>
                </a:extLst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584200" y="1376363"/>
            <a:ext cx="8280400" cy="1077218"/>
          </a:xfrm>
          <a:prstGeom prst="rect">
            <a:avLst/>
          </a:prstGeom>
        </p:spPr>
        <p:txBody>
          <a:bodyPr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/>
              <a:t>A typical employee (a person who works for someone else) works 37.5 hours a week.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/>
              <a:t>Full-time employees are generally at work for at least 40 hours but their break is usually unpaid.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4163" y="3408017"/>
            <a:ext cx="12235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+mj-lt"/>
              </a:rPr>
              <a:t>Su-Ling is an apprentice working 35 hours a week. 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858" y="3409305"/>
            <a:ext cx="412871" cy="11808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55" y="3418830"/>
            <a:ext cx="493635" cy="11861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726" y="3418830"/>
            <a:ext cx="426077" cy="11844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220" y="3350842"/>
            <a:ext cx="419022" cy="1294657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584200" y="2517794"/>
            <a:ext cx="8280400" cy="584775"/>
          </a:xfrm>
          <a:prstGeom prst="rect">
            <a:avLst/>
          </a:prstGeom>
        </p:spPr>
        <p:txBody>
          <a:bodyPr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Assuming they earn minimum wage, calculate these weekly wages before any deductions (tax, national insurance, </a:t>
            </a:r>
            <a:r>
              <a:rPr lang="en-GB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etc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). This is called the 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gross pay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9906" y="3270580"/>
            <a:ext cx="2058969" cy="13980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2665495" y="3433715"/>
            <a:ext cx="1223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+mj-lt"/>
              </a:rPr>
              <a:t>Karin is 25 and works 37.5 hours a week.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43684" y="3490625"/>
            <a:ext cx="1223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+mj-lt"/>
              </a:rPr>
              <a:t>Tony is 21 and works 40 hours a week.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813503" y="3490624"/>
            <a:ext cx="1395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+mj-lt"/>
              </a:rPr>
              <a:t>Jo is a 17-year-old student and works 20 hours a week.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480569" y="3268661"/>
            <a:ext cx="2058969" cy="13980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4591232" y="3268661"/>
            <a:ext cx="2058969" cy="13980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701895" y="3266518"/>
            <a:ext cx="2058969" cy="13980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373883" y="4664550"/>
            <a:ext cx="20361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00B050"/>
                </a:solidFill>
                <a:latin typeface="+mj-lt"/>
              </a:rPr>
              <a:t>35 × 3.90 = £136.50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415562" y="4654036"/>
            <a:ext cx="22124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00B050"/>
                </a:solidFill>
                <a:latin typeface="+mj-lt"/>
              </a:rPr>
              <a:t>37.5 × 8.21 = £307.88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795190" y="4643522"/>
            <a:ext cx="17427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00B050"/>
                </a:solidFill>
                <a:latin typeface="+mj-lt"/>
              </a:rPr>
              <a:t>40 × 7.70 = £308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949835" y="4643193"/>
            <a:ext cx="16257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00B050"/>
                </a:solidFill>
                <a:latin typeface="+mj-lt"/>
              </a:rPr>
              <a:t>20 × 4.35 = £87</a:t>
            </a:r>
          </a:p>
        </p:txBody>
      </p:sp>
      <p:sp>
        <p:nvSpPr>
          <p:cNvPr id="22" name="Rectangle 21">
            <a:hlinkClick r:id="rId7"/>
          </p:cNvPr>
          <p:cNvSpPr/>
          <p:nvPr/>
        </p:nvSpPr>
        <p:spPr>
          <a:xfrm>
            <a:off x="8586651" y="6618514"/>
            <a:ext cx="477710" cy="158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67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 animBg="1"/>
      <p:bldP spid="25" grpId="0"/>
      <p:bldP spid="26" grpId="0"/>
      <p:bldP spid="27" grpId="0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593725"/>
            <a:ext cx="9144000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600" b="1" dirty="0">
                <a:solidFill>
                  <a:srgbClr val="6967A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Bills, Bills and Bills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84200" y="1376363"/>
            <a:ext cx="8280400" cy="584775"/>
          </a:xfrm>
          <a:prstGeom prst="rect">
            <a:avLst/>
          </a:prstGeom>
        </p:spPr>
        <p:txBody>
          <a:bodyPr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/>
              <a:t>Mind map all the bills you think you would have to pay if you lived in your own place without any parents or carers.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61" y="2941240"/>
            <a:ext cx="2633264" cy="2080105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3587585" y="3511711"/>
            <a:ext cx="1790178" cy="707886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bg1"/>
                </a:solidFill>
              </a:rPr>
              <a:t>I want to live on my own…</a:t>
            </a:r>
          </a:p>
        </p:txBody>
      </p:sp>
      <p:sp>
        <p:nvSpPr>
          <p:cNvPr id="6" name="Rectangle 5">
            <a:hlinkClick r:id="rId4"/>
          </p:cNvPr>
          <p:cNvSpPr/>
          <p:nvPr/>
        </p:nvSpPr>
        <p:spPr>
          <a:xfrm>
            <a:off x="8586651" y="6618514"/>
            <a:ext cx="477710" cy="158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31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593725"/>
            <a:ext cx="9144000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600" b="1" dirty="0">
                <a:solidFill>
                  <a:srgbClr val="6967A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Essential Bills or Luxury Items?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84200" y="1376363"/>
            <a:ext cx="5010484" cy="33855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600" b="1" dirty="0"/>
              <a:t>Place the following under the headings: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696605"/>
              </p:ext>
            </p:extLst>
          </p:nvPr>
        </p:nvGraphicFramePr>
        <p:xfrm>
          <a:off x="584200" y="1793850"/>
          <a:ext cx="5462442" cy="47105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0814">
                  <a:extLst>
                    <a:ext uri="{9D8B030D-6E8A-4147-A177-3AD203B41FA5}">
                      <a16:colId xmlns:a16="http://schemas.microsoft.com/office/drawing/2014/main" val="3474085239"/>
                    </a:ext>
                  </a:extLst>
                </a:gridCol>
                <a:gridCol w="1820814">
                  <a:extLst>
                    <a:ext uri="{9D8B030D-6E8A-4147-A177-3AD203B41FA5}">
                      <a16:colId xmlns:a16="http://schemas.microsoft.com/office/drawing/2014/main" val="661159257"/>
                    </a:ext>
                  </a:extLst>
                </a:gridCol>
                <a:gridCol w="1820814">
                  <a:extLst>
                    <a:ext uri="{9D8B030D-6E8A-4147-A177-3AD203B41FA5}">
                      <a16:colId xmlns:a16="http://schemas.microsoft.com/office/drawing/2014/main" val="2617301440"/>
                    </a:ext>
                  </a:extLst>
                </a:gridCol>
              </a:tblGrid>
              <a:tr h="3974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Essential Bills</a:t>
                      </a:r>
                      <a:endParaRPr lang="en-GB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Luxury Items</a:t>
                      </a:r>
                      <a:endParaRPr lang="en-GB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(not sure)</a:t>
                      </a:r>
                      <a:endParaRPr lang="en-GB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102482"/>
                  </a:ext>
                </a:extLst>
              </a:tr>
              <a:tr h="43131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247388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127110" y="1720231"/>
            <a:ext cx="1808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home phone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7110" y="2037159"/>
            <a:ext cx="3296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streaming TV subscription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7110" y="2358224"/>
            <a:ext cx="2579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house insurance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27110" y="2679435"/>
            <a:ext cx="1764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sweets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37748" y="3001495"/>
            <a:ext cx="207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bus fare/petrol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24976" y="3296812"/>
            <a:ext cx="1764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designer clothes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24976" y="3617749"/>
            <a:ext cx="194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soft drinks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32375" y="3924906"/>
            <a:ext cx="2085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rent or mortgage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40488" y="4234195"/>
            <a:ext cx="2189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mobile phone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32375" y="4542557"/>
            <a:ext cx="194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internet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31824" y="4868277"/>
            <a:ext cx="194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gas/electric/oil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32375" y="5205347"/>
            <a:ext cx="1531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council tax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40488" y="5534556"/>
            <a:ext cx="1429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TV licence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24976" y="5875464"/>
            <a:ext cx="1275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food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37008" y="6165888"/>
            <a:ext cx="1687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water bill</a:t>
            </a:r>
          </a:p>
        </p:txBody>
      </p:sp>
      <p:sp>
        <p:nvSpPr>
          <p:cNvPr id="23" name="Rectangle 22">
            <a:hlinkClick r:id="rId3"/>
          </p:cNvPr>
          <p:cNvSpPr/>
          <p:nvPr/>
        </p:nvSpPr>
        <p:spPr>
          <a:xfrm>
            <a:off x="8586651" y="6618514"/>
            <a:ext cx="477710" cy="158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17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593725"/>
            <a:ext cx="9144000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600" b="1" dirty="0">
                <a:solidFill>
                  <a:srgbClr val="6967A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Essential Bills or Luxury Items?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84200" y="1364331"/>
            <a:ext cx="5010484" cy="33855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600" b="1" dirty="0"/>
              <a:t>Place the following under the headings: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587585" y="3367330"/>
            <a:ext cx="1790178" cy="707886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chemeClr val="bg1"/>
                </a:solidFill>
              </a:rPr>
              <a:t>I want to live on my own…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698591"/>
              </p:ext>
            </p:extLst>
          </p:nvPr>
        </p:nvGraphicFramePr>
        <p:xfrm>
          <a:off x="584199" y="1781818"/>
          <a:ext cx="8018379" cy="37382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72793">
                  <a:extLst>
                    <a:ext uri="{9D8B030D-6E8A-4147-A177-3AD203B41FA5}">
                      <a16:colId xmlns:a16="http://schemas.microsoft.com/office/drawing/2014/main" val="3474085239"/>
                    </a:ext>
                  </a:extLst>
                </a:gridCol>
                <a:gridCol w="2672793">
                  <a:extLst>
                    <a:ext uri="{9D8B030D-6E8A-4147-A177-3AD203B41FA5}">
                      <a16:colId xmlns:a16="http://schemas.microsoft.com/office/drawing/2014/main" val="661159257"/>
                    </a:ext>
                  </a:extLst>
                </a:gridCol>
                <a:gridCol w="2672793">
                  <a:extLst>
                    <a:ext uri="{9D8B030D-6E8A-4147-A177-3AD203B41FA5}">
                      <a16:colId xmlns:a16="http://schemas.microsoft.com/office/drawing/2014/main" val="2617301440"/>
                    </a:ext>
                  </a:extLst>
                </a:gridCol>
              </a:tblGrid>
              <a:tr h="3136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Essential Bills</a:t>
                      </a:r>
                      <a:endParaRPr lang="en-GB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Luxury Items</a:t>
                      </a:r>
                      <a:endParaRPr lang="en-GB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(not sure)</a:t>
                      </a:r>
                      <a:endParaRPr lang="en-GB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102482"/>
                  </a:ext>
                </a:extLst>
              </a:tr>
              <a:tr h="34030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24738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60558" y="2308088"/>
            <a:ext cx="2646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j-lt"/>
              </a:rPr>
              <a:t>home phone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2590" y="3898664"/>
            <a:ext cx="2646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j-lt"/>
              </a:rPr>
              <a:t>streaming TV subscription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6917" y="2283497"/>
            <a:ext cx="2665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j-lt"/>
              </a:rPr>
              <a:t>house insurance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71118" y="4670653"/>
            <a:ext cx="2636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j-lt"/>
              </a:rPr>
              <a:t>sweets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7477" y="2656129"/>
            <a:ext cx="2638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j-lt"/>
              </a:rPr>
              <a:t>bus fare/petrol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62469" y="3079729"/>
            <a:ext cx="2645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j-lt"/>
              </a:rPr>
              <a:t>designer clothes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0558" y="3479870"/>
            <a:ext cx="2646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j-lt"/>
              </a:rPr>
              <a:t>soft drinks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4198" y="2324220"/>
            <a:ext cx="2676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j-lt"/>
              </a:rPr>
              <a:t>rent or mortgage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1119" y="2692749"/>
            <a:ext cx="2636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j-lt"/>
              </a:rPr>
              <a:t>mobile phone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71119" y="4272911"/>
            <a:ext cx="2676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j-lt"/>
              </a:rPr>
              <a:t>internet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4199" y="2748425"/>
            <a:ext cx="2676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j-lt"/>
              </a:rPr>
              <a:t>gas/electric/oil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4197" y="3159911"/>
            <a:ext cx="2676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j-lt"/>
              </a:rPr>
              <a:t>council tax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47477" y="3045828"/>
            <a:ext cx="2655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j-lt"/>
              </a:rPr>
              <a:t>TV licence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4196" y="3545520"/>
            <a:ext cx="2676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j-lt"/>
              </a:rPr>
              <a:t>food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4197" y="3951800"/>
            <a:ext cx="2676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j-lt"/>
              </a:rPr>
              <a:t>water bill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84200" y="5629812"/>
            <a:ext cx="5010484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b="1" dirty="0">
                <a:solidFill>
                  <a:srgbClr val="7030A0"/>
                </a:solidFill>
              </a:rPr>
              <a:t>Are there any you disagree with?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84199" y="6082967"/>
            <a:ext cx="6863347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b="1" dirty="0">
                <a:solidFill>
                  <a:srgbClr val="7030A0"/>
                </a:solidFill>
              </a:rPr>
              <a:t>When could the (not sure) items be essential bills?</a:t>
            </a:r>
          </a:p>
        </p:txBody>
      </p:sp>
      <p:sp>
        <p:nvSpPr>
          <p:cNvPr id="27" name="Rectangle 26">
            <a:hlinkClick r:id="rId3"/>
          </p:cNvPr>
          <p:cNvSpPr/>
          <p:nvPr/>
        </p:nvSpPr>
        <p:spPr>
          <a:xfrm>
            <a:off x="8586651" y="6618514"/>
            <a:ext cx="477710" cy="158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/>
        </p:nvSpPr>
        <p:spPr>
          <a:xfrm>
            <a:off x="3741821" y="3092116"/>
            <a:ext cx="1756611" cy="709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yond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905AE99D-A46A-4781-94B6-F3C3DBD9444E}" vid="{BA992018-449F-4927-AF21-F48D7F89AF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Beyond - Maths PowerPoint Template</Template>
  <TotalTime>214</TotalTime>
  <Words>433</Words>
  <Application>Microsoft Office PowerPoint</Application>
  <PresentationFormat>On-screen Show (4:3)</PresentationFormat>
  <Paragraphs>84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Yawen Zhao</dc:creator>
  <cp:lastModifiedBy>profile</cp:lastModifiedBy>
  <cp:revision>17</cp:revision>
  <dcterms:created xsi:type="dcterms:W3CDTF">2019-10-11T09:27:25Z</dcterms:created>
  <dcterms:modified xsi:type="dcterms:W3CDTF">2020-06-03T12:17:37Z</dcterms:modified>
</cp:coreProperties>
</file>