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9"/>
  </p:handoutMasterIdLst>
  <p:sldIdLst>
    <p:sldId id="256" r:id="rId2"/>
    <p:sldId id="257" r:id="rId3"/>
    <p:sldId id="261" r:id="rId4"/>
    <p:sldId id="259" r:id="rId5"/>
    <p:sldId id="264" r:id="rId6"/>
    <p:sldId id="262" r:id="rId7"/>
    <p:sldId id="258" r:id="rId8"/>
  </p:sldIdLst>
  <p:sldSz cx="9144000" cy="6858000" type="screen4x3"/>
  <p:notesSz cx="6858000" cy="9144000"/>
  <p:embeddedFontLst>
    <p:embeddedFont>
      <p:font typeface="Calibri" panose="020F0502020204030204" pitchFamily="34" charset="0"/>
      <p:regular r:id="rId10"/>
      <p:bold r:id="rId11"/>
      <p:italic r:id="rId12"/>
      <p:boldItalic r:id="rId13"/>
    </p:embeddedFont>
    <p:embeddedFont>
      <p:font typeface="Adobe Gothic Std B" panose="020B0800000000000000" charset="-128"/>
      <p:bold r:id="rId14"/>
    </p:embeddedFont>
    <p:embeddedFont>
      <p:font typeface="Open Sans" panose="020B0606030504020204" pitchFamily="34" charset="0"/>
      <p:regular r:id="rId15"/>
      <p:bold r:id="rId16"/>
      <p:italic r:id="rId17"/>
      <p:boldItalic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A70"/>
    <a:srgbClr val="2D4E5C"/>
    <a:srgbClr val="985D42"/>
    <a:srgbClr val="75A0B3"/>
    <a:srgbClr val="AA572F"/>
    <a:srgbClr val="458DAD"/>
    <a:srgbClr val="83B4BB"/>
    <a:srgbClr val="C3D2D2"/>
    <a:srgbClr val="333366"/>
    <a:srgbClr val="9E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9" d="100"/>
          <a:sy n="79" d="100"/>
        </p:scale>
        <p:origin x="54" y="966"/>
      </p:cViewPr>
      <p:guideLst>
        <p:guide orient="horz" pos="459"/>
        <p:guide pos="2880"/>
        <p:guide pos="5488"/>
        <p:guide pos="272"/>
        <p:guide orient="horz" pos="2160"/>
        <p:guide orient="horz" pos="4042"/>
        <p:guide/>
        <p:guide pos="5760"/>
        <p:guide orient="horz"/>
        <p:guide orient="horz" pos="4320"/>
        <p:guide orient="horz" pos="686"/>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03/02/2020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03/02/2020</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daily-debate"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winkl.co.uk/resources/daily-debate"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2594"/>
            <a:ext cx="4319587" cy="2806700"/>
          </a:xfrm>
          <a:prstGeom prst="rect">
            <a:avLst/>
          </a:prstGeom>
          <a:solidFill>
            <a:srgbClr val="2A5A7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417763" y="2636253"/>
            <a:ext cx="4319587" cy="87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2800" dirty="0">
                <a:solidFill>
                  <a:schemeClr val="bg1"/>
                </a:solidFill>
                <a:latin typeface="Open Sans" panose="020B0606030504020204" pitchFamily="34" charset="0"/>
                <a:cs typeface="Open Sans" panose="020B0606030504020204" pitchFamily="34" charset="0"/>
              </a:rPr>
              <a:t>The Perfect Tea – </a:t>
            </a:r>
            <a:br>
              <a:rPr lang="en-GB" altLang="en-US" sz="2800" dirty="0">
                <a:solidFill>
                  <a:schemeClr val="bg1"/>
                </a:solidFill>
                <a:latin typeface="Open Sans" panose="020B0606030504020204" pitchFamily="34" charset="0"/>
                <a:cs typeface="Open Sans" panose="020B0606030504020204" pitchFamily="34" charset="0"/>
              </a:rPr>
            </a:br>
            <a:r>
              <a:rPr lang="en-GB" altLang="en-US" sz="2800" dirty="0">
                <a:solidFill>
                  <a:schemeClr val="bg1"/>
                </a:solidFill>
                <a:latin typeface="Open Sans" panose="020B0606030504020204" pitchFamily="34" charset="0"/>
                <a:cs typeface="Open Sans" panose="020B0606030504020204" pitchFamily="34" charset="0"/>
              </a:rPr>
              <a:t>Milk or </a:t>
            </a:r>
            <a:br>
              <a:rPr lang="en-GB" altLang="en-US" sz="2800" dirty="0">
                <a:solidFill>
                  <a:schemeClr val="bg1"/>
                </a:solidFill>
                <a:latin typeface="Open Sans" panose="020B0606030504020204" pitchFamily="34" charset="0"/>
                <a:cs typeface="Open Sans" panose="020B0606030504020204" pitchFamily="34" charset="0"/>
              </a:rPr>
            </a:br>
            <a:r>
              <a:rPr lang="en-GB" altLang="en-US" sz="2800" dirty="0">
                <a:solidFill>
                  <a:schemeClr val="bg1"/>
                </a:solidFill>
                <a:latin typeface="Open Sans" panose="020B0606030504020204" pitchFamily="34" charset="0"/>
                <a:cs typeface="Open Sans" panose="020B0606030504020204" pitchFamily="34" charset="0"/>
              </a:rPr>
              <a:t>Water First?</a:t>
            </a:r>
          </a:p>
        </p:txBody>
      </p:sp>
      <p:sp>
        <p:nvSpPr>
          <p:cNvPr id="6" name="Title 1"/>
          <p:cNvSpPr txBox="1">
            <a:spLocks/>
          </p:cNvSpPr>
          <p:nvPr/>
        </p:nvSpPr>
        <p:spPr bwMode="auto">
          <a:xfrm>
            <a:off x="2417763" y="2116188"/>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a:t>
            </a:r>
          </a:p>
        </p:txBody>
      </p:sp>
      <p:cxnSp>
        <p:nvCxnSpPr>
          <p:cNvPr id="7" name="Straight Connector 6"/>
          <p:cNvCxnSpPr/>
          <p:nvPr/>
        </p:nvCxnSpPr>
        <p:spPr>
          <a:xfrm>
            <a:off x="3821430" y="2560320"/>
            <a:ext cx="1501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a:hlinkClick r:id="rId3"/>
          </p:cNvPr>
          <p:cNvSpPr/>
          <p:nvPr/>
        </p:nvSpPr>
        <p:spPr>
          <a:xfrm>
            <a:off x="3821430" y="5626100"/>
            <a:ext cx="1501140" cy="5842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728663"/>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The Perfect Tea: The Context</a:t>
            </a:r>
          </a:p>
        </p:txBody>
      </p:sp>
      <p:sp>
        <p:nvSpPr>
          <p:cNvPr id="8" name="Title 1"/>
          <p:cNvSpPr txBox="1">
            <a:spLocks/>
          </p:cNvSpPr>
          <p:nvPr/>
        </p:nvSpPr>
        <p:spPr>
          <a:xfrm>
            <a:off x="4268622" y="1717336"/>
            <a:ext cx="4002390" cy="426270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Making a cup of tea the ‘right way’ is a controversial subject! There’s the debate over the strength of the tea, how long you should let it brew for, whether you can ‘over-mash’ it and of course… whether the milk goes in before or after the water.</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This is a fierce debate among tea drinkers! Some argue that milk in first allows you to control the amount of milk in your tea, while the opposing camp believe that water first allows the tea to brew properly. Very serious stuff!</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Then there’s the issue of when to add the milk to your mug when you use a teapot… </a:t>
            </a:r>
          </a:p>
          <a:p>
            <a:pPr algn="l" fontAlgn="auto">
              <a:spcAft>
                <a:spcPts val="600"/>
              </a:spcAft>
              <a:defRPr/>
            </a:pPr>
            <a:r>
              <a:rPr lang="en-GB" sz="1600" b="1" dirty="0">
                <a:solidFill>
                  <a:schemeClr val="tx1">
                    <a:lumMod val="85000"/>
                    <a:lumOff val="15000"/>
                  </a:schemeClr>
                </a:solidFill>
                <a:latin typeface="Open Sans" pitchFamily="34" charset="0"/>
                <a:ea typeface="Open Sans" pitchFamily="34" charset="0"/>
                <a:cs typeface="Open Sans" pitchFamily="34" charset="0"/>
              </a:rPr>
              <a:t>Is there a perfect way to make a cup </a:t>
            </a:r>
            <a:br>
              <a:rPr lang="en-GB" sz="1600" b="1" dirty="0">
                <a:solidFill>
                  <a:schemeClr val="tx1">
                    <a:lumMod val="85000"/>
                    <a:lumOff val="15000"/>
                  </a:schemeClr>
                </a:solidFill>
                <a:latin typeface="Open Sans" pitchFamily="34" charset="0"/>
                <a:ea typeface="Open Sans" pitchFamily="34" charset="0"/>
                <a:cs typeface="Open Sans" pitchFamily="34" charset="0"/>
              </a:rPr>
            </a:br>
            <a:r>
              <a:rPr lang="en-GB" sz="1600" b="1" dirty="0">
                <a:solidFill>
                  <a:schemeClr val="tx1">
                    <a:lumMod val="85000"/>
                    <a:lumOff val="15000"/>
                  </a:schemeClr>
                </a:solidFill>
                <a:latin typeface="Open Sans" pitchFamily="34" charset="0"/>
                <a:ea typeface="Open Sans" pitchFamily="34" charset="0"/>
                <a:cs typeface="Open Sans" pitchFamily="34" charset="0"/>
              </a:rPr>
              <a:t>of tea?</a:t>
            </a:r>
          </a:p>
        </p:txBody>
      </p:sp>
      <p:pic>
        <p:nvPicPr>
          <p:cNvPr id="10" name="Picture 9">
            <a:extLst>
              <a:ext uri="{FF2B5EF4-FFF2-40B4-BE49-F238E27FC236}">
                <a16:creationId xmlns:a16="http://schemas.microsoft.com/office/drawing/2014/main" xmlns="" id="{E0DD65D9-FD44-42CA-8AD4-81A09FA15D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1" r="2301"/>
          <a:stretch/>
        </p:blipFill>
        <p:spPr>
          <a:xfrm>
            <a:off x="872989" y="1638111"/>
            <a:ext cx="3153282" cy="44072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773113" y="2600325"/>
            <a:ext cx="7559675" cy="128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What Do You Think?</a:t>
            </a:r>
            <a: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t/>
            </a:r>
            <a:b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a:t>
            </a:r>
            <a:br>
              <a:rPr lang="en-GB" sz="2400" b="1" dirty="0">
                <a:solidFill>
                  <a:schemeClr val="tx1">
                    <a:lumMod val="75000"/>
                    <a:lumOff val="25000"/>
                  </a:schemeClr>
                </a:solidFill>
                <a:latin typeface="Open Sans" pitchFamily="34" charset="0"/>
                <a:ea typeface="Open Sans" pitchFamily="34" charset="0"/>
                <a:cs typeface="Open Sans"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with? Why?</a:t>
            </a:r>
            <a:r>
              <a:rPr lang="en-GB" sz="2400" b="1" dirty="0">
                <a:solidFill>
                  <a:srgbClr val="809141"/>
                </a:solidFill>
                <a:latin typeface="Open Sans" pitchFamily="34" charset="0"/>
                <a:ea typeface="Open Sans" pitchFamily="34" charset="0"/>
                <a:cs typeface="Open Sans" pitchFamily="34" charset="0"/>
              </a:rPr>
              <a:t> </a:t>
            </a:r>
            <a:r>
              <a:rPr lang="en-GB" sz="3600" b="1" dirty="0">
                <a:solidFill>
                  <a:srgbClr val="809141"/>
                </a:solidFill>
                <a:latin typeface="Open Sans" pitchFamily="34" charset="0"/>
                <a:ea typeface="Open Sans" pitchFamily="34" charset="0"/>
                <a:cs typeface="Open Sans" pitchFamily="34" charset="0"/>
              </a:rPr>
              <a:t/>
            </a:r>
            <a:br>
              <a:rPr lang="en-GB" sz="3600" b="1" dirty="0">
                <a:solidFill>
                  <a:srgbClr val="809141"/>
                </a:solidFill>
                <a:latin typeface="Open Sans" pitchFamily="34" charset="0"/>
                <a:ea typeface="Open Sans" pitchFamily="34" charset="0"/>
                <a:cs typeface="Open Sans" pitchFamily="34" charset="0"/>
              </a:rPr>
            </a:br>
            <a:endPar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sp>
        <p:nvSpPr>
          <p:cNvPr id="5" name="Title 1"/>
          <p:cNvSpPr txBox="1">
            <a:spLocks/>
          </p:cNvSpPr>
          <p:nvPr/>
        </p:nvSpPr>
        <p:spPr bwMode="auto">
          <a:xfrm>
            <a:off x="773113" y="4888971"/>
            <a:ext cx="7561262" cy="11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What Do You Think?</a:t>
            </a:r>
          </a:p>
          <a:p>
            <a:pPr algn="ctr" eaLnBrk="1" hangingPunct="1"/>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with? Why? </a:t>
            </a:r>
          </a:p>
          <a:p>
            <a:pPr algn="ctr" eaLnBrk="1" hangingPunct="1"/>
            <a:endParaRPr lang="en-GB" altLang="en-US" sz="3600" b="1" dirty="0">
              <a:solidFill>
                <a:srgbClr val="DBA139"/>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grpSp>
        <p:nvGrpSpPr>
          <p:cNvPr id="7" name="Group 6"/>
          <p:cNvGrpSpPr/>
          <p:nvPr/>
        </p:nvGrpSpPr>
        <p:grpSpPr>
          <a:xfrm>
            <a:off x="839336" y="873760"/>
            <a:ext cx="7872864" cy="3556000"/>
            <a:chOff x="839336" y="873760"/>
            <a:chExt cx="7872864" cy="3556000"/>
          </a:xfrm>
        </p:grpSpPr>
        <p:sp>
          <p:nvSpPr>
            <p:cNvPr id="6" name="Rectangle 5"/>
            <p:cNvSpPr/>
            <p:nvPr/>
          </p:nvSpPr>
          <p:spPr>
            <a:xfrm>
              <a:off x="4169389" y="873760"/>
              <a:ext cx="4542811" cy="3556000"/>
            </a:xfrm>
            <a:prstGeom prst="rect">
              <a:avLst/>
            </a:prstGeom>
            <a:solidFill>
              <a:schemeClr val="bg1">
                <a:alpha val="25000"/>
              </a:schemeClr>
            </a:solidFill>
            <a:ln cap="sq">
              <a:solidFill>
                <a:srgbClr val="2A5A7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dirty="0">
                  <a:solidFill>
                    <a:prstClr val="black"/>
                  </a:solidFill>
                  <a:latin typeface="Open Sans" panose="020B0606030504020204" pitchFamily="34" charset="0"/>
                  <a:ea typeface="Open Sans" panose="020B0606030504020204" pitchFamily="34" charset="0"/>
                  <a:cs typeface="Open Sans" panose="020B0606030504020204" pitchFamily="34" charset="0"/>
                </a:rPr>
                <a:t>“Water first, without doubt! By letting the tea sit in boiling water for longer, the tea brews properly and allows it to reach the desired flavour and strength, before reducing it by adding a precise amount of milk afterward! If you’re putting milk in first, you’re denying yourself the true potential of a brew…”</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79" t="18360" r="57222" b="35402"/>
            <a:stretch/>
          </p:blipFill>
          <p:spPr>
            <a:xfrm>
              <a:off x="839336" y="1259840"/>
              <a:ext cx="3072263" cy="3169920"/>
            </a:xfrm>
            <a:prstGeom prst="ellipse">
              <a:avLst/>
            </a:prstGeom>
            <a:ln>
              <a:solidFill>
                <a:srgbClr val="333366"/>
              </a:solidFill>
            </a:ln>
          </p:spPr>
        </p:pic>
      </p:grpSp>
      <p:grpSp>
        <p:nvGrpSpPr>
          <p:cNvPr id="8" name="Group 7"/>
          <p:cNvGrpSpPr/>
          <p:nvPr/>
        </p:nvGrpSpPr>
        <p:grpSpPr>
          <a:xfrm>
            <a:off x="431800" y="873760"/>
            <a:ext cx="7818119" cy="3556000"/>
            <a:chOff x="431800" y="873760"/>
            <a:chExt cx="7818119" cy="3556000"/>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l="56623" t="18360" r="9778" b="35402"/>
            <a:stretch/>
          </p:blipFill>
          <p:spPr>
            <a:xfrm>
              <a:off x="5177656" y="1259840"/>
              <a:ext cx="3072263" cy="3169920"/>
            </a:xfrm>
            <a:prstGeom prst="ellipse">
              <a:avLst/>
            </a:prstGeom>
          </p:spPr>
        </p:pic>
        <p:sp>
          <p:nvSpPr>
            <p:cNvPr id="12" name="Rectangle 11"/>
            <p:cNvSpPr/>
            <p:nvPr/>
          </p:nvSpPr>
          <p:spPr>
            <a:xfrm>
              <a:off x="431800" y="873760"/>
              <a:ext cx="4542811" cy="3556000"/>
            </a:xfrm>
            <a:prstGeom prst="rect">
              <a:avLst/>
            </a:prstGeom>
            <a:solidFill>
              <a:schemeClr val="bg1">
                <a:alpha val="25000"/>
              </a:schemeClr>
            </a:solidFill>
            <a:ln cap="sq">
              <a:solidFill>
                <a:srgbClr val="2A5A7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defRPr/>
              </a:pPr>
              <a:r>
                <a:rPr lang="en-GB" sz="1700" dirty="0">
                  <a:solidFill>
                    <a:prstClr val="black"/>
                  </a:solidFill>
                  <a:latin typeface="Open Sans" panose="020B0606030504020204" pitchFamily="34" charset="0"/>
                  <a:ea typeface="Open Sans" panose="020B0606030504020204" pitchFamily="34" charset="0"/>
                  <a:cs typeface="Open Sans" panose="020B0606030504020204" pitchFamily="34" charset="0"/>
                </a:rPr>
                <a:t>“Milk first, all the way. By putting milk in first, I can carefully control just how much milk is in the mug and therefore the strength of the tea! It also means you’re not going to ruin a cup of tea by adding too much milk at the last hurdle or splashing milk on the kitchen counter. No one wants to start the process all over again!”</a:t>
              </a:r>
            </a:p>
          </p:txBody>
        </p:sp>
      </p:grpSp>
    </p:spTree>
    <p:extLst>
      <p:ext uri="{BB962C8B-B14F-4D97-AF65-F5344CB8AC3E}">
        <p14:creationId xmlns:p14="http://schemas.microsoft.com/office/powerpoint/2010/main" val="29157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180022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Research Activity</a:t>
            </a:r>
          </a:p>
        </p:txBody>
      </p:sp>
      <p:sp>
        <p:nvSpPr>
          <p:cNvPr id="8" name="Title 1"/>
          <p:cNvSpPr txBox="1">
            <a:spLocks/>
          </p:cNvSpPr>
          <p:nvPr/>
        </p:nvSpPr>
        <p:spPr>
          <a:xfrm>
            <a:off x="1763419" y="2421439"/>
            <a:ext cx="5617162" cy="226215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Using the Internet or your mobile phone, undertake a research task into the perfect cup of tea and answer the questions below.</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Which group is most popular in the UK? Milk or water first?</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What is the most popular brand of tea in the UK?</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Is there a perfect colour/strength of a cuppa?</a:t>
            </a:r>
          </a:p>
        </p:txBody>
      </p:sp>
    </p:spTree>
    <p:extLst>
      <p:ext uri="{BB962C8B-B14F-4D97-AF65-F5344CB8AC3E}">
        <p14:creationId xmlns:p14="http://schemas.microsoft.com/office/powerpoint/2010/main" val="217296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297913" y="1671638"/>
            <a:ext cx="4770438"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altLang="en-US" sz="36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Personal Response</a:t>
            </a:r>
          </a:p>
        </p:txBody>
      </p:sp>
      <p:sp>
        <p:nvSpPr>
          <p:cNvPr id="8" name="Title 1"/>
          <p:cNvSpPr txBox="1">
            <a:spLocks/>
          </p:cNvSpPr>
          <p:nvPr/>
        </p:nvSpPr>
        <p:spPr>
          <a:xfrm>
            <a:off x="431800" y="2314566"/>
            <a:ext cx="4502665" cy="266226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It’s your turn to argue your thoughts on the matter and outline the perfect method for making a cup of tea… think about how long you’d let the tea brew, whether you stir, how much sugar you need and of course, whether or not you add milk or water first.</a:t>
            </a:r>
          </a:p>
          <a:p>
            <a:pPr algn="l"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Write down your own personal thoughts and feelings on the topic.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pic>
        <p:nvPicPr>
          <p:cNvPr id="3" name="Picture 2">
            <a:extLst>
              <a:ext uri="{FF2B5EF4-FFF2-40B4-BE49-F238E27FC236}">
                <a16:creationId xmlns:a16="http://schemas.microsoft.com/office/drawing/2014/main" xmlns="" id="{232FCAB3-1457-4423-81F9-962D2113FE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94" t="31593" r="34391" b="17672"/>
          <a:stretch/>
        </p:blipFill>
        <p:spPr>
          <a:xfrm>
            <a:off x="5370808" y="0"/>
            <a:ext cx="3773191" cy="6858000"/>
          </a:xfrm>
          <a:prstGeom prst="rect">
            <a:avLst/>
          </a:prstGeom>
        </p:spPr>
      </p:pic>
    </p:spTree>
    <p:extLst>
      <p:ext uri="{BB962C8B-B14F-4D97-AF65-F5344CB8AC3E}">
        <p14:creationId xmlns:p14="http://schemas.microsoft.com/office/powerpoint/2010/main" val="24485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860425" y="2033588"/>
            <a:ext cx="742315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The Big Question: </a:t>
            </a:r>
            <a:r>
              <a:rPr lang="en-GB" altLang="en-US" sz="28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
            </a:r>
            <a:br>
              <a:rPr lang="en-GB" altLang="en-US" sz="2800" b="1" dirty="0">
                <a:solidFill>
                  <a:srgbClr val="2A5A70"/>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The Perfect Tea – </a:t>
            </a:r>
            <a:br>
              <a:rPr lang="en-GB" altLang="en-US" sz="2800" b="1" dirty="0">
                <a:solidFill>
                  <a:srgbClr val="2A5A70"/>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2A5A70"/>
                </a:solidFill>
                <a:latin typeface="Open Sans" panose="020B0606030504020204" pitchFamily="34" charset="0"/>
                <a:ea typeface="Open Sans" panose="020B0606030504020204" pitchFamily="34" charset="0"/>
                <a:cs typeface="Open Sans" panose="020B0606030504020204" pitchFamily="34" charset="0"/>
              </a:rPr>
              <a:t>Milk or Water First?</a:t>
            </a:r>
          </a:p>
        </p:txBody>
      </p:sp>
      <p:sp>
        <p:nvSpPr>
          <p:cNvPr id="8" name="Title 1"/>
          <p:cNvSpPr txBox="1">
            <a:spLocks/>
          </p:cNvSpPr>
          <p:nvPr/>
        </p:nvSpPr>
        <p:spPr>
          <a:xfrm>
            <a:off x="1814383" y="3560805"/>
            <a:ext cx="5515233" cy="120032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Working with your group, prepare a speech or presentation to tackle the question above. Consider the pros and cons and come to a conclusion that you can present to the rest of your class.</a:t>
            </a:r>
          </a:p>
        </p:txBody>
      </p:sp>
    </p:spTree>
    <p:extLst>
      <p:ext uri="{BB962C8B-B14F-4D97-AF65-F5344CB8AC3E}">
        <p14:creationId xmlns:p14="http://schemas.microsoft.com/office/powerpoint/2010/main" val="216377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3821430" y="3136900"/>
            <a:ext cx="1501140" cy="5842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Debate PowerPoint Template.pptx" id="{30448F45-DA48-40AE-868D-A96382622756}" vid="{6D0B319D-50FA-4C37-8FF2-BC9C82F6D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219</TotalTime>
  <Words>466</Words>
  <Application>Microsoft Office PowerPoint</Application>
  <PresentationFormat>On-screen Show (4:3)</PresentationFormat>
  <Paragraphs>22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Adobe Gothic Std B</vt:lpstr>
      <vt:lpstr>Open Sans</vt:lpstr>
      <vt:lpstr>Office Theme</vt:lpstr>
      <vt:lpstr>PowerPoint Presentation</vt:lpstr>
      <vt:lpstr>The Perfect Tea: The Context</vt:lpstr>
      <vt:lpstr>PowerPoint Presentation</vt:lpstr>
      <vt:lpstr>Research Activity</vt:lpstr>
      <vt:lpstr>Personal Response</vt:lpstr>
      <vt:lpstr>The Big Question:  The Perfect Tea –  Milk or Water First?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Robertshaw</dc:creator>
  <cp:lastModifiedBy>Joe Robertshaw</cp:lastModifiedBy>
  <cp:revision>19</cp:revision>
  <dcterms:created xsi:type="dcterms:W3CDTF">2019-05-02T10:09:24Z</dcterms:created>
  <dcterms:modified xsi:type="dcterms:W3CDTF">2020-02-03T15:03:33Z</dcterms:modified>
</cp:coreProperties>
</file>