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72" r:id="rId5"/>
    <p:sldId id="273" r:id="rId6"/>
    <p:sldId id="264" r:id="rId7"/>
    <p:sldId id="263" r:id="rId8"/>
    <p:sldId id="265" r:id="rId9"/>
    <p:sldId id="257" r:id="rId10"/>
    <p:sldId id="274" r:id="rId11"/>
    <p:sldId id="269" r:id="rId12"/>
    <p:sldId id="270" r:id="rId13"/>
    <p:sldId id="259" r:id="rId14"/>
    <p:sldId id="266" r:id="rId15"/>
    <p:sldId id="267" r:id="rId16"/>
    <p:sldId id="260" r:id="rId17"/>
    <p:sldId id="268"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C6135C-BD78-4693-B715-CFFDA7B524F3}"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175280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C6135C-BD78-4693-B715-CFFDA7B524F3}"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41568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C6135C-BD78-4693-B715-CFFDA7B524F3}"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391308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C6135C-BD78-4693-B715-CFFDA7B524F3}"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117278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C6135C-BD78-4693-B715-CFFDA7B524F3}" type="datetimeFigureOut">
              <a:rPr lang="en-GB" smtClean="0"/>
              <a:t>22/04/2020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87512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C6135C-BD78-4693-B715-CFFDA7B524F3}"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292730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C6135C-BD78-4693-B715-CFFDA7B524F3}" type="datetimeFigureOut">
              <a:rPr lang="en-GB" smtClean="0"/>
              <a:t>22/04/2020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232262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C6135C-BD78-4693-B715-CFFDA7B524F3}" type="datetimeFigureOut">
              <a:rPr lang="en-GB" smtClean="0"/>
              <a:t>22/04/2020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26344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6135C-BD78-4693-B715-CFFDA7B524F3}" type="datetimeFigureOut">
              <a:rPr lang="en-GB" smtClean="0"/>
              <a:t>22/04/2020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124100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135C-BD78-4693-B715-CFFDA7B524F3}"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289164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C6135C-BD78-4693-B715-CFFDA7B524F3}" type="datetimeFigureOut">
              <a:rPr lang="en-GB" smtClean="0"/>
              <a:t>22/04/2020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7275D9-1FA8-4ABA-B6F6-64B73B3C0379}" type="slidenum">
              <a:rPr lang="en-GB" smtClean="0"/>
              <a:t>‹#›</a:t>
            </a:fld>
            <a:endParaRPr lang="en-GB"/>
          </a:p>
        </p:txBody>
      </p:sp>
    </p:spTree>
    <p:extLst>
      <p:ext uri="{BB962C8B-B14F-4D97-AF65-F5344CB8AC3E}">
        <p14:creationId xmlns:p14="http://schemas.microsoft.com/office/powerpoint/2010/main" val="115796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6135C-BD78-4693-B715-CFFDA7B524F3}" type="datetimeFigureOut">
              <a:rPr lang="en-GB" smtClean="0"/>
              <a:t>22/04/2020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275D9-1FA8-4ABA-B6F6-64B73B3C0379}" type="slidenum">
              <a:rPr lang="en-GB" smtClean="0"/>
              <a:t>‹#›</a:t>
            </a:fld>
            <a:endParaRPr lang="en-GB"/>
          </a:p>
        </p:txBody>
      </p:sp>
    </p:spTree>
    <p:extLst>
      <p:ext uri="{BB962C8B-B14F-4D97-AF65-F5344CB8AC3E}">
        <p14:creationId xmlns:p14="http://schemas.microsoft.com/office/powerpoint/2010/main" val="192395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bc.co.uk/learningzone/clips/friday-prayer-at-the-mosque/48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Muslims%20have%20to%20pray%205%20times%20a%20day.%20%20Watch%20the%20video%20to%20find%20out%20more%20abou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7030A0"/>
                </a:solidFill>
              </a:rPr>
              <a:t>Debate:</a:t>
            </a:r>
            <a:r>
              <a:rPr lang="en-GB" dirty="0" smtClean="0"/>
              <a:t/>
            </a:r>
            <a:br>
              <a:rPr lang="en-GB" dirty="0" smtClean="0"/>
            </a:br>
            <a:endParaRPr lang="en-GB" dirty="0"/>
          </a:p>
        </p:txBody>
      </p:sp>
      <p:sp>
        <p:nvSpPr>
          <p:cNvPr id="3" name="Subtitle 2"/>
          <p:cNvSpPr>
            <a:spLocks noGrp="1"/>
          </p:cNvSpPr>
          <p:nvPr>
            <p:ph type="subTitle" idx="1"/>
          </p:nvPr>
        </p:nvSpPr>
        <p:spPr>
          <a:xfrm>
            <a:off x="2030437" y="2828315"/>
            <a:ext cx="9144000" cy="857420"/>
          </a:xfrm>
        </p:spPr>
        <p:txBody>
          <a:bodyPr/>
          <a:lstStyle/>
          <a:p>
            <a:r>
              <a:rPr lang="en-GB" dirty="0" smtClean="0"/>
              <a:t>You do not need to go to a place of worship to be a Muslim</a:t>
            </a:r>
            <a:endParaRPr lang="en-GB" dirty="0"/>
          </a:p>
        </p:txBody>
      </p:sp>
      <p:pic>
        <p:nvPicPr>
          <p:cNvPr id="4" name="Picture 3"/>
          <p:cNvPicPr>
            <a:picLocks noChangeAspect="1"/>
          </p:cNvPicPr>
          <p:nvPr/>
        </p:nvPicPr>
        <p:blipFill>
          <a:blip r:embed="rId2"/>
          <a:stretch>
            <a:fillRect/>
          </a:stretch>
        </p:blipFill>
        <p:spPr>
          <a:xfrm>
            <a:off x="4586287" y="3912455"/>
            <a:ext cx="3019425" cy="1514475"/>
          </a:xfrm>
          <a:prstGeom prst="rect">
            <a:avLst/>
          </a:prstGeom>
        </p:spPr>
      </p:pic>
      <p:pic>
        <p:nvPicPr>
          <p:cNvPr id="5" name="Picture 4"/>
          <p:cNvPicPr>
            <a:picLocks noChangeAspect="1"/>
          </p:cNvPicPr>
          <p:nvPr/>
        </p:nvPicPr>
        <p:blipFill>
          <a:blip r:embed="rId3"/>
          <a:stretch>
            <a:fillRect/>
          </a:stretch>
        </p:blipFill>
        <p:spPr>
          <a:xfrm>
            <a:off x="1394240" y="3869592"/>
            <a:ext cx="2847975" cy="1600200"/>
          </a:xfrm>
          <a:prstGeom prst="rect">
            <a:avLst/>
          </a:prstGeom>
        </p:spPr>
      </p:pic>
      <p:pic>
        <p:nvPicPr>
          <p:cNvPr id="6" name="Picture 5"/>
          <p:cNvPicPr>
            <a:picLocks noChangeAspect="1"/>
          </p:cNvPicPr>
          <p:nvPr/>
        </p:nvPicPr>
        <p:blipFill>
          <a:blip r:embed="rId4"/>
          <a:stretch>
            <a:fillRect/>
          </a:stretch>
        </p:blipFill>
        <p:spPr>
          <a:xfrm>
            <a:off x="8568763" y="3912455"/>
            <a:ext cx="2847975" cy="1600200"/>
          </a:xfrm>
          <a:prstGeom prst="rect">
            <a:avLst/>
          </a:prstGeom>
        </p:spPr>
      </p:pic>
    </p:spTree>
    <p:extLst>
      <p:ext uri="{BB962C8B-B14F-4D97-AF65-F5344CB8AC3E}">
        <p14:creationId xmlns:p14="http://schemas.microsoft.com/office/powerpoint/2010/main" val="2695040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Do you have to go to Mosque to give to charity?</a:t>
            </a:r>
            <a:endParaRPr lang="en-GB" dirty="0"/>
          </a:p>
        </p:txBody>
      </p:sp>
      <p:sp>
        <p:nvSpPr>
          <p:cNvPr id="5" name="Content Placeholder 4"/>
          <p:cNvSpPr>
            <a:spLocks noGrp="1"/>
          </p:cNvSpPr>
          <p:nvPr>
            <p:ph idx="1"/>
          </p:nvPr>
        </p:nvSpPr>
        <p:spPr/>
        <p:txBody>
          <a:bodyPr/>
          <a:lstStyle/>
          <a:p>
            <a:r>
              <a:rPr lang="en-GB" dirty="0" smtClean="0"/>
              <a:t>You can give to charity in the community, on the phone or on the internet. </a:t>
            </a:r>
          </a:p>
          <a:p>
            <a:r>
              <a:rPr lang="en-GB" dirty="0" smtClean="0"/>
              <a:t>This means that you can still do Zakat (giving to charity) as a Muslim without visiting Mosque.  </a:t>
            </a:r>
            <a:endParaRPr lang="en-GB" dirty="0"/>
          </a:p>
        </p:txBody>
      </p:sp>
      <p:pic>
        <p:nvPicPr>
          <p:cNvPr id="6" name="Picture 5"/>
          <p:cNvPicPr>
            <a:picLocks noChangeAspect="1"/>
          </p:cNvPicPr>
          <p:nvPr/>
        </p:nvPicPr>
        <p:blipFill>
          <a:blip r:embed="rId2"/>
          <a:stretch>
            <a:fillRect/>
          </a:stretch>
        </p:blipFill>
        <p:spPr>
          <a:xfrm>
            <a:off x="5049000" y="3640784"/>
            <a:ext cx="2628571" cy="1742857"/>
          </a:xfrm>
          <a:prstGeom prst="rect">
            <a:avLst/>
          </a:prstGeom>
        </p:spPr>
      </p:pic>
    </p:spTree>
    <p:extLst>
      <p:ext uri="{BB962C8B-B14F-4D97-AF65-F5344CB8AC3E}">
        <p14:creationId xmlns:p14="http://schemas.microsoft.com/office/powerpoint/2010/main" val="417505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Pray away from Mosque</a:t>
            </a:r>
            <a:endParaRPr lang="en-GB" dirty="0"/>
          </a:p>
        </p:txBody>
      </p:sp>
      <p:sp>
        <p:nvSpPr>
          <p:cNvPr id="3" name="Content Placeholder 2"/>
          <p:cNvSpPr>
            <a:spLocks noGrp="1"/>
          </p:cNvSpPr>
          <p:nvPr>
            <p:ph idx="1"/>
          </p:nvPr>
        </p:nvSpPr>
        <p:spPr/>
        <p:txBody>
          <a:bodyPr/>
          <a:lstStyle/>
          <a:p>
            <a:pPr algn="ctr"/>
            <a:r>
              <a:rPr lang="en-GB" dirty="0" smtClean="0"/>
              <a:t>Mosque maybe closed,</a:t>
            </a:r>
          </a:p>
          <a:p>
            <a:pPr algn="ctr"/>
            <a:r>
              <a:rPr lang="en-GB" dirty="0" smtClean="0"/>
              <a:t>You might be poorly,</a:t>
            </a:r>
          </a:p>
          <a:p>
            <a:pPr algn="ctr"/>
            <a:r>
              <a:rPr lang="en-GB" dirty="0" smtClean="0"/>
              <a:t>The mosque might be too far away,</a:t>
            </a:r>
          </a:p>
          <a:p>
            <a:pPr algn="ctr"/>
            <a:r>
              <a:rPr lang="en-GB" dirty="0" smtClean="0"/>
              <a:t>You might have to take care of someone,</a:t>
            </a:r>
          </a:p>
          <a:p>
            <a:pPr algn="ctr"/>
            <a:r>
              <a:rPr lang="en-GB" dirty="0" smtClean="0"/>
              <a:t>Allah believes that you can pray anywhere.</a:t>
            </a:r>
            <a:endParaRPr lang="en-GB" dirty="0"/>
          </a:p>
        </p:txBody>
      </p:sp>
    </p:spTree>
    <p:extLst>
      <p:ext uri="{BB962C8B-B14F-4D97-AF65-F5344CB8AC3E}">
        <p14:creationId xmlns:p14="http://schemas.microsoft.com/office/powerpoint/2010/main" val="424383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Question:</a:t>
            </a:r>
            <a:endParaRPr lang="en-GB" dirty="0"/>
          </a:p>
        </p:txBody>
      </p:sp>
      <p:sp>
        <p:nvSpPr>
          <p:cNvPr id="3" name="Content Placeholder 2"/>
          <p:cNvSpPr>
            <a:spLocks noGrp="1"/>
          </p:cNvSpPr>
          <p:nvPr>
            <p:ph idx="1"/>
          </p:nvPr>
        </p:nvSpPr>
        <p:spPr/>
        <p:txBody>
          <a:bodyPr/>
          <a:lstStyle/>
          <a:p>
            <a:r>
              <a:rPr lang="en-GB" dirty="0" smtClean="0"/>
              <a:t>Can we think somebody is not a good Muslim if they cannot go to mosque but still choose to pray?</a:t>
            </a:r>
            <a:endParaRPr lang="en-GB" dirty="0"/>
          </a:p>
        </p:txBody>
      </p:sp>
    </p:spTree>
    <p:extLst>
      <p:ext uri="{BB962C8B-B14F-4D97-AF65-F5344CB8AC3E}">
        <p14:creationId xmlns:p14="http://schemas.microsoft.com/office/powerpoint/2010/main" val="1177703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4708" y="365125"/>
            <a:ext cx="2152650" cy="212407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p>
          <a:p>
            <a:r>
              <a:rPr lang="en-GB" dirty="0" smtClean="0"/>
              <a:t>Points </a:t>
            </a:r>
            <a:r>
              <a:rPr lang="en-GB" dirty="0"/>
              <a:t>that </a:t>
            </a:r>
            <a:r>
              <a:rPr lang="en-GB" b="1" u="sng" dirty="0" smtClean="0">
                <a:solidFill>
                  <a:srgbClr val="FF0000"/>
                </a:solidFill>
              </a:rPr>
              <a:t>disagree </a:t>
            </a:r>
            <a:r>
              <a:rPr lang="en-GB" dirty="0"/>
              <a:t>with ‘You do not have to go to </a:t>
            </a:r>
            <a:r>
              <a:rPr lang="en-GB" dirty="0" smtClean="0"/>
              <a:t>Mosque to be a Muslim’ </a:t>
            </a:r>
            <a:r>
              <a:rPr lang="en-GB" dirty="0"/>
              <a:t>statement</a:t>
            </a:r>
          </a:p>
          <a:p>
            <a:endParaRPr lang="en-GB" dirty="0"/>
          </a:p>
        </p:txBody>
      </p:sp>
    </p:spTree>
    <p:extLst>
      <p:ext uri="{BB962C8B-B14F-4D97-AF65-F5344CB8AC3E}">
        <p14:creationId xmlns:p14="http://schemas.microsoft.com/office/powerpoint/2010/main" val="361492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Allah also said …</a:t>
            </a:r>
            <a:endParaRPr lang="en-GB" dirty="0"/>
          </a:p>
        </p:txBody>
      </p:sp>
      <p:sp>
        <p:nvSpPr>
          <p:cNvPr id="3" name="Content Placeholder 2"/>
          <p:cNvSpPr>
            <a:spLocks noGrp="1"/>
          </p:cNvSpPr>
          <p:nvPr>
            <p:ph idx="1"/>
          </p:nvPr>
        </p:nvSpPr>
        <p:spPr/>
        <p:txBody>
          <a:bodyPr/>
          <a:lstStyle/>
          <a:p>
            <a:pPr algn="ctr"/>
            <a:r>
              <a:rPr lang="en-GB" dirty="0" smtClean="0"/>
              <a:t>“</a:t>
            </a:r>
            <a:r>
              <a:rPr lang="en-GB" dirty="0"/>
              <a:t>A prayer in </a:t>
            </a:r>
            <a:r>
              <a:rPr lang="en-GB" dirty="0" smtClean="0"/>
              <a:t>mosque </a:t>
            </a:r>
            <a:r>
              <a:rPr lang="en-GB" dirty="0"/>
              <a:t>of mine is a </a:t>
            </a:r>
            <a:r>
              <a:rPr lang="en-GB" dirty="0">
                <a:solidFill>
                  <a:srgbClr val="0070C0"/>
                </a:solidFill>
              </a:rPr>
              <a:t>thousand times </a:t>
            </a:r>
            <a:r>
              <a:rPr lang="en-GB" dirty="0" smtClean="0">
                <a:solidFill>
                  <a:srgbClr val="0070C0"/>
                </a:solidFill>
              </a:rPr>
              <a:t>greater</a:t>
            </a:r>
            <a:r>
              <a:rPr lang="en-GB" dirty="0" smtClean="0"/>
              <a:t>” than prayer anywhere else. </a:t>
            </a:r>
          </a:p>
          <a:p>
            <a:pPr algn="ctr"/>
            <a:r>
              <a:rPr lang="en-GB" dirty="0" smtClean="0"/>
              <a:t>What does this mean?</a:t>
            </a:r>
            <a:endParaRPr lang="en-GB" dirty="0"/>
          </a:p>
        </p:txBody>
      </p:sp>
      <p:pic>
        <p:nvPicPr>
          <p:cNvPr id="4" name="Picture 3"/>
          <p:cNvPicPr>
            <a:picLocks noChangeAspect="1"/>
          </p:cNvPicPr>
          <p:nvPr/>
        </p:nvPicPr>
        <p:blipFill>
          <a:blip r:embed="rId2"/>
          <a:stretch>
            <a:fillRect/>
          </a:stretch>
        </p:blipFill>
        <p:spPr>
          <a:xfrm>
            <a:off x="838200" y="4001294"/>
            <a:ext cx="2514600" cy="1819275"/>
          </a:xfrm>
          <a:prstGeom prst="rect">
            <a:avLst/>
          </a:prstGeom>
        </p:spPr>
      </p:pic>
      <p:pic>
        <p:nvPicPr>
          <p:cNvPr id="5" name="Picture 4"/>
          <p:cNvPicPr>
            <a:picLocks noChangeAspect="1"/>
          </p:cNvPicPr>
          <p:nvPr/>
        </p:nvPicPr>
        <p:blipFill>
          <a:blip r:embed="rId3"/>
          <a:stretch>
            <a:fillRect/>
          </a:stretch>
        </p:blipFill>
        <p:spPr>
          <a:xfrm>
            <a:off x="4193711" y="4001294"/>
            <a:ext cx="2847975" cy="1600200"/>
          </a:xfrm>
          <a:prstGeom prst="rect">
            <a:avLst/>
          </a:prstGeom>
        </p:spPr>
      </p:pic>
      <p:pic>
        <p:nvPicPr>
          <p:cNvPr id="6" name="Picture 5"/>
          <p:cNvPicPr>
            <a:picLocks noChangeAspect="1"/>
          </p:cNvPicPr>
          <p:nvPr/>
        </p:nvPicPr>
        <p:blipFill>
          <a:blip r:embed="rId4"/>
          <a:stretch>
            <a:fillRect/>
          </a:stretch>
        </p:blipFill>
        <p:spPr>
          <a:xfrm>
            <a:off x="8220221" y="3929856"/>
            <a:ext cx="2619375" cy="1743075"/>
          </a:xfrm>
          <a:prstGeom prst="rect">
            <a:avLst/>
          </a:prstGeom>
        </p:spPr>
      </p:pic>
    </p:spTree>
    <p:extLst>
      <p:ext uri="{BB962C8B-B14F-4D97-AF65-F5344CB8AC3E}">
        <p14:creationId xmlns:p14="http://schemas.microsoft.com/office/powerpoint/2010/main" val="3870406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Allah explained that prayers aid in a mosque are more important than ones said anywhere else. </a:t>
            </a:r>
          </a:p>
          <a:p>
            <a:r>
              <a:rPr lang="en-GB" dirty="0" smtClean="0"/>
              <a:t>We might think that this means that </a:t>
            </a:r>
            <a:r>
              <a:rPr lang="en-GB" dirty="0" smtClean="0">
                <a:solidFill>
                  <a:srgbClr val="0070C0"/>
                </a:solidFill>
              </a:rPr>
              <a:t>prayer in mosque is better than prayer said at home or work.</a:t>
            </a:r>
          </a:p>
          <a:p>
            <a:r>
              <a:rPr lang="en-GB" dirty="0" smtClean="0"/>
              <a:t>Lets think about that while we watch the next video. </a:t>
            </a:r>
            <a:endParaRPr lang="en-GB" dirty="0"/>
          </a:p>
        </p:txBody>
      </p:sp>
    </p:spTree>
    <p:extLst>
      <p:ext uri="{BB962C8B-B14F-4D97-AF65-F5344CB8AC3E}">
        <p14:creationId xmlns:p14="http://schemas.microsoft.com/office/powerpoint/2010/main" val="310802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1" y="479426"/>
            <a:ext cx="8220075" cy="993775"/>
          </a:xfrm>
        </p:spPr>
        <p:txBody>
          <a:bodyPr/>
          <a:lstStyle/>
          <a:p>
            <a:pPr algn="ctr" eaLnBrk="1" hangingPunct="1"/>
            <a:r>
              <a:rPr lang="en-GB" altLang="en-US" dirty="0" smtClean="0"/>
              <a:t>Why Do People Go to Mosque?</a:t>
            </a:r>
          </a:p>
        </p:txBody>
      </p:sp>
      <p:sp>
        <p:nvSpPr>
          <p:cNvPr id="4" name="Rectangle 3"/>
          <p:cNvSpPr/>
          <p:nvPr/>
        </p:nvSpPr>
        <p:spPr>
          <a:xfrm>
            <a:off x="1981201" y="1530351"/>
            <a:ext cx="8220075" cy="8604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Content Placeholder 2"/>
          <p:cNvSpPr>
            <a:spLocks noGrp="1"/>
          </p:cNvSpPr>
          <p:nvPr>
            <p:ph idx="1"/>
          </p:nvPr>
        </p:nvSpPr>
        <p:spPr>
          <a:xfrm>
            <a:off x="2279650" y="1624014"/>
            <a:ext cx="7550150" cy="661987"/>
          </a:xfrm>
        </p:spPr>
        <p:txBody>
          <a:bodyPr anchor="ctr">
            <a:normAutofit fontScale="77500" lnSpcReduction="20000"/>
          </a:bodyPr>
          <a:lstStyle/>
          <a:p>
            <a:pPr eaLnBrk="1" hangingPunct="1">
              <a:lnSpc>
                <a:spcPct val="100000"/>
              </a:lnSpc>
              <a:spcBef>
                <a:spcPct val="0"/>
              </a:spcBef>
            </a:pPr>
            <a:r>
              <a:rPr lang="en-GB" altLang="en-US" smtClean="0">
                <a:latin typeface="Twinkl" panose="020B0604020202020204" pitchFamily="2" charset="0"/>
                <a:cs typeface="Arial" panose="020B0604020202020204" pitchFamily="34" charset="0"/>
              </a:rPr>
              <a:t>Muslims go to mosque to pray and services are held every day.</a:t>
            </a:r>
          </a:p>
        </p:txBody>
      </p:sp>
      <p:sp>
        <p:nvSpPr>
          <p:cNvPr id="6" name="Rectangle 5"/>
          <p:cNvSpPr/>
          <p:nvPr/>
        </p:nvSpPr>
        <p:spPr>
          <a:xfrm>
            <a:off x="1981201" y="2682876"/>
            <a:ext cx="8220075" cy="8604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Content Placeholder 2"/>
          <p:cNvSpPr>
            <a:spLocks/>
          </p:cNvSpPr>
          <p:nvPr/>
        </p:nvSpPr>
        <p:spPr bwMode="auto">
          <a:xfrm>
            <a:off x="2279650" y="2776539"/>
            <a:ext cx="7550150" cy="6619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a:cs typeface="Arial" panose="020B0604020202020204" pitchFamily="34" charset="0"/>
              </a:rPr>
              <a:t>The most important weekly service is held on a Friday.</a:t>
            </a:r>
          </a:p>
        </p:txBody>
      </p:sp>
      <p:sp>
        <p:nvSpPr>
          <p:cNvPr id="8" name="Rectangle 7"/>
          <p:cNvSpPr/>
          <p:nvPr/>
        </p:nvSpPr>
        <p:spPr>
          <a:xfrm>
            <a:off x="1981201" y="3835401"/>
            <a:ext cx="8220075" cy="8604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Content Placeholder 2"/>
          <p:cNvSpPr>
            <a:spLocks/>
          </p:cNvSpPr>
          <p:nvPr/>
        </p:nvSpPr>
        <p:spPr bwMode="auto">
          <a:xfrm>
            <a:off x="2279650" y="3929064"/>
            <a:ext cx="7550150" cy="66198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cs typeface="Arial" panose="020B0604020202020204" pitchFamily="34" charset="0"/>
                <a:hlinkClick r:id="rId2"/>
              </a:rPr>
              <a:t>Watch the video to find out exactly what this is like.</a:t>
            </a:r>
            <a:endParaRPr lang="en-GB" altLang="en-US" dirty="0">
              <a:cs typeface="Arial" panose="020B0604020202020204" pitchFamily="34" charset="0"/>
            </a:endParaRPr>
          </a:p>
        </p:txBody>
      </p:sp>
      <p:pic>
        <p:nvPicPr>
          <p:cNvPr id="1639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7863" y="2066925"/>
            <a:ext cx="3103562"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12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go to Mosque</a:t>
            </a:r>
            <a:endParaRPr lang="en-GB" dirty="0"/>
          </a:p>
        </p:txBody>
      </p:sp>
      <p:sp>
        <p:nvSpPr>
          <p:cNvPr id="3" name="Content Placeholder 2"/>
          <p:cNvSpPr>
            <a:spLocks noGrp="1"/>
          </p:cNvSpPr>
          <p:nvPr>
            <p:ph idx="1"/>
          </p:nvPr>
        </p:nvSpPr>
        <p:spPr/>
        <p:txBody>
          <a:bodyPr/>
          <a:lstStyle/>
          <a:p>
            <a:pPr algn="ctr"/>
            <a:r>
              <a:rPr lang="en-GB" dirty="0" smtClean="0"/>
              <a:t>You can be with your community and pray together,</a:t>
            </a:r>
          </a:p>
          <a:p>
            <a:pPr algn="ctr"/>
            <a:r>
              <a:rPr lang="en-GB" dirty="0" smtClean="0"/>
              <a:t>You can go to mosque and learn more about Islam,</a:t>
            </a:r>
          </a:p>
          <a:p>
            <a:pPr algn="ctr"/>
            <a:r>
              <a:rPr lang="en-GB" dirty="0" smtClean="0"/>
              <a:t>You can meet and support people in your community,</a:t>
            </a:r>
          </a:p>
          <a:p>
            <a:pPr algn="ctr"/>
            <a:r>
              <a:rPr lang="en-GB" dirty="0" smtClean="0"/>
              <a:t>Allah believes prayer is stronger in Mosque</a:t>
            </a:r>
          </a:p>
          <a:p>
            <a:endParaRPr lang="en-GB" dirty="0" smtClean="0"/>
          </a:p>
          <a:p>
            <a:endParaRPr lang="en-GB" dirty="0" smtClean="0"/>
          </a:p>
          <a:p>
            <a:endParaRPr lang="en-GB" dirty="0"/>
          </a:p>
        </p:txBody>
      </p:sp>
    </p:spTree>
    <p:extLst>
      <p:ext uri="{BB962C8B-B14F-4D97-AF65-F5344CB8AC3E}">
        <p14:creationId xmlns:p14="http://schemas.microsoft.com/office/powerpoint/2010/main" val="1428800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Task </a:t>
            </a:r>
            <a:endParaRPr lang="en-GB" dirty="0"/>
          </a:p>
        </p:txBody>
      </p:sp>
      <p:sp>
        <p:nvSpPr>
          <p:cNvPr id="3" name="Content Placeholder 2"/>
          <p:cNvSpPr>
            <a:spLocks noGrp="1"/>
          </p:cNvSpPr>
          <p:nvPr>
            <p:ph idx="1"/>
          </p:nvPr>
        </p:nvSpPr>
        <p:spPr/>
        <p:txBody>
          <a:bodyPr/>
          <a:lstStyle/>
          <a:p>
            <a:pPr algn="ctr"/>
            <a:r>
              <a:rPr lang="en-GB" dirty="0" smtClean="0"/>
              <a:t>Complete the work sheet. </a:t>
            </a:r>
          </a:p>
          <a:p>
            <a:pPr algn="ctr"/>
            <a:r>
              <a:rPr lang="en-GB" dirty="0" smtClean="0"/>
              <a:t>List reasons in agree and disagree boxes</a:t>
            </a:r>
          </a:p>
          <a:p>
            <a:pPr algn="ctr"/>
            <a:r>
              <a:rPr lang="en-GB" dirty="0" smtClean="0"/>
              <a:t>Write your own thoughts at the end. </a:t>
            </a:r>
          </a:p>
          <a:p>
            <a:pPr algn="ctr"/>
            <a:endParaRPr lang="en-GB" dirty="0"/>
          </a:p>
          <a:p>
            <a:pPr algn="ctr"/>
            <a:r>
              <a:rPr lang="en-GB" dirty="0" smtClean="0"/>
              <a:t>There is no right or wrong answer – just your opinion. </a:t>
            </a:r>
            <a:endParaRPr lang="en-GB" dirty="0"/>
          </a:p>
        </p:txBody>
      </p:sp>
    </p:spTree>
    <p:extLst>
      <p:ext uri="{BB962C8B-B14F-4D97-AF65-F5344CB8AC3E}">
        <p14:creationId xmlns:p14="http://schemas.microsoft.com/office/powerpoint/2010/main" val="328207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3" name="Content Placeholder 2"/>
          <p:cNvSpPr>
            <a:spLocks noGrp="1"/>
          </p:cNvSpPr>
          <p:nvPr>
            <p:ph idx="1"/>
          </p:nvPr>
        </p:nvSpPr>
        <p:spPr/>
        <p:txBody>
          <a:bodyPr/>
          <a:lstStyle/>
          <a:p>
            <a:pPr algn="ctr"/>
            <a:r>
              <a:rPr lang="en-GB" dirty="0" smtClean="0"/>
              <a:t>Identify arguments </a:t>
            </a:r>
            <a:r>
              <a:rPr lang="en-GB" dirty="0" smtClean="0">
                <a:solidFill>
                  <a:srgbClr val="00B050"/>
                </a:solidFill>
              </a:rPr>
              <a:t>for</a:t>
            </a:r>
            <a:r>
              <a:rPr lang="en-GB" dirty="0" smtClean="0"/>
              <a:t> and </a:t>
            </a:r>
            <a:r>
              <a:rPr lang="en-GB" dirty="0" smtClean="0">
                <a:solidFill>
                  <a:srgbClr val="FF0000"/>
                </a:solidFill>
              </a:rPr>
              <a:t>against</a:t>
            </a:r>
            <a:r>
              <a:rPr lang="en-GB" dirty="0" smtClean="0"/>
              <a:t> the statement ‘You </a:t>
            </a:r>
            <a:r>
              <a:rPr lang="en-GB" dirty="0"/>
              <a:t>do not need to go to a place of worship to be a </a:t>
            </a:r>
            <a:r>
              <a:rPr lang="en-GB" dirty="0" smtClean="0"/>
              <a:t>Muslim’.</a:t>
            </a:r>
          </a:p>
          <a:p>
            <a:pPr marL="0" indent="0" algn="ctr">
              <a:buNone/>
            </a:pPr>
            <a:endParaRPr lang="en-GB" dirty="0"/>
          </a:p>
          <a:p>
            <a:pPr algn="ctr"/>
            <a:r>
              <a:rPr lang="en-GB" dirty="0" smtClean="0"/>
              <a:t> Identify your own opinion.</a:t>
            </a:r>
            <a:endParaRPr lang="en-GB" dirty="0"/>
          </a:p>
        </p:txBody>
      </p:sp>
    </p:spTree>
    <p:extLst>
      <p:ext uri="{BB962C8B-B14F-4D97-AF65-F5344CB8AC3E}">
        <p14:creationId xmlns:p14="http://schemas.microsoft.com/office/powerpoint/2010/main" val="2210548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We are going to think about all everything we learned before and ask ourselves:</a:t>
            </a:r>
            <a:endParaRPr lang="en-GB" dirty="0"/>
          </a:p>
        </p:txBody>
      </p:sp>
      <p:sp>
        <p:nvSpPr>
          <p:cNvPr id="3" name="Content Placeholder 2"/>
          <p:cNvSpPr>
            <a:spLocks noGrp="1"/>
          </p:cNvSpPr>
          <p:nvPr>
            <p:ph idx="1"/>
          </p:nvPr>
        </p:nvSpPr>
        <p:spPr/>
        <p:txBody>
          <a:bodyPr/>
          <a:lstStyle/>
          <a:p>
            <a:pPr algn="ctr"/>
            <a:r>
              <a:rPr lang="en-GB" dirty="0" smtClean="0"/>
              <a:t>Can you be a good Muslim and not attend Mosque?</a:t>
            </a:r>
          </a:p>
          <a:p>
            <a:pPr algn="ctr"/>
            <a:endParaRPr lang="en-GB" dirty="0"/>
          </a:p>
          <a:p>
            <a:pPr marL="0" indent="0" algn="ctr">
              <a:buNone/>
            </a:pPr>
            <a:r>
              <a:rPr lang="en-GB" dirty="0" smtClean="0"/>
              <a:t>OR</a:t>
            </a:r>
            <a:endParaRPr lang="en-GB" dirty="0"/>
          </a:p>
          <a:p>
            <a:pPr algn="ctr"/>
            <a:r>
              <a:rPr lang="en-GB" dirty="0" smtClean="0"/>
              <a:t>Are you a bad Muslim if you do not go to Mosque?</a:t>
            </a:r>
          </a:p>
        </p:txBody>
      </p:sp>
      <p:pic>
        <p:nvPicPr>
          <p:cNvPr id="4" name="Picture 3"/>
          <p:cNvPicPr>
            <a:picLocks noChangeAspect="1"/>
          </p:cNvPicPr>
          <p:nvPr/>
        </p:nvPicPr>
        <p:blipFill>
          <a:blip r:embed="rId2"/>
          <a:stretch>
            <a:fillRect/>
          </a:stretch>
        </p:blipFill>
        <p:spPr>
          <a:xfrm>
            <a:off x="5024437" y="4033838"/>
            <a:ext cx="2143125" cy="2143125"/>
          </a:xfrm>
          <a:prstGeom prst="rect">
            <a:avLst/>
          </a:prstGeom>
        </p:spPr>
      </p:pic>
    </p:spTree>
    <p:extLst>
      <p:ext uri="{BB962C8B-B14F-4D97-AF65-F5344CB8AC3E}">
        <p14:creationId xmlns:p14="http://schemas.microsoft.com/office/powerpoint/2010/main" val="2595196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79650" y="1384300"/>
            <a:ext cx="7632700" cy="1004888"/>
          </a:xfrm>
          <a:prstGeom prst="rect">
            <a:avLst/>
          </a:prstGeom>
          <a:solidFill>
            <a:srgbClr val="F6AF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dirty="0">
                <a:solidFill>
                  <a:schemeClr val="tx1"/>
                </a:solidFill>
              </a:rPr>
              <a:t>In Islam there is a key principal belief, which is that there is only one God. Muslims call their God Allah (which is the Arabic word for God). Muslims believe Allah is the only ruler of the universe.</a:t>
            </a:r>
          </a:p>
        </p:txBody>
      </p:sp>
      <p:sp>
        <p:nvSpPr>
          <p:cNvPr id="4" name="Rectangle 3"/>
          <p:cNvSpPr/>
          <p:nvPr/>
        </p:nvSpPr>
        <p:spPr>
          <a:xfrm>
            <a:off x="6096000" y="2454275"/>
            <a:ext cx="3816350" cy="3638550"/>
          </a:xfrm>
          <a:prstGeom prst="rect">
            <a:avLst/>
          </a:prstGeom>
          <a:solidFill>
            <a:srgbClr val="6C95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itle 5"/>
          <p:cNvSpPr>
            <a:spLocks noGrp="1"/>
          </p:cNvSpPr>
          <p:nvPr>
            <p:ph type="title"/>
          </p:nvPr>
        </p:nvSpPr>
        <p:spPr>
          <a:xfrm>
            <a:off x="1981201" y="485775"/>
            <a:ext cx="8220075" cy="996950"/>
          </a:xfrm>
        </p:spPr>
        <p:txBody>
          <a:bodyPr>
            <a:normAutofit/>
          </a:bodyPr>
          <a:lstStyle/>
          <a:p>
            <a:pPr algn="ctr" eaLnBrk="1" hangingPunct="1">
              <a:defRPr/>
            </a:pPr>
            <a:r>
              <a:rPr lang="en-GB" altLang="en-US" dirty="0" smtClean="0"/>
              <a:t>Key </a:t>
            </a:r>
            <a:r>
              <a:rPr lang="en-GB" altLang="en-US" dirty="0" smtClean="0"/>
              <a:t>Beliefs Recap</a:t>
            </a:r>
            <a:endParaRPr lang="en-GB" altLang="en-US" dirty="0" smtClean="0"/>
          </a:p>
        </p:txBody>
      </p:sp>
      <p:pic>
        <p:nvPicPr>
          <p:cNvPr id="10245" name="Picture 1"/>
          <p:cNvPicPr>
            <a:picLocks noChangeAspect="1"/>
          </p:cNvPicPr>
          <p:nvPr/>
        </p:nvPicPr>
        <p:blipFill>
          <a:blip r:embed="rId2">
            <a:extLst>
              <a:ext uri="{28A0092B-C50C-407E-A947-70E740481C1C}">
                <a14:useLocalDpi xmlns:a14="http://schemas.microsoft.com/office/drawing/2010/main" val="0"/>
              </a:ext>
            </a:extLst>
          </a:blip>
          <a:srcRect l="2" r="16832" b="16154"/>
          <a:stretch>
            <a:fillRect/>
          </a:stretch>
        </p:blipFill>
        <p:spPr bwMode="auto">
          <a:xfrm>
            <a:off x="7085014" y="2201863"/>
            <a:ext cx="2827337"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p:cNvPicPr>
            <a:picLocks noChangeAspect="1"/>
          </p:cNvPicPr>
          <p:nvPr/>
        </p:nvPicPr>
        <p:blipFill>
          <a:blip r:embed="rId3">
            <a:extLst>
              <a:ext uri="{28A0092B-C50C-407E-A947-70E740481C1C}">
                <a14:useLocalDpi xmlns:a14="http://schemas.microsoft.com/office/drawing/2010/main" val="0"/>
              </a:ext>
            </a:extLst>
          </a:blip>
          <a:srcRect l="13966" b="8681"/>
          <a:stretch>
            <a:fillRect/>
          </a:stretch>
        </p:blipFill>
        <p:spPr bwMode="auto">
          <a:xfrm>
            <a:off x="6096000" y="2312989"/>
            <a:ext cx="25781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74888" y="2454275"/>
            <a:ext cx="3738562" cy="3638550"/>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0" anchor="ctr"/>
          <a:lstStyle/>
          <a:p>
            <a:pPr>
              <a:lnSpc>
                <a:spcPct val="200000"/>
              </a:lnSpc>
              <a:defRPr/>
            </a:pPr>
            <a:r>
              <a:rPr lang="en-GB" sz="1500" dirty="0">
                <a:solidFill>
                  <a:schemeClr val="tx1"/>
                </a:solidFill>
              </a:rPr>
              <a:t>Muslims then have 6 main beliefs. These are: </a:t>
            </a:r>
          </a:p>
          <a:p>
            <a:pPr marL="252000" indent="-180000">
              <a:spcAft>
                <a:spcPts val="600"/>
              </a:spcAft>
              <a:buFont typeface="+mj-lt"/>
              <a:buAutoNum type="arabicPeriod"/>
              <a:defRPr/>
            </a:pPr>
            <a:r>
              <a:rPr lang="en-GB" sz="1500" dirty="0">
                <a:solidFill>
                  <a:schemeClr val="tx1"/>
                </a:solidFill>
              </a:rPr>
              <a:t>Belief in Allah as the one and only God.</a:t>
            </a:r>
          </a:p>
          <a:p>
            <a:pPr marL="252000" indent="-180000">
              <a:spcAft>
                <a:spcPts val="600"/>
              </a:spcAft>
              <a:buFont typeface="+mj-lt"/>
              <a:buAutoNum type="arabicPeriod"/>
              <a:defRPr/>
            </a:pPr>
            <a:r>
              <a:rPr lang="en-GB" sz="1500" dirty="0">
                <a:solidFill>
                  <a:schemeClr val="tx1"/>
                </a:solidFill>
              </a:rPr>
              <a:t>Belief in angels.</a:t>
            </a:r>
          </a:p>
          <a:p>
            <a:pPr marL="252000" indent="-180000">
              <a:spcAft>
                <a:spcPts val="600"/>
              </a:spcAft>
              <a:buFont typeface="+mj-lt"/>
              <a:buAutoNum type="arabicPeriod"/>
              <a:defRPr/>
            </a:pPr>
            <a:r>
              <a:rPr lang="en-GB" sz="1500" dirty="0">
                <a:solidFill>
                  <a:schemeClr val="tx1"/>
                </a:solidFill>
              </a:rPr>
              <a:t>Belief in the holy books.</a:t>
            </a:r>
          </a:p>
          <a:p>
            <a:pPr marL="252000" indent="-180000">
              <a:spcAft>
                <a:spcPts val="600"/>
              </a:spcAft>
              <a:buFont typeface="+mj-lt"/>
              <a:buAutoNum type="arabicPeriod"/>
              <a:defRPr/>
            </a:pPr>
            <a:r>
              <a:rPr lang="en-GB" sz="1500" dirty="0">
                <a:solidFill>
                  <a:schemeClr val="tx1"/>
                </a:solidFill>
              </a:rPr>
              <a:t>Belief in the prophets (special messengers) and that Muhammad was the final prophet.</a:t>
            </a:r>
          </a:p>
          <a:p>
            <a:pPr marL="252000" indent="-180000">
              <a:spcAft>
                <a:spcPts val="600"/>
              </a:spcAft>
              <a:buFont typeface="+mj-lt"/>
              <a:buAutoNum type="arabicPeriod"/>
              <a:defRPr/>
            </a:pPr>
            <a:r>
              <a:rPr lang="en-GB" sz="1500" dirty="0">
                <a:solidFill>
                  <a:schemeClr val="tx1"/>
                </a:solidFill>
              </a:rPr>
              <a:t>Belief in the Day of Judgement (the day when Allah decides if a person goes to Heaven or Hell).</a:t>
            </a:r>
          </a:p>
          <a:p>
            <a:pPr marL="252000" indent="-180000">
              <a:spcAft>
                <a:spcPts val="600"/>
              </a:spcAft>
              <a:buFont typeface="+mj-lt"/>
              <a:buAutoNum type="arabicPeriod"/>
              <a:defRPr/>
            </a:pPr>
            <a:r>
              <a:rPr lang="en-GB" sz="1500" dirty="0">
                <a:solidFill>
                  <a:schemeClr val="tx1"/>
                </a:solidFill>
              </a:rPr>
              <a:t>Belief in predestination (the belief that Allah has already planned out what will happen).</a:t>
            </a:r>
          </a:p>
          <a:p>
            <a:pPr marL="252000" indent="-180000">
              <a:buFont typeface="+mj-lt"/>
              <a:buAutoNum type="arabicPeriod"/>
              <a:defRPr/>
            </a:pPr>
            <a:endParaRPr lang="en-GB" sz="1500" dirty="0">
              <a:solidFill>
                <a:schemeClr val="tx1"/>
              </a:solidFill>
            </a:endParaRPr>
          </a:p>
        </p:txBody>
      </p:sp>
      <p:pic>
        <p:nvPicPr>
          <p:cNvPr id="10248"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99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79650" y="1384300"/>
            <a:ext cx="7632700" cy="1004888"/>
          </a:xfrm>
          <a:prstGeom prst="rect">
            <a:avLst/>
          </a:prstGeom>
          <a:solidFill>
            <a:srgbClr val="F6AF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GB" dirty="0">
                <a:solidFill>
                  <a:schemeClr val="tx1"/>
                </a:solidFill>
              </a:rPr>
              <a:t>As well as holding their main beliefs, there are five things that Muslims are expected to do. These five things are called the Five Pillars of Islam. Muslims believe that doing these five things helps put their faith into action. They are:</a:t>
            </a:r>
          </a:p>
        </p:txBody>
      </p:sp>
      <p:sp>
        <p:nvSpPr>
          <p:cNvPr id="4" name="Rectangle 3"/>
          <p:cNvSpPr/>
          <p:nvPr/>
        </p:nvSpPr>
        <p:spPr>
          <a:xfrm>
            <a:off x="2279650" y="2486026"/>
            <a:ext cx="7632700" cy="633413"/>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defRPr/>
            </a:pPr>
            <a:r>
              <a:rPr lang="en-GB" sz="1400" b="1" dirty="0" err="1">
                <a:solidFill>
                  <a:schemeClr val="tx1"/>
                </a:solidFill>
              </a:rPr>
              <a:t>Shahadah</a:t>
            </a:r>
            <a:r>
              <a:rPr lang="en-GB" sz="1400" dirty="0">
                <a:solidFill>
                  <a:schemeClr val="tx1"/>
                </a:solidFill>
              </a:rPr>
              <a:t> (declaration of faith): ‘I bear witness that there is no god, but God; I bear witness that Muhammad is the prophet of God’. (Muslims say this to enter the Islamic faith).</a:t>
            </a:r>
          </a:p>
        </p:txBody>
      </p:sp>
      <p:sp>
        <p:nvSpPr>
          <p:cNvPr id="11267" name="Title 5"/>
          <p:cNvSpPr>
            <a:spLocks noGrp="1"/>
          </p:cNvSpPr>
          <p:nvPr>
            <p:ph type="title"/>
          </p:nvPr>
        </p:nvSpPr>
        <p:spPr>
          <a:xfrm>
            <a:off x="1981201" y="519113"/>
            <a:ext cx="8220075" cy="996950"/>
          </a:xfrm>
        </p:spPr>
        <p:txBody>
          <a:bodyPr>
            <a:normAutofit/>
          </a:bodyPr>
          <a:lstStyle/>
          <a:p>
            <a:pPr algn="ctr" eaLnBrk="1" hangingPunct="1">
              <a:defRPr/>
            </a:pPr>
            <a:r>
              <a:rPr lang="en-GB" altLang="en-US" dirty="0" smtClean="0"/>
              <a:t>Pillars of </a:t>
            </a:r>
            <a:r>
              <a:rPr lang="en-GB" altLang="en-US" dirty="0" smtClean="0"/>
              <a:t>Islam Recap</a:t>
            </a:r>
            <a:endParaRPr lang="en-GB" altLang="en-US" dirty="0" smtClean="0"/>
          </a:p>
        </p:txBody>
      </p:sp>
      <p:pic>
        <p:nvPicPr>
          <p:cNvPr id="11269" name="Whole Cla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79650" y="3192464"/>
            <a:ext cx="7632700" cy="631825"/>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defRPr/>
            </a:pPr>
            <a:r>
              <a:rPr lang="en-GB" sz="1400" b="1" dirty="0">
                <a:solidFill>
                  <a:schemeClr val="tx1"/>
                </a:solidFill>
              </a:rPr>
              <a:t>Salah</a:t>
            </a:r>
            <a:r>
              <a:rPr lang="en-GB" sz="1400" dirty="0">
                <a:solidFill>
                  <a:schemeClr val="tx1"/>
                </a:solidFill>
              </a:rPr>
              <a:t> (prayer): Muslims pray five times a day. Before prayer, they must wash themselves and then face Mecca whilst praying.</a:t>
            </a:r>
          </a:p>
        </p:txBody>
      </p:sp>
      <p:sp>
        <p:nvSpPr>
          <p:cNvPr id="12" name="Rectangle 11"/>
          <p:cNvSpPr/>
          <p:nvPr/>
        </p:nvSpPr>
        <p:spPr>
          <a:xfrm>
            <a:off x="2279650" y="3897314"/>
            <a:ext cx="7632700" cy="790575"/>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defRPr/>
            </a:pPr>
            <a:r>
              <a:rPr lang="en-GB" sz="1400" b="1" dirty="0">
                <a:solidFill>
                  <a:schemeClr val="tx1"/>
                </a:solidFill>
              </a:rPr>
              <a:t>Zakat</a:t>
            </a:r>
            <a:r>
              <a:rPr lang="en-GB" sz="1400" dirty="0">
                <a:solidFill>
                  <a:schemeClr val="tx1"/>
                </a:solidFill>
              </a:rPr>
              <a:t> (giving a fixed proportion to charity): Muslims give a percentage of their income to those who have less money (they don’t just give to Muslims – they will give to anyone who is less fortunate than them, regardless of religion).</a:t>
            </a:r>
          </a:p>
        </p:txBody>
      </p:sp>
      <p:sp>
        <p:nvSpPr>
          <p:cNvPr id="13" name="Rectangle 12"/>
          <p:cNvSpPr/>
          <p:nvPr/>
        </p:nvSpPr>
        <p:spPr>
          <a:xfrm>
            <a:off x="2279650" y="4760914"/>
            <a:ext cx="7632700" cy="631825"/>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defRPr/>
            </a:pPr>
            <a:r>
              <a:rPr lang="en-GB" sz="1400" b="1" dirty="0" err="1">
                <a:solidFill>
                  <a:schemeClr val="tx1"/>
                </a:solidFill>
              </a:rPr>
              <a:t>Sawm</a:t>
            </a:r>
            <a:r>
              <a:rPr lang="en-GB" sz="1400" dirty="0">
                <a:solidFill>
                  <a:schemeClr val="tx1"/>
                </a:solidFill>
              </a:rPr>
              <a:t> (fasting during the month of Ramadan): Muslims fast for one month during a time called Ramadan. This is a time for Muslims to reflect on their behaviour and try to purify their thoughts.</a:t>
            </a:r>
          </a:p>
        </p:txBody>
      </p:sp>
      <p:sp>
        <p:nvSpPr>
          <p:cNvPr id="14" name="Rectangle 13"/>
          <p:cNvSpPr/>
          <p:nvPr/>
        </p:nvSpPr>
        <p:spPr>
          <a:xfrm>
            <a:off x="2279650" y="5465764"/>
            <a:ext cx="7632700" cy="631825"/>
          </a:xfrm>
          <a:prstGeom prst="rect">
            <a:avLst/>
          </a:prstGeom>
          <a:solidFill>
            <a:srgbClr val="C9DEC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anchor="ctr"/>
          <a:lstStyle/>
          <a:p>
            <a:pPr>
              <a:defRPr/>
            </a:pPr>
            <a:r>
              <a:rPr lang="en-GB" sz="1400" b="1" dirty="0">
                <a:solidFill>
                  <a:schemeClr val="tx1"/>
                </a:solidFill>
              </a:rPr>
              <a:t>Hajj</a:t>
            </a:r>
            <a:r>
              <a:rPr lang="en-GB" sz="1400" dirty="0">
                <a:solidFill>
                  <a:schemeClr val="tx1"/>
                </a:solidFill>
              </a:rPr>
              <a:t> (pilgrimage to Mecca): Muslims are to travel to Mecca once in their lifetime, if they can afford to.</a:t>
            </a:r>
          </a:p>
        </p:txBody>
      </p:sp>
    </p:spTree>
    <p:extLst>
      <p:ext uri="{BB962C8B-B14F-4D97-AF65-F5344CB8AC3E}">
        <p14:creationId xmlns:p14="http://schemas.microsoft.com/office/powerpoint/2010/main" val="235326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4437" y="0"/>
            <a:ext cx="2143125" cy="214312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endParaRPr lang="en-GB" sz="4000" dirty="0" smtClean="0"/>
          </a:p>
          <a:p>
            <a:pPr marL="0" indent="0" algn="ctr">
              <a:buNone/>
            </a:pPr>
            <a:r>
              <a:rPr lang="en-GB" sz="4000" dirty="0" smtClean="0"/>
              <a:t>Points </a:t>
            </a:r>
            <a:r>
              <a:rPr lang="en-GB" sz="4000" dirty="0"/>
              <a:t>that </a:t>
            </a:r>
            <a:r>
              <a:rPr lang="en-GB" sz="4000" b="1" u="sng" dirty="0">
                <a:solidFill>
                  <a:srgbClr val="00B050"/>
                </a:solidFill>
              </a:rPr>
              <a:t>agree</a:t>
            </a:r>
            <a:r>
              <a:rPr lang="en-GB" sz="4000" dirty="0"/>
              <a:t> with ‘You do not have to go to </a:t>
            </a:r>
            <a:r>
              <a:rPr lang="en-GB" sz="4000" dirty="0" smtClean="0"/>
              <a:t>Mosque to be a Muslim’ statement</a:t>
            </a:r>
            <a:endParaRPr lang="en-GB" sz="4000" dirty="0"/>
          </a:p>
        </p:txBody>
      </p:sp>
    </p:spTree>
    <p:extLst>
      <p:ext uri="{BB962C8B-B14F-4D97-AF65-F5344CB8AC3E}">
        <p14:creationId xmlns:p14="http://schemas.microsoft.com/office/powerpoint/2010/main" val="95096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smtClean="0"/>
              <a:t>Allah says:</a:t>
            </a:r>
            <a:endParaRPr lang="en-GB" sz="6000" dirty="0"/>
          </a:p>
        </p:txBody>
      </p:sp>
      <p:sp>
        <p:nvSpPr>
          <p:cNvPr id="3" name="Content Placeholder 2"/>
          <p:cNvSpPr>
            <a:spLocks noGrp="1"/>
          </p:cNvSpPr>
          <p:nvPr>
            <p:ph idx="1"/>
          </p:nvPr>
        </p:nvSpPr>
        <p:spPr/>
        <p:txBody>
          <a:bodyPr/>
          <a:lstStyle/>
          <a:p>
            <a:pPr algn="ctr"/>
            <a:r>
              <a:rPr lang="en-GB" sz="4400" dirty="0" smtClean="0"/>
              <a:t>‘</a:t>
            </a:r>
            <a:r>
              <a:rPr lang="en-GB" sz="4400" dirty="0" smtClean="0">
                <a:solidFill>
                  <a:srgbClr val="002060"/>
                </a:solidFill>
              </a:rPr>
              <a:t>The </a:t>
            </a:r>
            <a:r>
              <a:rPr lang="en-GB" sz="4400" u="sng" dirty="0" smtClean="0">
                <a:solidFill>
                  <a:srgbClr val="002060"/>
                </a:solidFill>
              </a:rPr>
              <a:t>whole world </a:t>
            </a:r>
            <a:r>
              <a:rPr lang="en-GB" sz="4400" dirty="0" smtClean="0">
                <a:solidFill>
                  <a:srgbClr val="002060"/>
                </a:solidFill>
              </a:rPr>
              <a:t>has been made a mosque for you to </a:t>
            </a:r>
            <a:r>
              <a:rPr lang="en-GB" sz="4400" u="sng" dirty="0" smtClean="0">
                <a:solidFill>
                  <a:srgbClr val="002060"/>
                </a:solidFill>
              </a:rPr>
              <a:t>worship</a:t>
            </a:r>
            <a:r>
              <a:rPr lang="en-GB" sz="4400" dirty="0" smtClean="0">
                <a:solidFill>
                  <a:srgbClr val="002060"/>
                </a:solidFill>
              </a:rPr>
              <a:t>’</a:t>
            </a:r>
          </a:p>
          <a:p>
            <a:pPr algn="ctr"/>
            <a:endParaRPr lang="en-GB" dirty="0">
              <a:solidFill>
                <a:srgbClr val="002060"/>
              </a:solidFill>
            </a:endParaRPr>
          </a:p>
          <a:p>
            <a:pPr algn="ctr"/>
            <a:r>
              <a:rPr lang="en-GB" dirty="0" smtClean="0"/>
              <a:t>What does this mean?</a:t>
            </a:r>
            <a:endParaRPr lang="en-GB" dirty="0"/>
          </a:p>
        </p:txBody>
      </p:sp>
    </p:spTree>
    <p:extLst>
      <p:ext uri="{BB962C8B-B14F-4D97-AF65-F5344CB8AC3E}">
        <p14:creationId xmlns:p14="http://schemas.microsoft.com/office/powerpoint/2010/main" val="29365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This means that:</a:t>
            </a:r>
            <a:endParaRPr lang="en-GB" dirty="0"/>
          </a:p>
        </p:txBody>
      </p:sp>
      <p:sp>
        <p:nvSpPr>
          <p:cNvPr id="3" name="Content Placeholder 2"/>
          <p:cNvSpPr>
            <a:spLocks noGrp="1"/>
          </p:cNvSpPr>
          <p:nvPr>
            <p:ph idx="1"/>
          </p:nvPr>
        </p:nvSpPr>
        <p:spPr/>
        <p:txBody>
          <a:bodyPr/>
          <a:lstStyle/>
          <a:p>
            <a:r>
              <a:rPr lang="en-GB" dirty="0" smtClean="0"/>
              <a:t>Muslims do not have to go to Mosque to pray. </a:t>
            </a:r>
          </a:p>
          <a:p>
            <a:r>
              <a:rPr lang="en-GB" dirty="0" smtClean="0"/>
              <a:t>They can use a prayer mat and prayer anywhere.</a:t>
            </a:r>
          </a:p>
          <a:p>
            <a:r>
              <a:rPr lang="en-GB" dirty="0" smtClean="0">
                <a:solidFill>
                  <a:srgbClr val="00B050"/>
                </a:solidFill>
              </a:rPr>
              <a:t>Before we watch a video, can you think three different places?</a:t>
            </a:r>
          </a:p>
          <a:p>
            <a:endParaRPr lang="en-GB" dirty="0" smtClean="0"/>
          </a:p>
        </p:txBody>
      </p:sp>
      <p:pic>
        <p:nvPicPr>
          <p:cNvPr id="4" name="Picture 3"/>
          <p:cNvPicPr>
            <a:picLocks noChangeAspect="1"/>
          </p:cNvPicPr>
          <p:nvPr/>
        </p:nvPicPr>
        <p:blipFill>
          <a:blip r:embed="rId2"/>
          <a:stretch>
            <a:fillRect/>
          </a:stretch>
        </p:blipFill>
        <p:spPr>
          <a:xfrm>
            <a:off x="1405905" y="3462338"/>
            <a:ext cx="1685925" cy="2714625"/>
          </a:xfrm>
          <a:prstGeom prst="rect">
            <a:avLst/>
          </a:prstGeom>
        </p:spPr>
      </p:pic>
      <p:pic>
        <p:nvPicPr>
          <p:cNvPr id="5" name="Picture 4"/>
          <p:cNvPicPr>
            <a:picLocks noChangeAspect="1"/>
          </p:cNvPicPr>
          <p:nvPr/>
        </p:nvPicPr>
        <p:blipFill>
          <a:blip r:embed="rId3"/>
          <a:stretch>
            <a:fillRect/>
          </a:stretch>
        </p:blipFill>
        <p:spPr>
          <a:xfrm>
            <a:off x="3659535" y="3755986"/>
            <a:ext cx="3733591" cy="2090811"/>
          </a:xfrm>
          <a:prstGeom prst="rect">
            <a:avLst/>
          </a:prstGeom>
        </p:spPr>
      </p:pic>
      <p:pic>
        <p:nvPicPr>
          <p:cNvPr id="6" name="Picture 5"/>
          <p:cNvPicPr>
            <a:picLocks noChangeAspect="1"/>
          </p:cNvPicPr>
          <p:nvPr/>
        </p:nvPicPr>
        <p:blipFill>
          <a:blip r:embed="rId4"/>
          <a:stretch>
            <a:fillRect/>
          </a:stretch>
        </p:blipFill>
        <p:spPr>
          <a:xfrm>
            <a:off x="8184100" y="4001294"/>
            <a:ext cx="2847975" cy="1600200"/>
          </a:xfrm>
          <a:prstGeom prst="rect">
            <a:avLst/>
          </a:prstGeom>
        </p:spPr>
      </p:pic>
    </p:spTree>
    <p:extLst>
      <p:ext uri="{BB962C8B-B14F-4D97-AF65-F5344CB8AC3E}">
        <p14:creationId xmlns:p14="http://schemas.microsoft.com/office/powerpoint/2010/main" val="342598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1" y="479426"/>
            <a:ext cx="8220075" cy="993775"/>
          </a:xfrm>
        </p:spPr>
        <p:txBody>
          <a:bodyPr/>
          <a:lstStyle/>
          <a:p>
            <a:pPr algn="ctr" eaLnBrk="1" hangingPunct="1"/>
            <a:r>
              <a:rPr lang="en-GB" altLang="en-US" dirty="0"/>
              <a:t>Worship at </a:t>
            </a:r>
            <a:r>
              <a:rPr lang="en-GB" altLang="en-US" dirty="0" smtClean="0"/>
              <a:t>Home recap</a:t>
            </a:r>
            <a:endParaRPr lang="en-GB" altLang="en-US" dirty="0"/>
          </a:p>
        </p:txBody>
      </p:sp>
      <p:sp>
        <p:nvSpPr>
          <p:cNvPr id="8" name="Rectangle 7"/>
          <p:cNvSpPr/>
          <p:nvPr/>
        </p:nvSpPr>
        <p:spPr>
          <a:xfrm>
            <a:off x="1981201" y="2082801"/>
            <a:ext cx="8220075" cy="790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1981201" y="1384301"/>
            <a:ext cx="8220075" cy="47466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Content Placeholder 2"/>
          <p:cNvSpPr>
            <a:spLocks noGrp="1"/>
          </p:cNvSpPr>
          <p:nvPr>
            <p:ph idx="1"/>
          </p:nvPr>
        </p:nvSpPr>
        <p:spPr>
          <a:xfrm>
            <a:off x="2279650" y="1484313"/>
            <a:ext cx="7632700" cy="273050"/>
          </a:xfrm>
        </p:spPr>
        <p:txBody>
          <a:bodyPr>
            <a:normAutofit fontScale="55000" lnSpcReduction="20000"/>
          </a:bodyPr>
          <a:lstStyle/>
          <a:p>
            <a:pPr eaLnBrk="1" hangingPunct="1"/>
            <a:r>
              <a:rPr lang="en-GB" altLang="en-US" smtClean="0">
                <a:latin typeface="Twinkl" panose="020B0604020202020204" pitchFamily="2" charset="0"/>
                <a:cs typeface="Arial" panose="020B0604020202020204" pitchFamily="34" charset="0"/>
              </a:rPr>
              <a:t>Muslims have to pray 5 times a day.</a:t>
            </a:r>
          </a:p>
        </p:txBody>
      </p:sp>
      <p:sp>
        <p:nvSpPr>
          <p:cNvPr id="7" name="Rectangle 6"/>
          <p:cNvSpPr/>
          <p:nvPr/>
        </p:nvSpPr>
        <p:spPr>
          <a:xfrm>
            <a:off x="1981201" y="3170239"/>
            <a:ext cx="8220075" cy="7905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Content Placeholder 2"/>
          <p:cNvSpPr>
            <a:spLocks/>
          </p:cNvSpPr>
          <p:nvPr/>
        </p:nvSpPr>
        <p:spPr bwMode="auto">
          <a:xfrm>
            <a:off x="2279650" y="2197101"/>
            <a:ext cx="7632700" cy="5619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cs typeface="Arial" panose="020B0604020202020204" pitchFamily="34" charset="0"/>
              </a:rPr>
              <a:t>Watch the video to find out more about where this can be done outside mosque.</a:t>
            </a:r>
          </a:p>
        </p:txBody>
      </p:sp>
      <p:sp>
        <p:nvSpPr>
          <p:cNvPr id="5" name="Content Placeholder 2"/>
          <p:cNvSpPr>
            <a:spLocks/>
          </p:cNvSpPr>
          <p:nvPr/>
        </p:nvSpPr>
        <p:spPr bwMode="auto">
          <a:xfrm>
            <a:off x="2279650" y="3348038"/>
            <a:ext cx="7632700" cy="3222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hlinkClick r:id="rId2" action="ppaction://hlinkfile"/>
              </a:rPr>
              <a:t>http://www.bbc.co.uk/learningzone/clips/muslim-prayer/5965.html</a:t>
            </a:r>
            <a:endParaRPr lang="en-GB" altLang="en-US" sz="1600"/>
          </a:p>
        </p:txBody>
      </p:sp>
      <p:pic>
        <p:nvPicPr>
          <p:cNvPr id="1844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8701" y="3756026"/>
            <a:ext cx="25495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2851" y="4214813"/>
            <a:ext cx="2170113"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0465" b="33271"/>
          <a:stretch/>
        </p:blipFill>
        <p:spPr>
          <a:xfrm>
            <a:off x="7667626" y="4316630"/>
            <a:ext cx="2551413" cy="2103220"/>
          </a:xfrm>
          <a:prstGeom prst="round2DiagRect">
            <a:avLst>
              <a:gd name="adj1" fmla="val 7609"/>
              <a:gd name="adj2" fmla="val 0"/>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1" r="-10619" b="13890"/>
          <a:stretch/>
        </p:blipFill>
        <p:spPr>
          <a:xfrm>
            <a:off x="1967655" y="4214535"/>
            <a:ext cx="2051895" cy="2205316"/>
          </a:xfrm>
          <a:prstGeom prst="roundRect">
            <a:avLst>
              <a:gd name="adj" fmla="val 6919"/>
            </a:avLst>
          </a:prstGeom>
        </p:spPr>
      </p:pic>
      <p:pic>
        <p:nvPicPr>
          <p:cNvPr id="18445"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0338" y="4281489"/>
            <a:ext cx="155416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45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build="p"/>
      <p:bldP spid="7" grpId="0" animBg="1"/>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876</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Sassoon Infant Rg</vt:lpstr>
      <vt:lpstr>Twinkl</vt:lpstr>
      <vt:lpstr>Office Theme</vt:lpstr>
      <vt:lpstr>Debate: </vt:lpstr>
      <vt:lpstr>Aims</vt:lpstr>
      <vt:lpstr>We are going to think about all everything we learned before and ask ourselves:</vt:lpstr>
      <vt:lpstr>Key Beliefs Recap</vt:lpstr>
      <vt:lpstr>Pillars of Islam Recap</vt:lpstr>
      <vt:lpstr>PowerPoint Presentation</vt:lpstr>
      <vt:lpstr>Allah says:</vt:lpstr>
      <vt:lpstr>This means that:</vt:lpstr>
      <vt:lpstr>Worship at Home recap</vt:lpstr>
      <vt:lpstr>Do you have to go to Mosque to give to charity?</vt:lpstr>
      <vt:lpstr>Reasons to Pray away from Mosque</vt:lpstr>
      <vt:lpstr>Question:</vt:lpstr>
      <vt:lpstr>PowerPoint Presentation</vt:lpstr>
      <vt:lpstr>Allah also said …</vt:lpstr>
      <vt:lpstr>PowerPoint Presentation</vt:lpstr>
      <vt:lpstr>Why Do People Go to Mosque?</vt:lpstr>
      <vt:lpstr>Reasons to go to Mosque</vt:lpstr>
      <vt:lpstr>Task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dc:title>
  <dc:creator>itadmin</dc:creator>
  <cp:lastModifiedBy>itadmin</cp:lastModifiedBy>
  <cp:revision>14</cp:revision>
  <dcterms:created xsi:type="dcterms:W3CDTF">2020-04-21T08:33:00Z</dcterms:created>
  <dcterms:modified xsi:type="dcterms:W3CDTF">2020-04-22T08:23:30Z</dcterms:modified>
</cp:coreProperties>
</file>