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281" r:id="rId3"/>
    <p:sldId id="383" r:id="rId4"/>
    <p:sldId id="394" r:id="rId5"/>
    <p:sldId id="396" r:id="rId6"/>
    <p:sldId id="395" r:id="rId7"/>
    <p:sldId id="397" r:id="rId8"/>
    <p:sldId id="398" r:id="rId9"/>
    <p:sldId id="261" r:id="rId10"/>
    <p:sldId id="399" r:id="rId11"/>
    <p:sldId id="400" r:id="rId12"/>
    <p:sldId id="273" r:id="rId13"/>
    <p:sldId id="285"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5AD"/>
    <a:srgbClr val="76D6FF"/>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ED33A-EB19-492A-B99D-1CBC24E3F7F9}" v="155" dt="2020-06-18T14:17:30.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4291" autoAdjust="0"/>
  </p:normalViewPr>
  <p:slideViewPr>
    <p:cSldViewPr snapToGrid="0" snapToObjects="1">
      <p:cViewPr varScale="1">
        <p:scale>
          <a:sx n="73" d="100"/>
          <a:sy n="73" d="100"/>
        </p:scale>
        <p:origin x="9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D6ED33A-EB19-492A-B99D-1CBC24E3F7F9}"/>
    <pc:docChg chg="modSld">
      <pc:chgData name="" userId="" providerId="" clId="Web-{5D6ED33A-EB19-492A-B99D-1CBC24E3F7F9}" dt="2020-06-18T14:17:30.624" v="153" actId="20577"/>
      <pc:docMkLst>
        <pc:docMk/>
      </pc:docMkLst>
      <pc:sldChg chg="modSp">
        <pc:chgData name="" userId="" providerId="" clId="Web-{5D6ED33A-EB19-492A-B99D-1CBC24E3F7F9}" dt="2020-06-18T14:12:28.862" v="0" actId="20577"/>
        <pc:sldMkLst>
          <pc:docMk/>
          <pc:sldMk cId="986797806" sldId="259"/>
        </pc:sldMkLst>
        <pc:spChg chg="mod">
          <ac:chgData name="" userId="" providerId="" clId="Web-{5D6ED33A-EB19-492A-B99D-1CBC24E3F7F9}" dt="2020-06-18T14:12:28.862" v="0" actId="20577"/>
          <ac:spMkLst>
            <pc:docMk/>
            <pc:sldMk cId="986797806" sldId="259"/>
            <ac:spMk id="5" creationId="{00000000-0000-0000-0000-000000000000}"/>
          </ac:spMkLst>
        </pc:spChg>
      </pc:sldChg>
      <pc:sldChg chg="modSp">
        <pc:chgData name="" userId="" providerId="" clId="Web-{5D6ED33A-EB19-492A-B99D-1CBC24E3F7F9}" dt="2020-06-18T14:17:30.624" v="152" actId="20577"/>
        <pc:sldMkLst>
          <pc:docMk/>
          <pc:sldMk cId="920388250" sldId="261"/>
        </pc:sldMkLst>
        <pc:spChg chg="mod">
          <ac:chgData name="" userId="" providerId="" clId="Web-{5D6ED33A-EB19-492A-B99D-1CBC24E3F7F9}" dt="2020-06-18T14:14:33.195" v="7" actId="20577"/>
          <ac:spMkLst>
            <pc:docMk/>
            <pc:sldMk cId="920388250" sldId="261"/>
            <ac:spMk id="2" creationId="{00000000-0000-0000-0000-000000000000}"/>
          </ac:spMkLst>
        </pc:spChg>
        <pc:spChg chg="mod">
          <ac:chgData name="" userId="" providerId="" clId="Web-{5D6ED33A-EB19-492A-B99D-1CBC24E3F7F9}" dt="2020-06-18T14:17:30.624" v="152" actId="20577"/>
          <ac:spMkLst>
            <pc:docMk/>
            <pc:sldMk cId="920388250" sldId="261"/>
            <ac:spMk id="6" creationId="{00000000-0000-0000-0000-000000000000}"/>
          </ac:spMkLst>
        </pc:spChg>
      </pc:sldChg>
      <pc:sldChg chg="modSp">
        <pc:chgData name="" userId="" providerId="" clId="Web-{5D6ED33A-EB19-492A-B99D-1CBC24E3F7F9}" dt="2020-06-18T14:15:23.635" v="10" actId="20577"/>
        <pc:sldMkLst>
          <pc:docMk/>
          <pc:sldMk cId="3266195780" sldId="399"/>
        </pc:sldMkLst>
        <pc:spChg chg="mod">
          <ac:chgData name="" userId="" providerId="" clId="Web-{5D6ED33A-EB19-492A-B99D-1CBC24E3F7F9}" dt="2020-06-18T14:15:23.635" v="10" actId="20577"/>
          <ac:spMkLst>
            <pc:docMk/>
            <pc:sldMk cId="3266195780" sldId="399"/>
            <ac:spMk id="9" creationId="{4633D71A-C708-4774-8C9A-F63DC2507993}"/>
          </ac:spMkLst>
        </pc:spChg>
      </pc:sldChg>
      <pc:sldChg chg="modSp">
        <pc:chgData name="" userId="" providerId="" clId="Web-{5D6ED33A-EB19-492A-B99D-1CBC24E3F7F9}" dt="2020-06-18T14:15:32.604" v="13" actId="20577"/>
        <pc:sldMkLst>
          <pc:docMk/>
          <pc:sldMk cId="3126997020" sldId="400"/>
        </pc:sldMkLst>
        <pc:spChg chg="mod">
          <ac:chgData name="" userId="" providerId="" clId="Web-{5D6ED33A-EB19-492A-B99D-1CBC24E3F7F9}" dt="2020-06-18T14:15:32.604" v="13" actId="20577"/>
          <ac:spMkLst>
            <pc:docMk/>
            <pc:sldMk cId="3126997020" sldId="400"/>
            <ac:spMk id="9" creationId="{4633D71A-C708-4774-8C9A-F63DC25079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1D5AA-0648-DE4E-8A21-EB28DCEAB477}" type="datetimeFigureOut">
              <a:rPr lang="en-US" smtClean="0"/>
              <a:t>6/18/2020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275CE-3957-5748-A858-78049CB85F26}" type="slidenum">
              <a:rPr lang="en-US" smtClean="0"/>
              <a:t>‹#›</a:t>
            </a:fld>
            <a:endParaRPr lang="en-US" dirty="0"/>
          </a:p>
        </p:txBody>
      </p:sp>
    </p:spTree>
    <p:extLst>
      <p:ext uri="{BB962C8B-B14F-4D97-AF65-F5344CB8AC3E}">
        <p14:creationId xmlns:p14="http://schemas.microsoft.com/office/powerpoint/2010/main" val="137502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141014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35668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385221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3721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26256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186490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171073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180023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32903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82038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50880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89334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29775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7301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36330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318476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AA8A16-7E28-504F-ABB5-C634758AB3F8}"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A0480B-1223-904D-A10D-6C4483CFDF34}" type="slidenum">
              <a:rPr lang="en-US" smtClean="0"/>
              <a:t>‹#›</a:t>
            </a:fld>
            <a:endParaRPr lang="en-US" dirty="0"/>
          </a:p>
        </p:txBody>
      </p:sp>
    </p:spTree>
    <p:extLst>
      <p:ext uri="{BB962C8B-B14F-4D97-AF65-F5344CB8AC3E}">
        <p14:creationId xmlns:p14="http://schemas.microsoft.com/office/powerpoint/2010/main" val="254133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AA8A16-7E28-504F-ABB5-C634758AB3F8}" type="datetimeFigureOut">
              <a:rPr lang="en-US" smtClean="0"/>
              <a:t>6/18/2020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A0480B-1223-904D-A10D-6C4483CFDF34}" type="slidenum">
              <a:rPr lang="en-US" smtClean="0"/>
              <a:t>‹#›</a:t>
            </a:fld>
            <a:endParaRPr lang="en-US" dirty="0"/>
          </a:p>
        </p:txBody>
      </p:sp>
    </p:spTree>
    <p:extLst>
      <p:ext uri="{BB962C8B-B14F-4D97-AF65-F5344CB8AC3E}">
        <p14:creationId xmlns:p14="http://schemas.microsoft.com/office/powerpoint/2010/main" val="24854319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41946"/>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54841" y="300251"/>
            <a:ext cx="11419536" cy="707886"/>
          </a:xfrm>
          <a:prstGeom prst="rect">
            <a:avLst/>
          </a:prstGeom>
          <a:noFill/>
        </p:spPr>
        <p:txBody>
          <a:bodyPr wrap="square" rtlCol="0" anchor="t">
            <a:spAutoFit/>
          </a:bodyPr>
          <a:lstStyle/>
          <a:p>
            <a:r>
              <a:rPr lang="en-GB" sz="4000" b="1" dirty="0">
                <a:solidFill>
                  <a:schemeClr val="bg1"/>
                </a:solidFill>
                <a:latin typeface="Arial"/>
                <a:cs typeface="Arial"/>
              </a:rPr>
              <a:t> </a:t>
            </a:r>
            <a:r>
              <a:rPr lang="en-GB" sz="4000" dirty="0">
                <a:solidFill>
                  <a:schemeClr val="bg1"/>
                </a:solidFill>
                <a:latin typeface="Arial"/>
                <a:cs typeface="Arial"/>
              </a:rPr>
              <a:t>Relationships</a:t>
            </a:r>
            <a:endParaRPr lang="en-GB" sz="4400" dirty="0">
              <a:solidFill>
                <a:schemeClr val="bg1"/>
              </a:solidFill>
              <a:latin typeface="Arial"/>
              <a:cs typeface="Arial"/>
            </a:endParaRPr>
          </a:p>
        </p:txBody>
      </p:sp>
      <p:sp>
        <p:nvSpPr>
          <p:cNvPr id="3" name="TextBox 2"/>
          <p:cNvSpPr txBox="1"/>
          <p:nvPr/>
        </p:nvSpPr>
        <p:spPr>
          <a:xfrm>
            <a:off x="571500" y="2006600"/>
            <a:ext cx="4279900" cy="954107"/>
          </a:xfrm>
          <a:prstGeom prst="rect">
            <a:avLst/>
          </a:prstGeom>
          <a:noFill/>
        </p:spPr>
        <p:txBody>
          <a:bodyPr wrap="square" rtlCol="0">
            <a:spAutoFit/>
          </a:bodyPr>
          <a:lstStyle/>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p:txBody>
      </p:sp>
      <p:sp>
        <p:nvSpPr>
          <p:cNvPr id="2" name="Rectangle 1"/>
          <p:cNvSpPr/>
          <p:nvPr/>
        </p:nvSpPr>
        <p:spPr>
          <a:xfrm>
            <a:off x="145774" y="1493157"/>
            <a:ext cx="5340626" cy="4770665"/>
          </a:xfrm>
          <a:prstGeom prst="rect">
            <a:avLst/>
          </a:prstGeom>
        </p:spPr>
        <p:txBody>
          <a:bodyPr wrap="square">
            <a:spAutoFit/>
          </a:bodyPr>
          <a:lstStyle/>
          <a:p>
            <a:pPr marL="342900" marR="0" lvl="0" indent="-342900">
              <a:lnSpc>
                <a:spcPct val="107000"/>
              </a:lnSpc>
              <a:spcBef>
                <a:spcPts val="0"/>
              </a:spcBef>
              <a:spcAft>
                <a:spcPts val="0"/>
              </a:spcAft>
              <a:buFont typeface="Symbol" charset="2"/>
              <a:buChar char=""/>
            </a:pPr>
            <a:r>
              <a:rPr lang="en-GB" sz="2600" dirty="0">
                <a:latin typeface="Arial" panose="020B0604020202020204" pitchFamily="34" charset="0"/>
                <a:ea typeface="Calibri" charset="0"/>
                <a:cs typeface="Arial" panose="020B0604020202020204" pitchFamily="34" charset="0"/>
              </a:rPr>
              <a:t>What is a relationship, and what are the different types of relationship?</a:t>
            </a:r>
          </a:p>
          <a:p>
            <a:pPr marL="342900" marR="0" lvl="0" indent="-342900">
              <a:lnSpc>
                <a:spcPct val="107000"/>
              </a:lnSpc>
              <a:spcBef>
                <a:spcPts val="0"/>
              </a:spcBef>
              <a:spcAft>
                <a:spcPts val="0"/>
              </a:spcAft>
              <a:buFont typeface="Symbol" charset="2"/>
              <a:buChar char=""/>
            </a:pPr>
            <a:endParaRPr lang="en-GB" sz="2600" dirty="0">
              <a:latin typeface="Arial" panose="020B0604020202020204" pitchFamily="34" charset="0"/>
              <a:ea typeface="Calibri" charset="0"/>
              <a:cs typeface="Arial" panose="020B0604020202020204" pitchFamily="34" charset="0"/>
            </a:endParaRPr>
          </a:p>
          <a:p>
            <a:pPr marL="342900" marR="0" lvl="0" indent="-342900">
              <a:lnSpc>
                <a:spcPct val="107000"/>
              </a:lnSpc>
              <a:spcBef>
                <a:spcPts val="0"/>
              </a:spcBef>
              <a:spcAft>
                <a:spcPts val="0"/>
              </a:spcAft>
              <a:buFont typeface="Symbol" charset="2"/>
              <a:buChar char=""/>
            </a:pPr>
            <a:r>
              <a:rPr lang="en-GB" sz="2600" dirty="0">
                <a:latin typeface="Arial" panose="020B0604020202020204" pitchFamily="34" charset="0"/>
                <a:ea typeface="Calibri" charset="0"/>
                <a:cs typeface="Arial" panose="020B0604020202020204" pitchFamily="34" charset="0"/>
              </a:rPr>
              <a:t>What are the characteristics, legal status and responsibilities of different types of relationship?</a:t>
            </a:r>
          </a:p>
          <a:p>
            <a:pPr marL="342900" marR="0" lvl="0" indent="-342900">
              <a:lnSpc>
                <a:spcPct val="107000"/>
              </a:lnSpc>
              <a:spcBef>
                <a:spcPts val="0"/>
              </a:spcBef>
              <a:spcAft>
                <a:spcPts val="0"/>
              </a:spcAft>
              <a:buFont typeface="Symbol" charset="2"/>
              <a:buChar char=""/>
            </a:pPr>
            <a:endParaRPr lang="en-GB" sz="2600" dirty="0">
              <a:latin typeface="Arial" panose="020B0604020202020204" pitchFamily="34" charset="0"/>
              <a:ea typeface="Calibri" charset="0"/>
              <a:cs typeface="Arial" panose="020B0604020202020204" pitchFamily="34" charset="0"/>
            </a:endParaRPr>
          </a:p>
          <a:p>
            <a:pPr marL="342900" marR="0" lvl="0" indent="-342900">
              <a:lnSpc>
                <a:spcPct val="107000"/>
              </a:lnSpc>
              <a:spcBef>
                <a:spcPts val="0"/>
              </a:spcBef>
              <a:spcAft>
                <a:spcPts val="0"/>
              </a:spcAft>
              <a:buFont typeface="Symbol" charset="2"/>
              <a:buChar char=""/>
            </a:pPr>
            <a:r>
              <a:rPr lang="en-GB" sz="2600" dirty="0">
                <a:latin typeface="Arial" panose="020B0604020202020204" pitchFamily="34" charset="0"/>
                <a:ea typeface="Calibri" charset="0"/>
                <a:cs typeface="Arial" panose="020B0604020202020204" pitchFamily="34" charset="0"/>
              </a:rPr>
              <a:t>What are the characteristics of a positive, healthy, and safe relationship?</a:t>
            </a:r>
          </a:p>
        </p:txBody>
      </p:sp>
      <p:pic>
        <p:nvPicPr>
          <p:cNvPr id="7" name="Picture 6">
            <a:extLst>
              <a:ext uri="{FF2B5EF4-FFF2-40B4-BE49-F238E27FC236}">
                <a16:creationId xmlns:a16="http://schemas.microsoft.com/office/drawing/2014/main" id="{A07EC57C-617B-4D22-9AD3-F3FB37EC121E}"/>
              </a:ext>
            </a:extLst>
          </p:cNvPr>
          <p:cNvPicPr>
            <a:picLocks noChangeAspect="1"/>
          </p:cNvPicPr>
          <p:nvPr/>
        </p:nvPicPr>
        <p:blipFill>
          <a:blip r:embed="rId2"/>
          <a:stretch>
            <a:fillRect/>
          </a:stretch>
        </p:blipFill>
        <p:spPr>
          <a:xfrm>
            <a:off x="5912127" y="2164546"/>
            <a:ext cx="5708373" cy="3559313"/>
          </a:xfrm>
          <a:prstGeom prst="rect">
            <a:avLst/>
          </a:prstGeom>
        </p:spPr>
      </p:pic>
    </p:spTree>
    <p:extLst>
      <p:ext uri="{BB962C8B-B14F-4D97-AF65-F5344CB8AC3E}">
        <p14:creationId xmlns:p14="http://schemas.microsoft.com/office/powerpoint/2010/main" val="98679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33D71A-C708-4774-8C9A-F63DC2507993}"/>
              </a:ext>
            </a:extLst>
          </p:cNvPr>
          <p:cNvSpPr>
            <a:spLocks noGrp="1"/>
          </p:cNvSpPr>
          <p:nvPr>
            <p:ph type="title"/>
          </p:nvPr>
        </p:nvSpPr>
        <p:spPr>
          <a:xfrm>
            <a:off x="0" y="289048"/>
            <a:ext cx="7036904" cy="784378"/>
          </a:xfrm>
          <a:solidFill>
            <a:srgbClr val="6EC7B1"/>
          </a:solidFill>
        </p:spPr>
        <p:txBody>
          <a:bodyPr>
            <a:normAutofit/>
          </a:bodyPr>
          <a:lstStyle/>
          <a:p>
            <a:r>
              <a:rPr lang="en-US" b="1" dirty="0">
                <a:solidFill>
                  <a:schemeClr val="bg1"/>
                </a:solidFill>
                <a:latin typeface="Arial"/>
                <a:ea typeface="Arial" charset="0"/>
                <a:cs typeface="Arial"/>
              </a:rPr>
              <a:t> TASK:</a:t>
            </a:r>
            <a:endParaRPr lang="en-US" dirty="0">
              <a:solidFill>
                <a:schemeClr val="bg1"/>
              </a:solidFill>
              <a:latin typeface="Arial"/>
              <a:ea typeface="Arial" charset="0"/>
              <a:cs typeface="Arial"/>
            </a:endParaRPr>
          </a:p>
        </p:txBody>
      </p:sp>
      <p:sp>
        <p:nvSpPr>
          <p:cNvPr id="3" name="Content Placeholder 2">
            <a:extLst>
              <a:ext uri="{FF2B5EF4-FFF2-40B4-BE49-F238E27FC236}">
                <a16:creationId xmlns:a16="http://schemas.microsoft.com/office/drawing/2014/main" id="{E4964355-5C78-46B3-BA09-9A893CA7DE4C}"/>
              </a:ext>
            </a:extLst>
          </p:cNvPr>
          <p:cNvSpPr>
            <a:spLocks noGrp="1"/>
          </p:cNvSpPr>
          <p:nvPr>
            <p:ph sz="half" idx="1"/>
          </p:nvPr>
        </p:nvSpPr>
        <p:spPr>
          <a:xfrm>
            <a:off x="450575" y="1325216"/>
            <a:ext cx="4293704" cy="5075583"/>
          </a:xfrm>
        </p:spPr>
        <p:txBody>
          <a:bodyPr>
            <a:normAutofit lnSpcReduction="10000"/>
          </a:bodyPr>
          <a:lstStyle/>
          <a:p>
            <a:r>
              <a:rPr lang="en-GB" sz="3200" dirty="0"/>
              <a:t>Love</a:t>
            </a:r>
          </a:p>
          <a:p>
            <a:r>
              <a:rPr lang="en-GB" sz="3200" dirty="0"/>
              <a:t>Respect</a:t>
            </a:r>
          </a:p>
          <a:p>
            <a:r>
              <a:rPr lang="en-GB" sz="3200" dirty="0"/>
              <a:t>Kindness</a:t>
            </a:r>
          </a:p>
          <a:p>
            <a:r>
              <a:rPr lang="en-GB" sz="3200" dirty="0"/>
              <a:t>Trust</a:t>
            </a:r>
          </a:p>
          <a:p>
            <a:r>
              <a:rPr lang="en-GB" sz="3200" dirty="0"/>
              <a:t>Complete honesty</a:t>
            </a:r>
          </a:p>
          <a:p>
            <a:r>
              <a:rPr lang="en-GB" sz="3200" dirty="0"/>
              <a:t>Clear boundaries</a:t>
            </a:r>
          </a:p>
          <a:p>
            <a:r>
              <a:rPr lang="en-GB" sz="3200" dirty="0"/>
              <a:t>Emotional support</a:t>
            </a:r>
          </a:p>
          <a:p>
            <a:r>
              <a:rPr lang="en-GB" sz="3200" dirty="0"/>
              <a:t>Common interests</a:t>
            </a:r>
          </a:p>
          <a:p>
            <a:r>
              <a:rPr lang="en-GB" sz="3200" dirty="0"/>
              <a:t>Caregiving</a:t>
            </a:r>
          </a:p>
          <a:p>
            <a:endParaRPr lang="en-GB" sz="3200" dirty="0"/>
          </a:p>
        </p:txBody>
      </p:sp>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ontent Placeholder 2">
            <a:extLst>
              <a:ext uri="{FF2B5EF4-FFF2-40B4-BE49-F238E27FC236}">
                <a16:creationId xmlns:a16="http://schemas.microsoft.com/office/drawing/2014/main" id="{0BA2DB88-F9DF-4413-BF73-2DC4B2334CFF}"/>
              </a:ext>
            </a:extLst>
          </p:cNvPr>
          <p:cNvSpPr txBox="1">
            <a:spLocks/>
          </p:cNvSpPr>
          <p:nvPr/>
        </p:nvSpPr>
        <p:spPr>
          <a:xfrm>
            <a:off x="5181600" y="1325216"/>
            <a:ext cx="6679096" cy="50755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200" dirty="0"/>
              <a:t>Equality</a:t>
            </a:r>
          </a:p>
          <a:p>
            <a:r>
              <a:rPr lang="en-GB" sz="3200" dirty="0"/>
              <a:t>Reciprocation (both equally invested)</a:t>
            </a:r>
          </a:p>
          <a:p>
            <a:r>
              <a:rPr lang="en-GB" sz="3200" dirty="0"/>
              <a:t>Mutual consent</a:t>
            </a:r>
          </a:p>
          <a:p>
            <a:r>
              <a:rPr lang="en-GB" sz="3200" dirty="0"/>
              <a:t>Physical intimacy</a:t>
            </a:r>
          </a:p>
          <a:p>
            <a:r>
              <a:rPr lang="en-GB" sz="3200" dirty="0"/>
              <a:t>Legal responsibility</a:t>
            </a:r>
          </a:p>
          <a:p>
            <a:r>
              <a:rPr lang="en-GB" sz="3200" dirty="0"/>
              <a:t>Communication</a:t>
            </a:r>
          </a:p>
          <a:p>
            <a:r>
              <a:rPr lang="en-GB" sz="3200" dirty="0"/>
              <a:t>Compromise</a:t>
            </a:r>
          </a:p>
          <a:p>
            <a:r>
              <a:rPr lang="en-GB" sz="3200" dirty="0"/>
              <a:t>Being a role model</a:t>
            </a:r>
          </a:p>
          <a:p>
            <a:r>
              <a:rPr lang="en-GB" sz="3200" dirty="0"/>
              <a:t>Individuality</a:t>
            </a:r>
          </a:p>
          <a:p>
            <a:endParaRPr lang="en-GB" sz="3200" dirty="0"/>
          </a:p>
          <a:p>
            <a:endParaRPr lang="en-GB" sz="3200" dirty="0"/>
          </a:p>
        </p:txBody>
      </p:sp>
    </p:spTree>
    <p:extLst>
      <p:ext uri="{BB962C8B-B14F-4D97-AF65-F5344CB8AC3E}">
        <p14:creationId xmlns:p14="http://schemas.microsoft.com/office/powerpoint/2010/main" val="326619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4633D71A-C708-4774-8C9A-F63DC2507993}"/>
              </a:ext>
            </a:extLst>
          </p:cNvPr>
          <p:cNvSpPr>
            <a:spLocks noGrp="1"/>
          </p:cNvSpPr>
          <p:nvPr>
            <p:ph type="title"/>
          </p:nvPr>
        </p:nvSpPr>
        <p:spPr>
          <a:xfrm>
            <a:off x="0" y="289048"/>
            <a:ext cx="9276522" cy="784378"/>
          </a:xfrm>
          <a:solidFill>
            <a:srgbClr val="6EC7B1"/>
          </a:solidFill>
        </p:spPr>
        <p:txBody>
          <a:bodyPr>
            <a:normAutofit/>
          </a:bodyPr>
          <a:lstStyle/>
          <a:p>
            <a:r>
              <a:rPr lang="en-US" b="1" dirty="0">
                <a:solidFill>
                  <a:schemeClr val="bg1"/>
                </a:solidFill>
                <a:latin typeface="Arial"/>
                <a:ea typeface="Arial" charset="0"/>
                <a:cs typeface="Arial"/>
              </a:rPr>
              <a:t> QUESTIONS:</a:t>
            </a:r>
            <a:endParaRPr lang="en-US" dirty="0">
              <a:solidFill>
                <a:schemeClr val="bg1"/>
              </a:solidFill>
              <a:latin typeface="Arial"/>
              <a:ea typeface="Arial" charset="0"/>
              <a:cs typeface="Arial"/>
            </a:endParaRPr>
          </a:p>
        </p:txBody>
      </p:sp>
      <p:sp>
        <p:nvSpPr>
          <p:cNvPr id="10" name="Content Placeholder 2">
            <a:extLst>
              <a:ext uri="{FF2B5EF4-FFF2-40B4-BE49-F238E27FC236}">
                <a16:creationId xmlns:a16="http://schemas.microsoft.com/office/drawing/2014/main" id="{0BA2DB88-F9DF-4413-BF73-2DC4B2334CFF}"/>
              </a:ext>
            </a:extLst>
          </p:cNvPr>
          <p:cNvSpPr txBox="1">
            <a:spLocks/>
          </p:cNvSpPr>
          <p:nvPr/>
        </p:nvSpPr>
        <p:spPr>
          <a:xfrm>
            <a:off x="622852" y="1325216"/>
            <a:ext cx="10601739" cy="50755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600" dirty="0"/>
              <a:t>Do friends have to love each other?</a:t>
            </a:r>
          </a:p>
          <a:p>
            <a:r>
              <a:rPr lang="en-GB" sz="3600" dirty="0"/>
              <a:t>Do relatives need to like each other?</a:t>
            </a:r>
          </a:p>
          <a:p>
            <a:r>
              <a:rPr lang="en-GB" sz="3600" dirty="0"/>
              <a:t>Should you tell your best friends everything?</a:t>
            </a:r>
          </a:p>
          <a:p>
            <a:r>
              <a:rPr lang="en-GB" sz="3600" dirty="0"/>
              <a:t>How much information is too much information?</a:t>
            </a:r>
          </a:p>
          <a:p>
            <a:r>
              <a:rPr lang="en-GB" sz="3600" dirty="0"/>
              <a:t>Should your parents know everything about you?</a:t>
            </a:r>
          </a:p>
          <a:p>
            <a:r>
              <a:rPr lang="en-GB" sz="3600" dirty="0"/>
              <a:t>Should parents always be honest with their children?</a:t>
            </a:r>
          </a:p>
          <a:p>
            <a:r>
              <a:rPr lang="en-GB" sz="3600" dirty="0"/>
              <a:t>Can you have a romantic relationship without sex?</a:t>
            </a:r>
          </a:p>
          <a:p>
            <a:r>
              <a:rPr lang="en-GB" sz="3600" dirty="0"/>
              <a:t>Can crossing certain boundaries ruin a friendship?</a:t>
            </a:r>
          </a:p>
          <a:p>
            <a:endParaRPr lang="en-GB" sz="3600" dirty="0"/>
          </a:p>
          <a:p>
            <a:endParaRPr lang="en-GB" sz="3600" dirty="0"/>
          </a:p>
          <a:p>
            <a:endParaRPr lang="en-GB" sz="3200" dirty="0"/>
          </a:p>
        </p:txBody>
      </p:sp>
    </p:spTree>
    <p:extLst>
      <p:ext uri="{BB962C8B-B14F-4D97-AF65-F5344CB8AC3E}">
        <p14:creationId xmlns:p14="http://schemas.microsoft.com/office/powerpoint/2010/main" val="312699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224" y="1825625"/>
            <a:ext cx="5961090" cy="3939071"/>
          </a:xfrm>
          <a:solidFill>
            <a:schemeClr val="bg2">
              <a:lumMod val="75000"/>
            </a:schemeClr>
          </a:solidFill>
        </p:spPr>
        <p:txBody>
          <a:bodyPr>
            <a:normAutofit fontScale="92500" lnSpcReduction="20000"/>
          </a:bodyPr>
          <a:lstStyle/>
          <a:p>
            <a:r>
              <a:rPr lang="en-US" sz="3600" dirty="0"/>
              <a:t>How can relationships contribute to human wellbeing and happiness?</a:t>
            </a:r>
          </a:p>
          <a:p>
            <a:endParaRPr lang="en-US" sz="3600" dirty="0"/>
          </a:p>
          <a:p>
            <a:r>
              <a:rPr lang="en-US" sz="3600" dirty="0"/>
              <a:t>What are the common benefits of a positive, healthy and safe relationship?</a:t>
            </a:r>
          </a:p>
        </p:txBody>
      </p:sp>
      <p:sp>
        <p:nvSpPr>
          <p:cNvPr id="4" name="Title 1"/>
          <p:cNvSpPr txBox="1">
            <a:spLocks/>
          </p:cNvSpPr>
          <p:nvPr/>
        </p:nvSpPr>
        <p:spPr>
          <a:xfrm>
            <a:off x="-1" y="289048"/>
            <a:ext cx="5777949" cy="1067080"/>
          </a:xfrm>
          <a:prstGeom prst="rect">
            <a:avLst/>
          </a:prstGeom>
          <a:solidFill>
            <a:srgbClr val="6EC7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rial" charset="0"/>
                <a:ea typeface="Arial" charset="0"/>
                <a:cs typeface="Arial" charset="0"/>
              </a:rPr>
              <a:t>Relationship benefits</a:t>
            </a:r>
          </a:p>
        </p:txBody>
      </p:sp>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DDC4F27-86B0-4C97-9CBE-B0E2B51973FB}"/>
              </a:ext>
            </a:extLst>
          </p:cNvPr>
          <p:cNvPicPr>
            <a:picLocks noChangeAspect="1"/>
          </p:cNvPicPr>
          <p:nvPr/>
        </p:nvPicPr>
        <p:blipFill rotWithShape="1">
          <a:blip r:embed="rId2"/>
          <a:srcRect l="40462" r="6952" b="33326"/>
          <a:stretch/>
        </p:blipFill>
        <p:spPr>
          <a:xfrm>
            <a:off x="6894045" y="1825626"/>
            <a:ext cx="4657875" cy="3939070"/>
          </a:xfrm>
          <a:prstGeom prst="rect">
            <a:avLst/>
          </a:prstGeom>
        </p:spPr>
      </p:pic>
    </p:spTree>
    <p:extLst>
      <p:ext uri="{BB962C8B-B14F-4D97-AF65-F5344CB8AC3E}">
        <p14:creationId xmlns:p14="http://schemas.microsoft.com/office/powerpoint/2010/main" val="171427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2E30B74-7AD6-4DDA-ADF6-83185784B2A3}"/>
              </a:ext>
            </a:extLst>
          </p:cNvPr>
          <p:cNvCxnSpPr/>
          <p:nvPr/>
        </p:nvCxnSpPr>
        <p:spPr>
          <a:xfrm flipV="1">
            <a:off x="6684336" y="1598018"/>
            <a:ext cx="828675" cy="8787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8C03504-7EBF-4DE0-B57F-A193B08DBF19}"/>
              </a:ext>
            </a:extLst>
          </p:cNvPr>
          <p:cNvCxnSpPr/>
          <p:nvPr/>
        </p:nvCxnSpPr>
        <p:spPr>
          <a:xfrm flipV="1">
            <a:off x="7513011" y="3067791"/>
            <a:ext cx="1451981" cy="683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F65CDAF-C108-41F2-87B1-6428B5E13D5F}"/>
              </a:ext>
            </a:extLst>
          </p:cNvPr>
          <p:cNvCxnSpPr>
            <a:cxnSpLocks/>
          </p:cNvCxnSpPr>
          <p:nvPr/>
        </p:nvCxnSpPr>
        <p:spPr>
          <a:xfrm>
            <a:off x="7421128" y="4101008"/>
            <a:ext cx="1212463" cy="5901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D171DDF-34F3-49F8-895A-548DBBEA3429}"/>
              </a:ext>
            </a:extLst>
          </p:cNvPr>
          <p:cNvCxnSpPr>
            <a:cxnSpLocks/>
          </p:cNvCxnSpPr>
          <p:nvPr/>
        </p:nvCxnSpPr>
        <p:spPr>
          <a:xfrm flipH="1">
            <a:off x="2653125" y="3318695"/>
            <a:ext cx="1468610" cy="1284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1FF5CD7-87DF-4D32-8CF9-5C3044A5E315}"/>
              </a:ext>
            </a:extLst>
          </p:cNvPr>
          <p:cNvCxnSpPr>
            <a:cxnSpLocks/>
          </p:cNvCxnSpPr>
          <p:nvPr/>
        </p:nvCxnSpPr>
        <p:spPr>
          <a:xfrm flipH="1" flipV="1">
            <a:off x="4023985" y="1753947"/>
            <a:ext cx="682094" cy="8129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7FC5FA7-023A-4A2D-9101-2093DED9ADF2}"/>
              </a:ext>
            </a:extLst>
          </p:cNvPr>
          <p:cNvCxnSpPr>
            <a:cxnSpLocks/>
          </p:cNvCxnSpPr>
          <p:nvPr/>
        </p:nvCxnSpPr>
        <p:spPr>
          <a:xfrm flipH="1">
            <a:off x="3664217" y="4262057"/>
            <a:ext cx="943974" cy="6032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86AFD79C-EFC4-4AC3-A157-930630411261}"/>
              </a:ext>
            </a:extLst>
          </p:cNvPr>
          <p:cNvSpPr txBox="1"/>
          <p:nvPr/>
        </p:nvSpPr>
        <p:spPr>
          <a:xfrm>
            <a:off x="4201911" y="2534325"/>
            <a:ext cx="3161470" cy="1938992"/>
          </a:xfrm>
          <a:prstGeom prst="rect">
            <a:avLst/>
          </a:prstGeom>
          <a:noFill/>
        </p:spPr>
        <p:txBody>
          <a:bodyPr wrap="square" rtlCol="0">
            <a:spAutoFit/>
          </a:bodyPr>
          <a:lstStyle/>
          <a:p>
            <a:pPr algn="ctr"/>
            <a:r>
              <a:rPr lang="en-GB" sz="4000" dirty="0"/>
              <a:t>Positive relationship benefits</a:t>
            </a:r>
          </a:p>
        </p:txBody>
      </p:sp>
      <p:sp>
        <p:nvSpPr>
          <p:cNvPr id="3" name="TextBox 2">
            <a:extLst>
              <a:ext uri="{FF2B5EF4-FFF2-40B4-BE49-F238E27FC236}">
                <a16:creationId xmlns:a16="http://schemas.microsoft.com/office/drawing/2014/main" id="{03C4C58A-9801-46C6-961A-30C352BE84F2}"/>
              </a:ext>
            </a:extLst>
          </p:cNvPr>
          <p:cNvSpPr txBox="1"/>
          <p:nvPr/>
        </p:nvSpPr>
        <p:spPr>
          <a:xfrm>
            <a:off x="1039455" y="1302596"/>
            <a:ext cx="3382546" cy="584775"/>
          </a:xfrm>
          <a:prstGeom prst="rect">
            <a:avLst/>
          </a:prstGeom>
          <a:noFill/>
        </p:spPr>
        <p:txBody>
          <a:bodyPr wrap="square" rtlCol="0">
            <a:spAutoFit/>
          </a:bodyPr>
          <a:lstStyle/>
          <a:p>
            <a:pPr algn="ctr"/>
            <a:r>
              <a:rPr lang="en-GB" sz="3200" dirty="0"/>
              <a:t>Self-esteem</a:t>
            </a:r>
          </a:p>
        </p:txBody>
      </p:sp>
      <p:sp>
        <p:nvSpPr>
          <p:cNvPr id="12" name="TextBox 11">
            <a:extLst>
              <a:ext uri="{FF2B5EF4-FFF2-40B4-BE49-F238E27FC236}">
                <a16:creationId xmlns:a16="http://schemas.microsoft.com/office/drawing/2014/main" id="{8058FEAE-99DD-4223-AFE7-B168F1C9C8B0}"/>
              </a:ext>
            </a:extLst>
          </p:cNvPr>
          <p:cNvSpPr txBox="1"/>
          <p:nvPr/>
        </p:nvSpPr>
        <p:spPr>
          <a:xfrm>
            <a:off x="6993066" y="517766"/>
            <a:ext cx="2729948" cy="1077218"/>
          </a:xfrm>
          <a:prstGeom prst="rect">
            <a:avLst/>
          </a:prstGeom>
          <a:noFill/>
        </p:spPr>
        <p:txBody>
          <a:bodyPr wrap="square" rtlCol="0">
            <a:spAutoFit/>
          </a:bodyPr>
          <a:lstStyle/>
          <a:p>
            <a:pPr algn="ctr"/>
            <a:r>
              <a:rPr lang="en-GB" sz="3200" dirty="0"/>
              <a:t>Not isolated or alone</a:t>
            </a:r>
          </a:p>
        </p:txBody>
      </p:sp>
      <p:sp>
        <p:nvSpPr>
          <p:cNvPr id="18" name="TextBox 17">
            <a:extLst>
              <a:ext uri="{FF2B5EF4-FFF2-40B4-BE49-F238E27FC236}">
                <a16:creationId xmlns:a16="http://schemas.microsoft.com/office/drawing/2014/main" id="{3DA96098-088B-46DF-8E87-DCE6ADD914BA}"/>
              </a:ext>
            </a:extLst>
          </p:cNvPr>
          <p:cNvSpPr txBox="1"/>
          <p:nvPr/>
        </p:nvSpPr>
        <p:spPr>
          <a:xfrm>
            <a:off x="8787124" y="2222380"/>
            <a:ext cx="2975502" cy="1569660"/>
          </a:xfrm>
          <a:prstGeom prst="rect">
            <a:avLst/>
          </a:prstGeom>
          <a:noFill/>
        </p:spPr>
        <p:txBody>
          <a:bodyPr wrap="square" rtlCol="0">
            <a:spAutoFit/>
          </a:bodyPr>
          <a:lstStyle/>
          <a:p>
            <a:pPr algn="ctr"/>
            <a:r>
              <a:rPr lang="en-GB" sz="3200" dirty="0"/>
              <a:t>Shared interests, hopes and dreams</a:t>
            </a:r>
          </a:p>
        </p:txBody>
      </p:sp>
      <p:sp>
        <p:nvSpPr>
          <p:cNvPr id="19" name="TextBox 18">
            <a:extLst>
              <a:ext uri="{FF2B5EF4-FFF2-40B4-BE49-F238E27FC236}">
                <a16:creationId xmlns:a16="http://schemas.microsoft.com/office/drawing/2014/main" id="{772531B4-EF60-434D-B611-B0134E6EB51B}"/>
              </a:ext>
            </a:extLst>
          </p:cNvPr>
          <p:cNvSpPr txBox="1"/>
          <p:nvPr/>
        </p:nvSpPr>
        <p:spPr>
          <a:xfrm>
            <a:off x="8787124" y="4454482"/>
            <a:ext cx="2570183" cy="1569660"/>
          </a:xfrm>
          <a:prstGeom prst="rect">
            <a:avLst/>
          </a:prstGeom>
          <a:noFill/>
        </p:spPr>
        <p:txBody>
          <a:bodyPr wrap="square" rtlCol="0">
            <a:spAutoFit/>
          </a:bodyPr>
          <a:lstStyle/>
          <a:p>
            <a:pPr algn="ctr"/>
            <a:r>
              <a:rPr lang="en-GB" sz="3200" dirty="0"/>
              <a:t>Support / look after each other</a:t>
            </a:r>
          </a:p>
        </p:txBody>
      </p:sp>
      <p:sp>
        <p:nvSpPr>
          <p:cNvPr id="20" name="TextBox 19">
            <a:extLst>
              <a:ext uri="{FF2B5EF4-FFF2-40B4-BE49-F238E27FC236}">
                <a16:creationId xmlns:a16="http://schemas.microsoft.com/office/drawing/2014/main" id="{DC24F4BE-CB50-4F38-9D4D-90D6EE8065C9}"/>
              </a:ext>
            </a:extLst>
          </p:cNvPr>
          <p:cNvSpPr txBox="1"/>
          <p:nvPr/>
        </p:nvSpPr>
        <p:spPr>
          <a:xfrm>
            <a:off x="118691" y="3023790"/>
            <a:ext cx="2676938" cy="1077218"/>
          </a:xfrm>
          <a:prstGeom prst="rect">
            <a:avLst/>
          </a:prstGeom>
          <a:noFill/>
        </p:spPr>
        <p:txBody>
          <a:bodyPr wrap="square" rtlCol="0">
            <a:spAutoFit/>
          </a:bodyPr>
          <a:lstStyle/>
          <a:p>
            <a:pPr algn="ctr"/>
            <a:r>
              <a:rPr lang="en-GB" sz="3200" dirty="0"/>
              <a:t>Shared responsibility</a:t>
            </a:r>
          </a:p>
        </p:txBody>
      </p:sp>
      <p:sp>
        <p:nvSpPr>
          <p:cNvPr id="23" name="TextBox 22">
            <a:extLst>
              <a:ext uri="{FF2B5EF4-FFF2-40B4-BE49-F238E27FC236}">
                <a16:creationId xmlns:a16="http://schemas.microsoft.com/office/drawing/2014/main" id="{8515C391-1743-451B-AD70-E91D7EA05575}"/>
              </a:ext>
            </a:extLst>
          </p:cNvPr>
          <p:cNvSpPr txBox="1"/>
          <p:nvPr/>
        </p:nvSpPr>
        <p:spPr>
          <a:xfrm>
            <a:off x="1656806" y="4946925"/>
            <a:ext cx="2676938" cy="584775"/>
          </a:xfrm>
          <a:prstGeom prst="rect">
            <a:avLst/>
          </a:prstGeom>
          <a:noFill/>
        </p:spPr>
        <p:txBody>
          <a:bodyPr wrap="square" rtlCol="0">
            <a:spAutoFit/>
          </a:bodyPr>
          <a:lstStyle/>
          <a:p>
            <a:pPr algn="ctr"/>
            <a:r>
              <a:rPr lang="en-GB" sz="3200" dirty="0"/>
              <a:t>Security</a:t>
            </a:r>
          </a:p>
        </p:txBody>
      </p:sp>
      <p:cxnSp>
        <p:nvCxnSpPr>
          <p:cNvPr id="25" name="Straight Arrow Connector 24">
            <a:extLst>
              <a:ext uri="{FF2B5EF4-FFF2-40B4-BE49-F238E27FC236}">
                <a16:creationId xmlns:a16="http://schemas.microsoft.com/office/drawing/2014/main" id="{EDF7B184-E685-466A-A598-8EF8268C7F30}"/>
              </a:ext>
            </a:extLst>
          </p:cNvPr>
          <p:cNvCxnSpPr>
            <a:cxnSpLocks/>
          </p:cNvCxnSpPr>
          <p:nvPr/>
        </p:nvCxnSpPr>
        <p:spPr>
          <a:xfrm>
            <a:off x="5852615" y="4728743"/>
            <a:ext cx="0" cy="7773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5A925A7-3C56-4194-9E1B-EAC612F06456}"/>
              </a:ext>
            </a:extLst>
          </p:cNvPr>
          <p:cNvSpPr txBox="1"/>
          <p:nvPr/>
        </p:nvSpPr>
        <p:spPr>
          <a:xfrm>
            <a:off x="4263142" y="5506131"/>
            <a:ext cx="3463521" cy="1077218"/>
          </a:xfrm>
          <a:prstGeom prst="rect">
            <a:avLst/>
          </a:prstGeom>
          <a:noFill/>
        </p:spPr>
        <p:txBody>
          <a:bodyPr wrap="square" rtlCol="0">
            <a:spAutoFit/>
          </a:bodyPr>
          <a:lstStyle/>
          <a:p>
            <a:pPr algn="ctr"/>
            <a:r>
              <a:rPr lang="en-GB" sz="3200" dirty="0"/>
              <a:t>Share problems / difficulties</a:t>
            </a:r>
          </a:p>
        </p:txBody>
      </p:sp>
      <p:cxnSp>
        <p:nvCxnSpPr>
          <p:cNvPr id="27" name="Straight Arrow Connector 26">
            <a:extLst>
              <a:ext uri="{FF2B5EF4-FFF2-40B4-BE49-F238E27FC236}">
                <a16:creationId xmlns:a16="http://schemas.microsoft.com/office/drawing/2014/main" id="{94B7FC6E-53D1-4852-A95A-A416BDB0C414}"/>
              </a:ext>
            </a:extLst>
          </p:cNvPr>
          <p:cNvCxnSpPr>
            <a:cxnSpLocks/>
          </p:cNvCxnSpPr>
          <p:nvPr/>
        </p:nvCxnSpPr>
        <p:spPr>
          <a:xfrm flipV="1">
            <a:off x="5597948" y="1264519"/>
            <a:ext cx="0" cy="10735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4E9EBF0-AD8F-4318-A296-D5C808DA67A8}"/>
              </a:ext>
            </a:extLst>
          </p:cNvPr>
          <p:cNvSpPr txBox="1"/>
          <p:nvPr/>
        </p:nvSpPr>
        <p:spPr>
          <a:xfrm>
            <a:off x="3878805" y="570550"/>
            <a:ext cx="2935901" cy="584775"/>
          </a:xfrm>
          <a:prstGeom prst="rect">
            <a:avLst/>
          </a:prstGeom>
          <a:noFill/>
        </p:spPr>
        <p:txBody>
          <a:bodyPr wrap="square" rtlCol="0">
            <a:spAutoFit/>
          </a:bodyPr>
          <a:lstStyle/>
          <a:p>
            <a:pPr algn="ctr"/>
            <a:r>
              <a:rPr lang="en-GB" sz="3200" dirty="0"/>
              <a:t>Affection</a:t>
            </a:r>
          </a:p>
        </p:txBody>
      </p:sp>
    </p:spTree>
    <p:extLst>
      <p:ext uri="{BB962C8B-B14F-4D97-AF65-F5344CB8AC3E}">
        <p14:creationId xmlns:p14="http://schemas.microsoft.com/office/powerpoint/2010/main" val="22682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8" grpId="0"/>
      <p:bldP spid="19" grpId="0"/>
      <p:bldP spid="20" grpId="0"/>
      <p:bldP spid="23"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048"/>
            <a:ext cx="8600662" cy="1067080"/>
          </a:xfrm>
          <a:solidFill>
            <a:srgbClr val="6EC7B1"/>
          </a:solidFill>
        </p:spPr>
        <p:txBody>
          <a:bodyPr>
            <a:normAutofit/>
          </a:bodyPr>
          <a:lstStyle/>
          <a:p>
            <a:r>
              <a:rPr lang="en-US" dirty="0">
                <a:solidFill>
                  <a:schemeClr val="bg1"/>
                </a:solidFill>
                <a:latin typeface="Arial" charset="0"/>
                <a:ea typeface="Arial" charset="0"/>
                <a:cs typeface="Arial" charset="0"/>
              </a:rPr>
              <a:t>SUMMARY: Personal Reflection</a:t>
            </a:r>
          </a:p>
        </p:txBody>
      </p:sp>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10510" y="1415971"/>
            <a:ext cx="11065874" cy="5016758"/>
          </a:xfrm>
          <a:prstGeom prst="rect">
            <a:avLst/>
          </a:prstGeom>
        </p:spPr>
        <p:txBody>
          <a:bodyPr wrap="square">
            <a:spAutoFit/>
          </a:bodyPr>
          <a:lstStyle/>
          <a:p>
            <a:pPr marL="342900" indent="-342900">
              <a:buFont typeface="Arial" panose="020B0604020202020204" pitchFamily="34" charset="0"/>
              <a:buChar char="•"/>
            </a:pPr>
            <a:r>
              <a:rPr lang="en-GB" sz="3200" dirty="0"/>
              <a:t>Think about your own relationships with people in your life.</a:t>
            </a:r>
          </a:p>
          <a:p>
            <a:pPr marL="800100" lvl="1" indent="-342900">
              <a:buFont typeface="Arial" panose="020B0604020202020204" pitchFamily="34" charset="0"/>
              <a:buChar char="•"/>
            </a:pPr>
            <a:r>
              <a:rPr lang="en-GB" sz="3200" dirty="0"/>
              <a:t>Your friendships</a:t>
            </a:r>
          </a:p>
          <a:p>
            <a:pPr marL="800100" lvl="1" indent="-342900">
              <a:buFont typeface="Arial" panose="020B0604020202020204" pitchFamily="34" charset="0"/>
              <a:buChar char="•"/>
            </a:pPr>
            <a:r>
              <a:rPr lang="en-GB" sz="3200" dirty="0"/>
              <a:t>Your family relationships</a:t>
            </a:r>
          </a:p>
          <a:p>
            <a:pPr marL="800100" lvl="1" indent="-342900">
              <a:buFont typeface="Arial" panose="020B0604020202020204" pitchFamily="34" charset="0"/>
              <a:buChar char="•"/>
            </a:pPr>
            <a:r>
              <a:rPr lang="en-GB" sz="3200" dirty="0"/>
              <a:t>A romantic relationship (if you have one)</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Consider the following traits: Mutual Respect, Kindness, Trust, Communication, Compromise</a:t>
            </a:r>
          </a:p>
          <a:p>
            <a:pPr marL="342900" indent="-342900">
              <a:buFont typeface="Arial" panose="020B0604020202020204" pitchFamily="34" charset="0"/>
              <a:buChar char="•"/>
            </a:pPr>
            <a:r>
              <a:rPr lang="en-GB" sz="3200" dirty="0"/>
              <a:t>Do you need to work on any of these?</a:t>
            </a:r>
          </a:p>
          <a:p>
            <a:pPr marL="342900" indent="-342900">
              <a:buFont typeface="Arial" panose="020B0604020202020204" pitchFamily="34" charset="0"/>
              <a:buChar char="•"/>
            </a:pPr>
            <a:r>
              <a:rPr lang="en-GB" sz="3200" dirty="0"/>
              <a:t>What steps can you take to ensure your relationships are always positive and healthy?</a:t>
            </a:r>
          </a:p>
        </p:txBody>
      </p:sp>
    </p:spTree>
    <p:extLst>
      <p:ext uri="{BB962C8B-B14F-4D97-AF65-F5344CB8AC3E}">
        <p14:creationId xmlns:p14="http://schemas.microsoft.com/office/powerpoint/2010/main" val="6406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048"/>
            <a:ext cx="3154017" cy="784378"/>
          </a:xfrm>
          <a:solidFill>
            <a:srgbClr val="6EC7B1"/>
          </a:solidFill>
        </p:spPr>
        <p:txBody>
          <a:bodyPr>
            <a:normAutofit/>
          </a:bodyPr>
          <a:lstStyle/>
          <a:p>
            <a:r>
              <a:rPr lang="en-US" b="1" dirty="0">
                <a:solidFill>
                  <a:schemeClr val="bg1"/>
                </a:solidFill>
                <a:latin typeface="Arial" charset="0"/>
                <a:ea typeface="Arial" charset="0"/>
                <a:cs typeface="Arial" charset="0"/>
              </a:rPr>
              <a:t>STARTER:</a:t>
            </a:r>
            <a:endParaRPr lang="en-US" dirty="0">
              <a:solidFill>
                <a:schemeClr val="bg1"/>
              </a:solidFill>
              <a:latin typeface="Arial" charset="0"/>
              <a:ea typeface="Arial" charset="0"/>
              <a:cs typeface="Arial" charset="0"/>
            </a:endParaRPr>
          </a:p>
        </p:txBody>
      </p:sp>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81094" y="1752071"/>
            <a:ext cx="5075581" cy="2862322"/>
          </a:xfrm>
          <a:prstGeom prst="rect">
            <a:avLst/>
          </a:prstGeom>
          <a:solidFill>
            <a:schemeClr val="bg2">
              <a:lumMod val="50000"/>
            </a:schemeClr>
          </a:solidFill>
        </p:spPr>
        <p:txBody>
          <a:bodyPr wrap="square">
            <a:spAutoFit/>
          </a:bodyPr>
          <a:lstStyle/>
          <a:p>
            <a:pPr lvl="0" algn="ctr">
              <a:defRPr/>
            </a:pPr>
            <a:r>
              <a:rPr lang="en-US" sz="3600" b="1" dirty="0"/>
              <a:t>What is a Relationship?</a:t>
            </a:r>
          </a:p>
          <a:p>
            <a:pPr lvl="0" algn="ctr">
              <a:defRPr/>
            </a:pPr>
            <a:endParaRPr lang="en-US" sz="3600" b="1" dirty="0"/>
          </a:p>
          <a:p>
            <a:pPr algn="ctr"/>
            <a:r>
              <a:rPr lang="en-US" sz="3600" dirty="0"/>
              <a:t>What are the different types of relationship people can have?</a:t>
            </a:r>
          </a:p>
        </p:txBody>
      </p:sp>
      <p:pic>
        <p:nvPicPr>
          <p:cNvPr id="3" name="Picture 2">
            <a:extLst>
              <a:ext uri="{FF2B5EF4-FFF2-40B4-BE49-F238E27FC236}">
                <a16:creationId xmlns:a16="http://schemas.microsoft.com/office/drawing/2014/main" id="{6AC643EC-21E1-4500-8E9C-9283B436850A}"/>
              </a:ext>
            </a:extLst>
          </p:cNvPr>
          <p:cNvPicPr>
            <a:picLocks noChangeAspect="1"/>
          </p:cNvPicPr>
          <p:nvPr/>
        </p:nvPicPr>
        <p:blipFill>
          <a:blip r:embed="rId2"/>
          <a:stretch>
            <a:fillRect/>
          </a:stretch>
        </p:blipFill>
        <p:spPr>
          <a:xfrm>
            <a:off x="6096000" y="1187991"/>
            <a:ext cx="5429324" cy="4291738"/>
          </a:xfrm>
          <a:prstGeom prst="rect">
            <a:avLst/>
          </a:prstGeom>
        </p:spPr>
      </p:pic>
    </p:spTree>
    <p:extLst>
      <p:ext uri="{BB962C8B-B14F-4D97-AF65-F5344CB8AC3E}">
        <p14:creationId xmlns:p14="http://schemas.microsoft.com/office/powerpoint/2010/main" val="79372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3AEF5-DC77-45D5-9305-D33CE542A779}"/>
              </a:ext>
            </a:extLst>
          </p:cNvPr>
          <p:cNvPicPr>
            <a:picLocks noChangeAspect="1"/>
          </p:cNvPicPr>
          <p:nvPr/>
        </p:nvPicPr>
        <p:blipFill rotWithShape="1">
          <a:blip r:embed="rId2"/>
          <a:srcRect l="1064" t="7108"/>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47E3B7C-026D-48F9-B4FE-EF6E5874668F}"/>
              </a:ext>
            </a:extLst>
          </p:cNvPr>
          <p:cNvSpPr>
            <a:spLocks noGrp="1"/>
          </p:cNvSpPr>
          <p:nvPr>
            <p:ph type="body" idx="1"/>
          </p:nvPr>
        </p:nvSpPr>
        <p:spPr>
          <a:xfrm>
            <a:off x="3756074" y="3068960"/>
            <a:ext cx="4644182" cy="864096"/>
          </a:xfrm>
        </p:spPr>
        <p:txBody>
          <a:bodyPr>
            <a:normAutofit fontScale="92500"/>
          </a:bodyPr>
          <a:lstStyle/>
          <a:p>
            <a:pPr algn="ctr"/>
            <a:r>
              <a:rPr lang="en-GB" sz="5400" dirty="0">
                <a:solidFill>
                  <a:schemeClr val="tx1"/>
                </a:solidFill>
              </a:rPr>
              <a:t>Relationship</a:t>
            </a:r>
          </a:p>
        </p:txBody>
      </p:sp>
      <p:sp>
        <p:nvSpPr>
          <p:cNvPr id="5" name="TextBox 4">
            <a:extLst>
              <a:ext uri="{FF2B5EF4-FFF2-40B4-BE49-F238E27FC236}">
                <a16:creationId xmlns:a16="http://schemas.microsoft.com/office/drawing/2014/main" id="{7CF15A66-0EA0-49AE-8856-A7DDC3B42C40}"/>
              </a:ext>
            </a:extLst>
          </p:cNvPr>
          <p:cNvSpPr txBox="1"/>
          <p:nvPr/>
        </p:nvSpPr>
        <p:spPr>
          <a:xfrm>
            <a:off x="191344" y="416902"/>
            <a:ext cx="5544616" cy="1754326"/>
          </a:xfrm>
          <a:prstGeom prst="rect">
            <a:avLst/>
          </a:prstGeom>
          <a:noFill/>
        </p:spPr>
        <p:txBody>
          <a:bodyPr wrap="square" rtlCol="0">
            <a:spAutoFit/>
          </a:bodyPr>
          <a:lstStyle/>
          <a:p>
            <a:r>
              <a:rPr lang="en-GB" i="1" dirty="0"/>
              <a:t>Noun</a:t>
            </a:r>
          </a:p>
          <a:p>
            <a:r>
              <a:rPr lang="en-GB" dirty="0"/>
              <a:t>The way in which two or more people are connected</a:t>
            </a:r>
          </a:p>
          <a:p>
            <a:endParaRPr lang="en-GB" b="1" dirty="0"/>
          </a:p>
          <a:p>
            <a:r>
              <a:rPr lang="en-GB" b="1" dirty="0"/>
              <a:t>Etymology:</a:t>
            </a:r>
          </a:p>
          <a:p>
            <a:r>
              <a:rPr lang="en-GB" i="1" dirty="0"/>
              <a:t>relation</a:t>
            </a:r>
            <a:r>
              <a:rPr lang="en-GB" dirty="0"/>
              <a:t> = connection, correspondence</a:t>
            </a:r>
          </a:p>
          <a:p>
            <a:r>
              <a:rPr lang="en-GB" i="1" dirty="0"/>
              <a:t>-ship</a:t>
            </a:r>
            <a:r>
              <a:rPr lang="en-GB" dirty="0"/>
              <a:t> = state, condition of being</a:t>
            </a:r>
          </a:p>
        </p:txBody>
      </p:sp>
      <p:sp>
        <p:nvSpPr>
          <p:cNvPr id="6" name="TextBox 5">
            <a:extLst>
              <a:ext uri="{FF2B5EF4-FFF2-40B4-BE49-F238E27FC236}">
                <a16:creationId xmlns:a16="http://schemas.microsoft.com/office/drawing/2014/main" id="{292A4E47-A5F2-4CB9-A2C6-2A34CDA1421E}"/>
              </a:ext>
            </a:extLst>
          </p:cNvPr>
          <p:cNvSpPr txBox="1"/>
          <p:nvPr/>
        </p:nvSpPr>
        <p:spPr>
          <a:xfrm>
            <a:off x="191343" y="3722485"/>
            <a:ext cx="4089109" cy="2031325"/>
          </a:xfrm>
          <a:prstGeom prst="rect">
            <a:avLst/>
          </a:prstGeom>
          <a:noFill/>
        </p:spPr>
        <p:txBody>
          <a:bodyPr wrap="square" rtlCol="0">
            <a:spAutoFit/>
          </a:bodyPr>
          <a:lstStyle/>
          <a:p>
            <a:pPr marL="285750" indent="-285750">
              <a:buFont typeface="Arial" panose="020B0604020202020204" pitchFamily="34" charset="0"/>
              <a:buChar char="•"/>
            </a:pPr>
            <a:r>
              <a:rPr lang="en-GB" dirty="0"/>
              <a:t>Friendship</a:t>
            </a:r>
          </a:p>
          <a:p>
            <a:pPr marL="285750" indent="-285750">
              <a:buFont typeface="Arial" panose="020B0604020202020204" pitchFamily="34" charset="0"/>
              <a:buChar char="•"/>
            </a:pPr>
            <a:r>
              <a:rPr lang="en-GB" dirty="0"/>
              <a:t>Family relationship (relative)</a:t>
            </a:r>
          </a:p>
          <a:p>
            <a:pPr marL="285750" indent="-285750">
              <a:buFont typeface="Arial" panose="020B0604020202020204" pitchFamily="34" charset="0"/>
              <a:buChar char="•"/>
            </a:pPr>
            <a:r>
              <a:rPr lang="en-GB" dirty="0"/>
              <a:t>Parent - child relationship</a:t>
            </a:r>
          </a:p>
          <a:p>
            <a:pPr marL="285750" indent="-285750">
              <a:buFont typeface="Arial" panose="020B0604020202020204" pitchFamily="34" charset="0"/>
              <a:buChar char="•"/>
            </a:pPr>
            <a:r>
              <a:rPr lang="en-GB" dirty="0"/>
              <a:t>Marriage</a:t>
            </a:r>
          </a:p>
          <a:p>
            <a:pPr marL="285750" indent="-285750">
              <a:buFont typeface="Arial" panose="020B0604020202020204" pitchFamily="34" charset="0"/>
              <a:buChar char="•"/>
            </a:pPr>
            <a:r>
              <a:rPr lang="en-GB" dirty="0"/>
              <a:t>Long term relationship</a:t>
            </a:r>
          </a:p>
          <a:p>
            <a:pPr marL="285750" indent="-285750">
              <a:buFont typeface="Arial" panose="020B0604020202020204" pitchFamily="34" charset="0"/>
              <a:buChar char="•"/>
            </a:pPr>
            <a:r>
              <a:rPr lang="en-GB" dirty="0"/>
              <a:t>Romantic relationship</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0CC65E69-EC19-42B4-91A6-CA9C9B34B64E}"/>
              </a:ext>
            </a:extLst>
          </p:cNvPr>
          <p:cNvSpPr txBox="1"/>
          <p:nvPr/>
        </p:nvSpPr>
        <p:spPr>
          <a:xfrm>
            <a:off x="6639340" y="448674"/>
            <a:ext cx="5325646" cy="2031325"/>
          </a:xfrm>
          <a:prstGeom prst="rect">
            <a:avLst/>
          </a:prstGeom>
          <a:noFill/>
        </p:spPr>
        <p:txBody>
          <a:bodyPr wrap="square" rtlCol="0">
            <a:spAutoFit/>
          </a:bodyPr>
          <a:lstStyle/>
          <a:p>
            <a:pPr marL="285750" indent="-285750">
              <a:buFont typeface="Arial" panose="020B0604020202020204" pitchFamily="34" charset="0"/>
              <a:buChar char="•"/>
            </a:pPr>
            <a:r>
              <a:rPr lang="en-GB" dirty="0"/>
              <a:t>Involves two or more people</a:t>
            </a:r>
          </a:p>
          <a:p>
            <a:pPr marL="285750" indent="-285750">
              <a:buFont typeface="Arial" panose="020B0604020202020204" pitchFamily="34" charset="0"/>
              <a:buChar char="•"/>
            </a:pPr>
            <a:r>
              <a:rPr lang="en-GB" dirty="0"/>
              <a:t>Interpersonal</a:t>
            </a:r>
          </a:p>
          <a:p>
            <a:pPr marL="285750" indent="-285750">
              <a:buFont typeface="Arial" panose="020B0604020202020204" pitchFamily="34" charset="0"/>
              <a:buChar char="•"/>
            </a:pPr>
            <a:r>
              <a:rPr lang="en-GB" dirty="0"/>
              <a:t>May be biological (blood relationship)</a:t>
            </a:r>
          </a:p>
          <a:p>
            <a:pPr marL="285750" indent="-285750">
              <a:buFont typeface="Arial" panose="020B0604020202020204" pitchFamily="34" charset="0"/>
              <a:buChar char="•"/>
            </a:pPr>
            <a:r>
              <a:rPr lang="en-GB" dirty="0"/>
              <a:t>May be intimate (romantic or sexual)</a:t>
            </a:r>
          </a:p>
          <a:p>
            <a:pPr marL="285750" indent="-285750">
              <a:buFont typeface="Arial" panose="020B0604020202020204" pitchFamily="34" charset="0"/>
              <a:buChar char="•"/>
            </a:pPr>
            <a:r>
              <a:rPr lang="en-GB" dirty="0"/>
              <a:t>May have a legal status (i.e. marriage, parenthood)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439A79C3-8217-4060-8D89-7E2069516F24}"/>
              </a:ext>
            </a:extLst>
          </p:cNvPr>
          <p:cNvSpPr txBox="1"/>
          <p:nvPr/>
        </p:nvSpPr>
        <p:spPr>
          <a:xfrm>
            <a:off x="8616280" y="3722484"/>
            <a:ext cx="3348706" cy="1200329"/>
          </a:xfrm>
          <a:prstGeom prst="rect">
            <a:avLst/>
          </a:prstGeom>
          <a:noFill/>
        </p:spPr>
        <p:txBody>
          <a:bodyPr wrap="square" rtlCol="0">
            <a:spAutoFit/>
          </a:bodyPr>
          <a:lstStyle/>
          <a:p>
            <a:pPr marL="285750" indent="-285750">
              <a:buFont typeface="Arial" panose="020B0604020202020204" pitchFamily="34" charset="0"/>
              <a:buChar char="•"/>
            </a:pPr>
            <a:r>
              <a:rPr lang="en-GB" dirty="0"/>
              <a:t>A person / individual</a:t>
            </a:r>
          </a:p>
          <a:p>
            <a:pPr marL="285750" indent="-285750">
              <a:buFont typeface="Arial" panose="020B0604020202020204" pitchFamily="34" charset="0"/>
              <a:buChar char="•"/>
            </a:pPr>
            <a:r>
              <a:rPr lang="en-GB" dirty="0"/>
              <a:t>Strangers</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03363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89048"/>
            <a:ext cx="8640416" cy="782753"/>
          </a:xfrm>
          <a:prstGeom prst="rect">
            <a:avLst/>
          </a:prstGeom>
          <a:solidFill>
            <a:srgbClr val="6EC7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rial" charset="0"/>
                <a:ea typeface="Arial" charset="0"/>
                <a:cs typeface="Arial" charset="0"/>
              </a:rPr>
              <a:t>The different types of relationship</a:t>
            </a:r>
          </a:p>
        </p:txBody>
      </p:sp>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04800" y="1201028"/>
            <a:ext cx="11410122" cy="4524315"/>
          </a:xfrm>
          <a:prstGeom prst="rect">
            <a:avLst/>
          </a:prstGeom>
        </p:spPr>
        <p:txBody>
          <a:bodyPr wrap="square">
            <a:spAutoFit/>
          </a:bodyPr>
          <a:lstStyle/>
          <a:p>
            <a:pPr marL="457200" indent="-457200">
              <a:buFont typeface="Arial" panose="020B0604020202020204" pitchFamily="34" charset="0"/>
              <a:buChar char="•"/>
            </a:pPr>
            <a:r>
              <a:rPr lang="en-US" sz="2400" b="1" dirty="0"/>
              <a:t>Friendship </a:t>
            </a:r>
            <a:r>
              <a:rPr lang="en-US" sz="2400" dirty="0"/>
              <a:t>–</a:t>
            </a:r>
          </a:p>
          <a:p>
            <a:pPr marL="457200" indent="-457200">
              <a:buFont typeface="Arial" panose="020B0604020202020204" pitchFamily="34" charset="0"/>
              <a:buChar char="•"/>
            </a:pPr>
            <a:r>
              <a:rPr lang="en-GB" sz="2400" dirty="0"/>
              <a:t>Friends are people who we are not related to but choose to interact with. Trust, respect, support, loyalty, and the sharing of common interests and ideas are all features of a friendship. A friendship is a reciprocal relationship; for it to exist, both people must see each other as a friend.</a:t>
            </a:r>
          </a:p>
          <a:p>
            <a:pPr marL="457200" indent="-457200">
              <a:buFont typeface="Arial" panose="020B0604020202020204" pitchFamily="34" charset="0"/>
              <a:buChar char="•"/>
            </a:pPr>
            <a:r>
              <a:rPr lang="en-GB" sz="2400" dirty="0"/>
              <a:t>There are varying degrees of friendship, and people may feel closer to some friends than others. As a result, there are varying boundaries regarding how much personal information it is appropriate to share, or how much physical contact is appropriate. While some friendships can be close and some friends choose to greet each other by hugging or kissing, other friendships may have no physical contact. Physically intimate or romantic contact is not appropriate in a friendship.</a:t>
            </a:r>
          </a:p>
        </p:txBody>
      </p:sp>
    </p:spTree>
    <p:extLst>
      <p:ext uri="{BB962C8B-B14F-4D97-AF65-F5344CB8AC3E}">
        <p14:creationId xmlns:p14="http://schemas.microsoft.com/office/powerpoint/2010/main" val="149357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04800" y="366623"/>
            <a:ext cx="11410122" cy="5262979"/>
          </a:xfrm>
          <a:prstGeom prst="rect">
            <a:avLst/>
          </a:prstGeom>
        </p:spPr>
        <p:txBody>
          <a:bodyPr wrap="square">
            <a:spAutoFit/>
          </a:bodyPr>
          <a:lstStyle/>
          <a:p>
            <a:pPr marL="457200" indent="-457200">
              <a:buFont typeface="Arial" panose="020B0604020202020204" pitchFamily="34" charset="0"/>
              <a:buChar char="•"/>
            </a:pPr>
            <a:r>
              <a:rPr lang="en-GB" sz="2400" b="1" dirty="0"/>
              <a:t>Romantic Relationship</a:t>
            </a:r>
            <a:r>
              <a:rPr lang="en-GB" sz="2400" dirty="0"/>
              <a:t> –</a:t>
            </a:r>
          </a:p>
          <a:p>
            <a:pPr marL="457200" indent="-457200">
              <a:buFont typeface="Arial" panose="020B0604020202020204" pitchFamily="34" charset="0"/>
              <a:buChar char="•"/>
            </a:pPr>
            <a:r>
              <a:rPr lang="en-GB" sz="2400" dirty="0"/>
              <a:t>A reciprocal relationship in which you feel strongly attracted to the other person, emotionally and physically. It may exist between a male and female (heterosexual relationship) or members of the same sex or gender (homosexual relationship).</a:t>
            </a:r>
          </a:p>
          <a:p>
            <a:pPr marL="457200" indent="-457200">
              <a:buFont typeface="Arial" panose="020B0604020202020204" pitchFamily="34" charset="0"/>
              <a:buChar char="•"/>
            </a:pPr>
            <a:r>
              <a:rPr lang="en-GB" sz="2400" dirty="0"/>
              <a:t>The two people involved will often describe themselves as being attracted to each other and/or “in love”. It is usually exclusive and monogamous, and built on love, trust, respect, support, acceptance, shared interests and a desire to share a life together.</a:t>
            </a:r>
          </a:p>
          <a:p>
            <a:pPr marL="457200" indent="-457200">
              <a:buFont typeface="Arial" panose="020B0604020202020204" pitchFamily="34" charset="0"/>
              <a:buChar char="•"/>
            </a:pPr>
            <a:r>
              <a:rPr lang="en-GB" sz="2400" dirty="0"/>
              <a:t>People in a romantic relationship will see each other very often and may live together. Some may choose to have children. As this is such a close relationship, various kinds of physical contact are accepted which would not be appropriate in any other kind of relationship, including sexual intercourse (which should always be mutually agreed).</a:t>
            </a:r>
          </a:p>
        </p:txBody>
      </p:sp>
    </p:spTree>
    <p:extLst>
      <p:ext uri="{BB962C8B-B14F-4D97-AF65-F5344CB8AC3E}">
        <p14:creationId xmlns:p14="http://schemas.microsoft.com/office/powerpoint/2010/main" val="28537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18052" y="349456"/>
            <a:ext cx="11396870" cy="5262979"/>
          </a:xfrm>
          <a:prstGeom prst="rect">
            <a:avLst/>
          </a:prstGeom>
        </p:spPr>
        <p:txBody>
          <a:bodyPr wrap="square">
            <a:spAutoFit/>
          </a:bodyPr>
          <a:lstStyle/>
          <a:p>
            <a:pPr marL="457200" indent="-457200">
              <a:buFont typeface="Arial" panose="020B0604020202020204" pitchFamily="34" charset="0"/>
              <a:buChar char="•"/>
            </a:pPr>
            <a:r>
              <a:rPr lang="en-US" sz="2400" b="1" dirty="0"/>
              <a:t>Family Relationship </a:t>
            </a:r>
            <a:r>
              <a:rPr lang="en-US" sz="2400" dirty="0"/>
              <a:t>–</a:t>
            </a:r>
          </a:p>
          <a:p>
            <a:pPr marL="457200" indent="-457200">
              <a:buFont typeface="Arial" panose="020B0604020202020204" pitchFamily="34" charset="0"/>
              <a:buChar char="•"/>
            </a:pPr>
            <a:r>
              <a:rPr lang="en-GB" sz="2400" dirty="0"/>
              <a:t>Relatives are people we are connected to through some form of kinship, whether it is through blood, marriage, adoption or other relationships.</a:t>
            </a:r>
          </a:p>
          <a:p>
            <a:pPr marL="457200" indent="-457200">
              <a:buFont typeface="Arial" panose="020B0604020202020204" pitchFamily="34" charset="0"/>
              <a:buChar char="•"/>
            </a:pPr>
            <a:r>
              <a:rPr lang="en-GB" sz="2400" dirty="0"/>
              <a:t>Ideally, people should have strong, loving relationships with their relatives, although this does not always happen. As families are so close and spend so much time together, arguments and disagreements can arise, but in most families, these are short-lived and even in moments of anger or hurt, families still love and care about each other. </a:t>
            </a:r>
            <a:endParaRPr lang="en-US" sz="2400" dirty="0"/>
          </a:p>
          <a:p>
            <a:pPr marL="457200" indent="-457200">
              <a:buFont typeface="Arial" panose="020B0604020202020204" pitchFamily="34" charset="0"/>
              <a:buChar char="•"/>
            </a:pPr>
            <a:r>
              <a:rPr lang="en-GB" sz="2400" dirty="0"/>
              <a:t>Family relationships are ideally life-long, and the bond with a family can play a very important role in personal wellbeing and the ability to form other kinds of relationships outside of the family unit.</a:t>
            </a:r>
          </a:p>
          <a:p>
            <a:pPr marL="457200" indent="-457200">
              <a:buFont typeface="Arial" panose="020B0604020202020204" pitchFamily="34" charset="0"/>
              <a:buChar char="•"/>
            </a:pPr>
            <a:r>
              <a:rPr lang="en-GB" sz="2400" dirty="0"/>
              <a:t>In some families, there is little physical contact whereas in others, it is common for family members to express affection by means such as hugging, kissing, or other appropriate physical contact.</a:t>
            </a:r>
            <a:endParaRPr lang="en-US" sz="2400" dirty="0"/>
          </a:p>
        </p:txBody>
      </p:sp>
    </p:spTree>
    <p:extLst>
      <p:ext uri="{BB962C8B-B14F-4D97-AF65-F5344CB8AC3E}">
        <p14:creationId xmlns:p14="http://schemas.microsoft.com/office/powerpoint/2010/main" val="408432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18052" y="286629"/>
            <a:ext cx="11281765" cy="7109639"/>
          </a:xfrm>
          <a:prstGeom prst="rect">
            <a:avLst/>
          </a:prstGeom>
        </p:spPr>
        <p:txBody>
          <a:bodyPr wrap="square">
            <a:spAutoFit/>
          </a:bodyPr>
          <a:lstStyle/>
          <a:p>
            <a:pPr marL="457200" indent="-457200">
              <a:buFont typeface="Arial" panose="020B0604020202020204" pitchFamily="34" charset="0"/>
              <a:buChar char="•"/>
            </a:pPr>
            <a:r>
              <a:rPr lang="en-US" sz="2400" b="1" dirty="0"/>
              <a:t>Parent-Child Relationship </a:t>
            </a:r>
            <a:r>
              <a:rPr lang="en-US" sz="2400" dirty="0"/>
              <a:t>–</a:t>
            </a:r>
          </a:p>
          <a:p>
            <a:pPr marL="457200" indent="-457200">
              <a:buFont typeface="Arial" panose="020B0604020202020204" pitchFamily="34" charset="0"/>
              <a:buChar char="•"/>
            </a:pPr>
            <a:r>
              <a:rPr lang="en-GB" sz="2400" dirty="0"/>
              <a:t>The relationship between a parent and child is of special significance. Families come in many different forms, and may contain a biological mother and father, a single parent, step parents, gay or lesbian parents, adoptive parents, foster parents, or the role may be fulfilled by another older relative such as a grandparent. In all cases a parent is the caregiver and caretaker of their offspring, and legally responsible for their children until they reach adulthood.</a:t>
            </a:r>
          </a:p>
          <a:p>
            <a:pPr marL="457200" indent="-457200">
              <a:buFont typeface="Arial" panose="020B0604020202020204" pitchFamily="34" charset="0"/>
              <a:buChar char="•"/>
            </a:pPr>
            <a:r>
              <a:rPr lang="en-GB" sz="2400" dirty="0"/>
              <a:t>A key role of parents is to offer guidance, support and, where needed, boundaries and discipline. As children become teenagers and then adults, it is usual for them to have more independence and for the parental relationship to become less one of guidance and more one of mutual support.</a:t>
            </a:r>
          </a:p>
          <a:p>
            <a:pPr marL="457200" indent="-457200">
              <a:buFont typeface="Arial" panose="020B0604020202020204" pitchFamily="34" charset="0"/>
              <a:buChar char="•"/>
            </a:pPr>
            <a:r>
              <a:rPr lang="en-GB" sz="2400" dirty="0"/>
              <a:t>The extent to which it is acceptable for a parent to be involved in their child’s life varies. Too little involvement when the offspring is still a child could be said to show neglect, whereas too much involvement, especially as the offspring gets older, is sometimes said to be overprotective or intrusive.</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91926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304800" y="266596"/>
            <a:ext cx="11410122" cy="6001643"/>
          </a:xfrm>
          <a:prstGeom prst="rect">
            <a:avLst/>
          </a:prstGeom>
        </p:spPr>
        <p:txBody>
          <a:bodyPr wrap="square">
            <a:spAutoFit/>
          </a:bodyPr>
          <a:lstStyle/>
          <a:p>
            <a:pPr marL="457200" indent="-457200">
              <a:buFont typeface="Arial" panose="020B0604020202020204" pitchFamily="34" charset="0"/>
              <a:buChar char="•"/>
            </a:pPr>
            <a:r>
              <a:rPr lang="en-GB" sz="2400" b="1" dirty="0"/>
              <a:t>Marriage </a:t>
            </a:r>
            <a:r>
              <a:rPr lang="en-GB" sz="2400" dirty="0"/>
              <a:t>–</a:t>
            </a:r>
          </a:p>
          <a:p>
            <a:pPr marL="457200" indent="-457200">
              <a:buFont typeface="Arial" panose="020B0604020202020204" pitchFamily="34" charset="0"/>
              <a:buChar char="•"/>
            </a:pPr>
            <a:r>
              <a:rPr lang="en-GB" sz="2400" dirty="0"/>
              <a:t>Marriage is a special type of romantic relationship as it involves a legal union. It can occur between a man and a woman or between a same-sex couple (in England, Wales and Scotland and, from January 2020, in Northern Ireland).</a:t>
            </a:r>
          </a:p>
          <a:p>
            <a:pPr marL="457200" indent="-457200">
              <a:buFont typeface="Arial" panose="020B0604020202020204" pitchFamily="34" charset="0"/>
              <a:buChar char="•"/>
            </a:pPr>
            <a:r>
              <a:rPr lang="en-GB" sz="2400" dirty="0"/>
              <a:t>It usually involves a formal religious or public ceremony, and results in the legal status of spouse (gender neutral), husband (male) or wife (female).</a:t>
            </a:r>
          </a:p>
          <a:p>
            <a:pPr marL="457200" indent="-457200">
              <a:buFont typeface="Arial" panose="020B0604020202020204" pitchFamily="34" charset="0"/>
              <a:buChar char="•"/>
            </a:pPr>
            <a:r>
              <a:rPr lang="en-GB" sz="2400" dirty="0"/>
              <a:t>As marriage is a legal union, it can be legally terminated – this is called a divorce.</a:t>
            </a:r>
          </a:p>
          <a:p>
            <a:pPr marL="457200" indent="-457200">
              <a:buFont typeface="Arial" panose="020B0604020202020204" pitchFamily="34" charset="0"/>
              <a:buChar char="•"/>
            </a:pPr>
            <a:r>
              <a:rPr lang="en-GB" sz="2400" dirty="0"/>
              <a:t>Marriage must be entered into freely by both people, without duress (emotional or physical pressure). In an arranged or assisted marriage, the families take a role in choosing and introducing the marriage partners, but the marriage is entered into freely by both people. A forced marriage is a marriage conducted without the full consent of both parties and where duress is a factor. Forced marriages are illegal, and are defined as a type of domestic abuse.</a:t>
            </a:r>
          </a:p>
        </p:txBody>
      </p:sp>
    </p:spTree>
    <p:extLst>
      <p:ext uri="{BB962C8B-B14F-4D97-AF65-F5344CB8AC3E}">
        <p14:creationId xmlns:p14="http://schemas.microsoft.com/office/powerpoint/2010/main" val="58984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048"/>
            <a:ext cx="7036904" cy="784378"/>
          </a:xfrm>
          <a:solidFill>
            <a:srgbClr val="6EC7B1"/>
          </a:solidFill>
        </p:spPr>
        <p:txBody>
          <a:bodyPr>
            <a:normAutofit/>
          </a:bodyPr>
          <a:lstStyle/>
          <a:p>
            <a:r>
              <a:rPr lang="en-US" b="1" dirty="0">
                <a:solidFill>
                  <a:schemeClr val="bg1"/>
                </a:solidFill>
                <a:latin typeface="Arial"/>
                <a:ea typeface="Arial" charset="0"/>
                <a:cs typeface="Arial"/>
              </a:rPr>
              <a:t>  TASK:</a:t>
            </a:r>
            <a:endParaRPr lang="en-US" dirty="0">
              <a:solidFill>
                <a:schemeClr val="bg1"/>
              </a:solidFill>
              <a:latin typeface="Arial"/>
              <a:ea typeface="Arial" charset="0"/>
              <a:cs typeface="Arial"/>
            </a:endParaRPr>
          </a:p>
        </p:txBody>
      </p:sp>
      <p:sp>
        <p:nvSpPr>
          <p:cNvPr id="4" name="Rectangle 3"/>
          <p:cNvSpPr/>
          <p:nvPr/>
        </p:nvSpPr>
        <p:spPr>
          <a:xfrm>
            <a:off x="0" y="6646460"/>
            <a:ext cx="12192000" cy="211540"/>
          </a:xfrm>
          <a:prstGeom prst="rect">
            <a:avLst/>
          </a:prstGeom>
          <a:solidFill>
            <a:srgbClr val="6E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887895" y="1713158"/>
            <a:ext cx="10416209" cy="1569660"/>
          </a:xfrm>
          <a:prstGeom prst="rect">
            <a:avLst/>
          </a:prstGeom>
          <a:solidFill>
            <a:schemeClr val="bg2">
              <a:lumMod val="75000"/>
            </a:schemeClr>
          </a:solidFill>
        </p:spPr>
        <p:txBody>
          <a:bodyPr wrap="square" anchor="t">
            <a:spAutoFit/>
          </a:bodyPr>
          <a:lstStyle/>
          <a:p>
            <a:r>
              <a:rPr lang="en-US" sz="3200" dirty="0">
                <a:solidFill>
                  <a:srgbClr val="000000"/>
                </a:solidFill>
                <a:latin typeface="Arial"/>
                <a:ea typeface="Arial" charset="0"/>
                <a:cs typeface="Arial"/>
              </a:rPr>
              <a:t>Have a think about people you know and what category that they may fall under. Use some of the words on the next slide to help you explain and describe a relationship</a:t>
            </a:r>
            <a:endParaRPr lang="en-US" sz="3200" dirty="0">
              <a:solidFill>
                <a:srgbClr val="000000"/>
              </a:solidFill>
              <a:latin typeface="Arial"/>
              <a:ea typeface="Arial" charset="0"/>
              <a:cs typeface="Arial" charset="0"/>
            </a:endParaRPr>
          </a:p>
        </p:txBody>
      </p:sp>
    </p:spTree>
    <p:extLst>
      <p:ext uri="{BB962C8B-B14F-4D97-AF65-F5344CB8AC3E}">
        <p14:creationId xmlns:p14="http://schemas.microsoft.com/office/powerpoint/2010/main" val="920388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959</TotalTime>
  <Words>1261</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Symbol</vt:lpstr>
      <vt:lpstr>Wingdings 3</vt:lpstr>
      <vt:lpstr>Ion</vt:lpstr>
      <vt:lpstr>PowerPoint Presentation</vt:lpstr>
      <vt:lpstr>STARTER:</vt:lpstr>
      <vt:lpstr>PowerPoint Presentation</vt:lpstr>
      <vt:lpstr>PowerPoint Presentation</vt:lpstr>
      <vt:lpstr>PowerPoint Presentation</vt:lpstr>
      <vt:lpstr>PowerPoint Presentation</vt:lpstr>
      <vt:lpstr>PowerPoint Presentation</vt:lpstr>
      <vt:lpstr>PowerPoint Presentation</vt:lpstr>
      <vt:lpstr>  TASK:</vt:lpstr>
      <vt:lpstr> TASK:</vt:lpstr>
      <vt:lpstr> QUESTIONS:</vt:lpstr>
      <vt:lpstr>PowerPoint Presentation</vt:lpstr>
      <vt:lpstr>PowerPoint Presentation</vt:lpstr>
      <vt:lpstr>SUMMARY: Personal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itadmin</cp:lastModifiedBy>
  <cp:revision>108</cp:revision>
  <dcterms:created xsi:type="dcterms:W3CDTF">2018-02-14T20:19:05Z</dcterms:created>
  <dcterms:modified xsi:type="dcterms:W3CDTF">2020-06-18T14:28:05Z</dcterms:modified>
</cp:coreProperties>
</file>