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2" r:id="rId2"/>
    <p:sldId id="258" r:id="rId3"/>
    <p:sldId id="264" r:id="rId4"/>
    <p:sldId id="268" r:id="rId5"/>
    <p:sldId id="269" r:id="rId6"/>
    <p:sldId id="270" r:id="rId7"/>
    <p:sldId id="271" r:id="rId8"/>
    <p:sldId id="267" r:id="rId9"/>
  </p:sldIdLst>
  <p:sldSz cx="9144000" cy="6858000" type="screen4x3"/>
  <p:notesSz cx="6858000" cy="9144000"/>
  <p:embeddedFontLst>
    <p:embeddedFont>
      <p:font typeface="Twinkl" pitchFamily="2" charset="0"/>
      <p:regular r:id="rId12"/>
      <p:bold r:id="rId13"/>
    </p:embeddedFont>
    <p:embeddedFont>
      <p:font typeface="Sassoon Infant Rg" panose="02000503030000020003" pitchFamily="50" charset="0"/>
      <p:regular r:id="rId14"/>
      <p:bold r:id="rId15"/>
    </p:embeddedFont>
    <p:embeddedFont>
      <p:font typeface="Tuffy" panose="020B0603060100000000" pitchFamily="34" charset="0"/>
      <p:regular r:id="rId16"/>
      <p:bold r:id="rId17"/>
      <p:italic r:id="rId18"/>
      <p:boldItalic r:id="rId19"/>
    </p:embeddedFont>
    <p:embeddedFont>
      <p:font typeface="Sassoon Infant Md" panose="02000603050000020003" pitchFamily="50" charset="0"/>
      <p:regular r:id="rId20"/>
    </p:embeddedFont>
    <p:embeddedFont>
      <p:font typeface="Twinkl SemiBold" pitchFamily="2" charset="0"/>
      <p:bold r:id="rId21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assoon Infant Rg" panose="02000503030000020003" pitchFamily="50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17">
          <p15:clr>
            <a:srgbClr val="A4A3A4"/>
          </p15:clr>
        </p15:guide>
        <p15:guide id="4" orient="horz" pos="3997">
          <p15:clr>
            <a:srgbClr val="A4A3A4"/>
          </p15:clr>
        </p15:guide>
        <p15:guide id="5" pos="5443">
          <p15:clr>
            <a:srgbClr val="A4A3A4"/>
          </p15:clr>
        </p15:guide>
        <p15:guide id="6" orient="horz" pos="323">
          <p15:clr>
            <a:srgbClr val="A4A3A4"/>
          </p15:clr>
        </p15:guide>
        <p15:guide id="7" pos="476">
          <p15:clr>
            <a:srgbClr val="A4A3A4"/>
          </p15:clr>
        </p15:guide>
        <p15:guide id="8" orient="horz" pos="459">
          <p15:clr>
            <a:srgbClr val="A4A3A4"/>
          </p15:clr>
        </p15:guide>
        <p15:guide id="9" orient="horz" pos="3838">
          <p15:clr>
            <a:srgbClr val="A4A3A4"/>
          </p15:clr>
        </p15:guide>
        <p15:guide id="10" pos="5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C1EB"/>
    <a:srgbClr val="ACDDFC"/>
    <a:srgbClr val="21A6F9"/>
    <a:srgbClr val="1C1C1C"/>
    <a:srgbClr val="2898A8"/>
    <a:srgbClr val="FEFBDA"/>
    <a:srgbClr val="FFFFE1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80" y="84"/>
      </p:cViewPr>
      <p:guideLst>
        <p:guide orient="horz" pos="2160"/>
        <p:guide pos="2880"/>
        <p:guide pos="317"/>
        <p:guide orient="horz" pos="3997"/>
        <p:guide pos="5443"/>
        <p:guide orient="horz" pos="323"/>
        <p:guide pos="476"/>
        <p:guide orient="horz" pos="459"/>
        <p:guide orient="horz" pos="3838"/>
        <p:guide pos="528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29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6A82A176-CC1A-4C30-85D7-E407A76E8C21}" type="datetimeFigureOut">
              <a:rPr lang="en-GB"/>
              <a:pPr>
                <a:defRPr/>
              </a:pPr>
              <a:t>15/01/2020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89D88B36-AEEC-4283-91EA-DFA8E6F7FF0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D7C31CFF-4C78-456A-9A42-F4494C537E1C}" type="datetimeFigureOut">
              <a:rPr lang="en-GB"/>
              <a:pPr>
                <a:defRPr/>
              </a:pPr>
              <a:t>15/01/2020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Twinkl" pitchFamily="2" charset="0"/>
              </a:defRPr>
            </a:lvl1pPr>
          </a:lstStyle>
          <a:p>
            <a:pPr>
              <a:defRPr/>
            </a:pPr>
            <a:fld id="{2A7F0A40-1652-47AC-B081-AF5B89646A5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winkl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4345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752850" y="4616450"/>
            <a:ext cx="2274888" cy="146685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52850" y="3067050"/>
            <a:ext cx="2274888" cy="14605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3752850" y="1514475"/>
            <a:ext cx="2274888" cy="14636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6119813" y="4616450"/>
            <a:ext cx="2274887" cy="14668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6119813" y="3067050"/>
            <a:ext cx="2274887" cy="14605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119813" y="1514475"/>
            <a:ext cx="2274887" cy="14636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513946"/>
            <a:ext cx="3295652" cy="4882092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5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503238" y="2930525"/>
            <a:ext cx="8137525" cy="341471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ounded Rectangle 3"/>
          <p:cNvSpPr/>
          <p:nvPr userDrawn="1"/>
        </p:nvSpPr>
        <p:spPr bwMode="auto">
          <a:xfrm>
            <a:off x="503238" y="512763"/>
            <a:ext cx="8137525" cy="2192337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>
          <a:xfrm>
            <a:off x="628650" y="30718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Success Criteria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>
          <a:xfrm>
            <a:off x="628650" y="735013"/>
            <a:ext cx="7886700" cy="539750"/>
          </a:xfrm>
          <a:prstGeom prst="rect">
            <a:avLst/>
          </a:prstGeom>
        </p:spPr>
        <p:txBody>
          <a:bodyPr lIns="0" tIns="0" rIns="0" bIns="0" anchor="ctr" anchorCtr="1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3600" dirty="0">
                <a:latin typeface="Twinkl" pitchFamily="2" charset="0"/>
              </a:rPr>
              <a:t>Aim</a:t>
            </a:r>
          </a:p>
        </p:txBody>
      </p:sp>
      <p:sp>
        <p:nvSpPr>
          <p:cNvPr id="7" name="Content Placeholder 15"/>
          <p:cNvSpPr txBox="1">
            <a:spLocks/>
          </p:cNvSpPr>
          <p:nvPr userDrawn="1"/>
        </p:nvSpPr>
        <p:spPr>
          <a:xfrm>
            <a:off x="628650" y="3467100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lIns="180000" tIns="252000" rIns="252000" bIns="18000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1 Lorem ipsum </a:t>
            </a:r>
            <a:r>
              <a:rPr lang="en-GB" dirty="0" err="1">
                <a:latin typeface="Twinkl" pitchFamily="2" charset="0"/>
              </a:rPr>
              <a:t>dolor</a:t>
            </a:r>
            <a:r>
              <a:rPr lang="en-GB" dirty="0">
                <a:latin typeface="Twinkl" pitchFamily="2" charset="0"/>
              </a:rPr>
              <a:t> sit </a:t>
            </a:r>
            <a:r>
              <a:rPr lang="en-GB" dirty="0" err="1">
                <a:latin typeface="Twinkl" pitchFamily="2" charset="0"/>
              </a:rPr>
              <a:t>amet</a:t>
            </a:r>
            <a:r>
              <a:rPr lang="en-GB" dirty="0">
                <a:latin typeface="Twinkl" pitchFamily="2" charset="0"/>
              </a:rPr>
              <a:t>, </a:t>
            </a:r>
            <a:r>
              <a:rPr lang="en-GB" dirty="0" err="1">
                <a:latin typeface="Twinkl" pitchFamily="2" charset="0"/>
              </a:rPr>
              <a:t>consectetur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adipiscing</a:t>
            </a:r>
            <a:r>
              <a:rPr lang="en-GB" dirty="0">
                <a:latin typeface="Twinkl" pitchFamily="2" charset="0"/>
              </a:rPr>
              <a:t> </a:t>
            </a:r>
            <a:r>
              <a:rPr lang="en-GB" dirty="0" err="1">
                <a:latin typeface="Twinkl" pitchFamily="2" charset="0"/>
              </a:rPr>
              <a:t>elit</a:t>
            </a:r>
            <a:r>
              <a:rPr lang="en-GB" dirty="0">
                <a:latin typeface="Twinkl" pitchFamily="2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Statement 2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>
                <a:latin typeface="Twinkl" pitchFamily="2" charset="0"/>
              </a:rPr>
              <a:t>Sub statement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/>
            </a:lvl1pPr>
            <a:lvl2pPr>
              <a:defRPr/>
            </a:lvl2pPr>
          </a:lstStyle>
          <a:p>
            <a:r>
              <a:rPr lang="en-GB" dirty="0"/>
              <a:t>Statement 1 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</a:t>
            </a:r>
          </a:p>
          <a:p>
            <a:r>
              <a:rPr lang="en-GB" dirty="0"/>
              <a:t>Statement 2</a:t>
            </a:r>
          </a:p>
          <a:p>
            <a:pPr lvl="1"/>
            <a:r>
              <a:rPr lang="en-GB" dirty="0"/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871019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9501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34926E2C-DCF5-4D3B-BD33-D09FE35C0C69}"/>
              </a:ext>
            </a:extLst>
          </p:cNvPr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72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13945"/>
            <a:ext cx="8220075" cy="4882093"/>
          </a:xfrm>
          <a:prstGeom prst="roundRect">
            <a:avLst>
              <a:gd name="adj" fmla="val 1874"/>
            </a:avLst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781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1514475"/>
            <a:ext cx="7632700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>
              <a:solidFill>
                <a:srgbClr val="FFFFFF"/>
              </a:solidFill>
              <a:latin typeface="Twinkl" pitchFamily="2" charset="0"/>
            </a:endParaRPr>
          </a:p>
        </p:txBody>
      </p:sp>
      <p:grpSp>
        <p:nvGrpSpPr>
          <p:cNvPr id="6" name="Group 5"/>
          <p:cNvGrpSpPr>
            <a:grpSpLocks/>
          </p:cNvGrpSpPr>
          <p:nvPr userDrawn="1"/>
        </p:nvGrpSpPr>
        <p:grpSpPr bwMode="auto">
          <a:xfrm>
            <a:off x="4002088" y="1722438"/>
            <a:ext cx="4189412" cy="4162425"/>
            <a:chOff x="4002736" y="1701428"/>
            <a:chExt cx="4189074" cy="4163173"/>
          </a:xfrm>
        </p:grpSpPr>
        <p:sp>
          <p:nvSpPr>
            <p:cNvPr id="7" name="Oval 6"/>
            <p:cNvSpPr/>
            <p:nvPr userDrawn="1"/>
          </p:nvSpPr>
          <p:spPr bwMode="auto">
            <a:xfrm>
              <a:off x="4002736" y="1734771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  <p:sp>
          <p:nvSpPr>
            <p:cNvPr id="9" name="Oval 8"/>
            <p:cNvSpPr/>
            <p:nvPr userDrawn="1"/>
          </p:nvSpPr>
          <p:spPr bwMode="auto">
            <a:xfrm>
              <a:off x="6193309" y="1701428"/>
              <a:ext cx="1998501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  <p:sp>
          <p:nvSpPr>
            <p:cNvPr id="10" name="Oval 9"/>
            <p:cNvSpPr/>
            <p:nvPr userDrawn="1"/>
          </p:nvSpPr>
          <p:spPr bwMode="auto">
            <a:xfrm>
              <a:off x="6193309" y="3860816"/>
              <a:ext cx="1996914" cy="1997434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  <p:sp>
          <p:nvSpPr>
            <p:cNvPr id="11" name="Oval 10"/>
            <p:cNvSpPr/>
            <p:nvPr userDrawn="1"/>
          </p:nvSpPr>
          <p:spPr bwMode="auto">
            <a:xfrm>
              <a:off x="4002736" y="3865579"/>
              <a:ext cx="1998501" cy="1999022"/>
            </a:xfrm>
            <a:prstGeom prst="ellipse">
              <a:avLst/>
            </a:prstGeom>
            <a:solidFill>
              <a:srgbClr val="FDFE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chemeClr val="tx1"/>
                  </a:solidFill>
                  <a:latin typeface="Twinkl" pitchFamily="2" charset="0"/>
                </a:rPr>
                <a:t>Insert text or illustrations here.</a:t>
              </a:r>
            </a:p>
          </p:txBody>
        </p:sp>
      </p:grp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755650" y="1513944"/>
            <a:ext cx="3048958" cy="4578882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5413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60900" y="1514475"/>
            <a:ext cx="3690938" cy="4578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 bwMode="auto">
          <a:xfrm>
            <a:off x="750888" y="15144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750888" y="2678113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750888" y="3841750"/>
            <a:ext cx="3821112" cy="1087438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750888" y="5006975"/>
            <a:ext cx="3821112" cy="1085850"/>
          </a:xfrm>
          <a:prstGeom prst="rect">
            <a:avLst/>
          </a:prstGeom>
          <a:solidFill>
            <a:schemeClr val="accent3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6595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2895600" y="1514475"/>
            <a:ext cx="5492750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81513"/>
            <a:ext cx="7632700" cy="16113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2036763" cy="28781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557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55650" y="1514475"/>
            <a:ext cx="2852738" cy="45783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3683000" y="4614863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3683000" y="1519238"/>
            <a:ext cx="4705350" cy="1477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683000" y="3067050"/>
            <a:ext cx="4705350" cy="14779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1188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4611688" y="1514475"/>
            <a:ext cx="3776662" cy="28146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755650" y="4418013"/>
            <a:ext cx="7632700" cy="16748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755650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2684463" y="1514475"/>
            <a:ext cx="1835150" cy="2814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4669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503238" y="2481263"/>
            <a:ext cx="8137525" cy="25876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8" y="1503759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461962" y="5099446"/>
            <a:ext cx="8220075" cy="946946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0395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200" y="438150"/>
            <a:ext cx="8220075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latin typeface="Twinkl" pitchFamily="2" charset="0"/>
              </a:rPr>
              <a:t> </a:t>
            </a:r>
          </a:p>
        </p:txBody>
      </p:sp>
      <p:sp>
        <p:nvSpPr>
          <p:cNvPr id="5" name="Rounded Rectangle 4"/>
          <p:cNvSpPr/>
          <p:nvPr userDrawn="1"/>
        </p:nvSpPr>
        <p:spPr>
          <a:xfrm>
            <a:off x="760413" y="4340225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6" name="Rounded Rectangle 5"/>
          <p:cNvSpPr/>
          <p:nvPr userDrawn="1"/>
        </p:nvSpPr>
        <p:spPr>
          <a:xfrm>
            <a:off x="3336925" y="4340225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7" name="Rounded Rectangle 6"/>
          <p:cNvSpPr/>
          <p:nvPr userDrawn="1"/>
        </p:nvSpPr>
        <p:spPr>
          <a:xfrm>
            <a:off x="5915025" y="4340225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9" name="Rounded Rectangle 8"/>
          <p:cNvSpPr/>
          <p:nvPr userDrawn="1"/>
        </p:nvSpPr>
        <p:spPr>
          <a:xfrm>
            <a:off x="755650" y="2493963"/>
            <a:ext cx="2468563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10" name="Rounded Rectangle 9"/>
          <p:cNvSpPr/>
          <p:nvPr userDrawn="1"/>
        </p:nvSpPr>
        <p:spPr>
          <a:xfrm>
            <a:off x="3332163" y="2493963"/>
            <a:ext cx="2470150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5910263" y="2493963"/>
            <a:ext cx="2468562" cy="1752600"/>
          </a:xfrm>
          <a:prstGeom prst="roundRect">
            <a:avLst>
              <a:gd name="adj" fmla="val 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Twinkl" pitchFamily="2" charset="0"/>
              </a:rPr>
              <a:t>Insert text or illustrations here.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/>
          <a:p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57198" y="1500011"/>
            <a:ext cx="8220075" cy="967318"/>
          </a:xfrm>
          <a:prstGeom prst="roundRect">
            <a:avLst>
              <a:gd name="adj" fmla="val 1874"/>
            </a:avLst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800">
                <a:latin typeface="Twinkl" pitchFamily="2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4158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0538" y="695325"/>
            <a:ext cx="8162925" cy="1150938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90538" y="1957388"/>
            <a:ext cx="8162925" cy="4387850"/>
          </a:xfrm>
          <a:prstGeom prst="roundRect">
            <a:avLst>
              <a:gd name="adj" fmla="val 258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252000" tIns="252000" rIns="252000" bIns="252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843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rgbClr val="1C1C1C"/>
          </a:solidFill>
          <a:latin typeface="Twinkl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Twinkl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1C1C1C"/>
          </a:solidFill>
          <a:latin typeface="Sassoon Infant Md" panose="02000603050000020003" pitchFamily="50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2" charset="0"/>
          <a:ea typeface="Sassoon Infant Rg" panose="02000503030000020003" pitchFamily="50" charset="0"/>
          <a:cs typeface="Twinkl" pitchFamily="2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winkl-nas01\resources\1e%20Topics\Language\French\T-T-6298-French-Weather-Powerpoint\Sound%20Files\Il%20fait%20nuageux.mp3" TargetMode="Externa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winkl-nas01\resources\1e%20Topics\Language\French\T-T-6298-French-Weather-Powerpoint\Sound%20Files\Il%20pleut.mp3" TargetMode="Externa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winkl-nas01\resources\1e%20Topics\Language\French\T-T-6298-French-Weather-Powerpoint\Sound%20Files\Il%20fait%20orageux.mp3" TargetMode="Externa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winkl-nas01\resources\1e%20Topics\Language\French\T-T-6298-French-Weather-Powerpoint\Sound%20Files\Il%20neige.mp3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\\twinkl-nas01\resources\1e%20Topics\Language\French\T-T-6298-French-Weather-Powerpoint\Sound%20Files\Il%20fait%20beau.mp3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2"/>
          <p:cNvSpPr>
            <a:spLocks noGrp="1"/>
          </p:cNvSpPr>
          <p:nvPr>
            <p:ph type="title"/>
          </p:nvPr>
        </p:nvSpPr>
        <p:spPr>
          <a:xfrm>
            <a:off x="457200" y="608013"/>
            <a:ext cx="8220075" cy="652462"/>
          </a:xfrm>
        </p:spPr>
        <p:txBody>
          <a:bodyPr/>
          <a:lstStyle/>
          <a:p>
            <a:pPr eaLnBrk="1" hangingPunct="1"/>
            <a:r>
              <a:rPr lang="en-GB" altLang="en-US" sz="2800">
                <a:solidFill>
                  <a:schemeClr val="accent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Guidance for Video/Audio in PowerPoints</a:t>
            </a:r>
          </a:p>
        </p:txBody>
      </p:sp>
      <p:pic>
        <p:nvPicPr>
          <p:cNvPr id="512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1" t="18852" r="58228" b="54654"/>
          <a:stretch>
            <a:fillRect/>
          </a:stretch>
        </p:blipFill>
        <p:spPr bwMode="auto">
          <a:xfrm>
            <a:off x="787400" y="2568575"/>
            <a:ext cx="1717675" cy="1150938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7" t="26003" r="44786" b="11296"/>
          <a:stretch>
            <a:fillRect/>
          </a:stretch>
        </p:blipFill>
        <p:spPr bwMode="auto">
          <a:xfrm>
            <a:off x="787400" y="3811588"/>
            <a:ext cx="1717675" cy="185737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85" t="17912" r="52493" b="25307"/>
          <a:stretch>
            <a:fillRect/>
          </a:stretch>
        </p:blipFill>
        <p:spPr bwMode="auto">
          <a:xfrm>
            <a:off x="3454400" y="2560638"/>
            <a:ext cx="1703388" cy="2003425"/>
          </a:xfrm>
          <a:prstGeom prst="rect">
            <a:avLst/>
          </a:prstGeom>
          <a:noFill/>
          <a:ln w="9525">
            <a:solidFill>
              <a:srgbClr val="0076B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387C4A-1609-47F3-AE61-DEA63095979D}"/>
              </a:ext>
            </a:extLst>
          </p:cNvPr>
          <p:cNvSpPr/>
          <p:nvPr/>
        </p:nvSpPr>
        <p:spPr>
          <a:xfrm>
            <a:off x="787400" y="1370013"/>
            <a:ext cx="1717675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1. Open the folder and copy all the files.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44A9F3-6BB1-4897-9F40-9E3B59111E03}"/>
              </a:ext>
            </a:extLst>
          </p:cNvPr>
          <p:cNvSpPr/>
          <p:nvPr/>
        </p:nvSpPr>
        <p:spPr>
          <a:xfrm>
            <a:off x="3438525" y="1370013"/>
            <a:ext cx="1719263" cy="1116012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2. Paste the copied files into a new folder.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9474D7-5451-4E9F-966D-B9EFD7F8B381}"/>
              </a:ext>
            </a:extLst>
          </p:cNvPr>
          <p:cNvCxnSpPr/>
          <p:nvPr/>
        </p:nvCxnSpPr>
        <p:spPr>
          <a:xfrm>
            <a:off x="5305425" y="1898650"/>
            <a:ext cx="61753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3780B15-A84B-4C36-A2A3-76BF0F0D10A0}"/>
              </a:ext>
            </a:extLst>
          </p:cNvPr>
          <p:cNvCxnSpPr/>
          <p:nvPr/>
        </p:nvCxnSpPr>
        <p:spPr>
          <a:xfrm>
            <a:off x="2606675" y="1898650"/>
            <a:ext cx="61595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30" name="Title 2"/>
          <p:cNvSpPr>
            <a:spLocks/>
          </p:cNvSpPr>
          <p:nvPr/>
        </p:nvSpPr>
        <p:spPr bwMode="auto">
          <a:xfrm>
            <a:off x="457200" y="6283325"/>
            <a:ext cx="8220075" cy="7159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GB" altLang="en-US" sz="1000">
                <a:solidFill>
                  <a:schemeClr val="bg1"/>
                </a:solidFill>
                <a:latin typeface="Arial" panose="020B0604020202020204" pitchFamily="34" charset="0"/>
                <a:ea typeface="Tuffy" panose="020B0603060100000000" pitchFamily="34" charset="0"/>
              </a:rPr>
              <a:t>You may wish to delete this slide before beginning the presentation.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9E6663-D02D-4A11-BBBC-7A2C1FD787D0}"/>
              </a:ext>
            </a:extLst>
          </p:cNvPr>
          <p:cNvSpPr/>
          <p:nvPr/>
        </p:nvSpPr>
        <p:spPr>
          <a:xfrm>
            <a:off x="6107113" y="1370013"/>
            <a:ext cx="2195512" cy="1379537"/>
          </a:xfrm>
          <a:prstGeom prst="rect">
            <a:avLst/>
          </a:prstGeom>
          <a:solidFill>
            <a:srgbClr val="ACDD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3. Open the PowerPoint file, enable editing and enter presentation mode (start the slide show). </a:t>
            </a:r>
          </a:p>
        </p:txBody>
      </p:sp>
      <p:grpSp>
        <p:nvGrpSpPr>
          <p:cNvPr id="5132" name="Group 17"/>
          <p:cNvGrpSpPr>
            <a:grpSpLocks/>
          </p:cNvGrpSpPr>
          <p:nvPr/>
        </p:nvGrpSpPr>
        <p:grpSpPr bwMode="auto">
          <a:xfrm>
            <a:off x="5730875" y="3889375"/>
            <a:ext cx="2571750" cy="1601788"/>
            <a:chOff x="5758342" y="3336983"/>
            <a:chExt cx="2571925" cy="1601754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EE76A22D-C763-4813-958B-EE79F87EDA55}"/>
                </a:ext>
              </a:extLst>
            </p:cNvPr>
            <p:cNvCxnSpPr/>
            <p:nvPr/>
          </p:nvCxnSpPr>
          <p:spPr>
            <a:xfrm>
              <a:off x="5758342" y="3494143"/>
              <a:ext cx="328635" cy="0"/>
            </a:xfrm>
            <a:prstGeom prst="straightConnector1">
              <a:avLst/>
            </a:prstGeom>
            <a:ln w="38100">
              <a:solidFill>
                <a:srgbClr val="DE1E5A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139" name="Picture 2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628"/>
            <a:stretch>
              <a:fillRect/>
            </a:stretch>
          </p:blipFill>
          <p:spPr bwMode="auto">
            <a:xfrm>
              <a:off x="6164808" y="3336983"/>
              <a:ext cx="2165459" cy="1601754"/>
            </a:xfrm>
            <a:prstGeom prst="rect">
              <a:avLst/>
            </a:prstGeom>
            <a:noFill/>
            <a:ln w="9525">
              <a:solidFill>
                <a:srgbClr val="0070C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33" name="Group 20"/>
          <p:cNvGrpSpPr>
            <a:grpSpLocks/>
          </p:cNvGrpSpPr>
          <p:nvPr/>
        </p:nvGrpSpPr>
        <p:grpSpPr bwMode="auto">
          <a:xfrm>
            <a:off x="6137275" y="3157538"/>
            <a:ext cx="2165350" cy="647700"/>
            <a:chOff x="6164808" y="2589878"/>
            <a:chExt cx="2165459" cy="647296"/>
          </a:xfrm>
        </p:grpSpPr>
        <p:pic>
          <p:nvPicPr>
            <p:cNvPr id="5136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0687"/>
            <a:stretch>
              <a:fillRect/>
            </a:stretch>
          </p:blipFill>
          <p:spPr bwMode="auto">
            <a:xfrm>
              <a:off x="6164808" y="2589878"/>
              <a:ext cx="2165459" cy="647296"/>
            </a:xfrm>
            <a:prstGeom prst="rect">
              <a:avLst/>
            </a:prstGeom>
            <a:noFill/>
            <a:ln w="9525">
              <a:solidFill>
                <a:srgbClr val="0076B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C3907C8-C526-42A6-AADE-479DFC479D46}"/>
                </a:ext>
              </a:extLst>
            </p:cNvPr>
            <p:cNvCxnSpPr/>
            <p:nvPr/>
          </p:nvCxnSpPr>
          <p:spPr>
            <a:xfrm flipH="1">
              <a:off x="7934960" y="2748529"/>
              <a:ext cx="79379" cy="287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134" name="Picture 2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275" y="2833688"/>
            <a:ext cx="2165350" cy="2254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D654C79-0377-4358-B83C-2DC0B83A1640}"/>
              </a:ext>
            </a:extLst>
          </p:cNvPr>
          <p:cNvSpPr/>
          <p:nvPr/>
        </p:nvSpPr>
        <p:spPr>
          <a:xfrm>
            <a:off x="1431925" y="6019800"/>
            <a:ext cx="6126163" cy="295275"/>
          </a:xfrm>
          <a:prstGeom prst="rect">
            <a:avLst/>
          </a:prstGeom>
          <a:solidFill>
            <a:srgbClr val="ACDDFC"/>
          </a:solidFill>
          <a:ln>
            <a:solidFill>
              <a:srgbClr val="E341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100" dirty="0">
                <a:solidFill>
                  <a:schemeClr val="tx1"/>
                </a:solidFill>
                <a:latin typeface="Arial" panose="020B0604020202020204" pitchFamily="34" charset="0"/>
                <a:ea typeface="Tuffy" panose="020B0603060100000000" pitchFamily="34" charset="0"/>
                <a:cs typeface="Arial" panose="020B0604020202020204" pitchFamily="34" charset="0"/>
              </a:rPr>
              <a:t>Please note the embedded audio may not be compatible with early versions of PowerPoint. </a:t>
            </a:r>
          </a:p>
        </p:txBody>
      </p:sp>
    </p:spTree>
    <p:extLst>
      <p:ext uri="{BB962C8B-B14F-4D97-AF65-F5344CB8AC3E}">
        <p14:creationId xmlns:p14="http://schemas.microsoft.com/office/powerpoint/2010/main" val="23063501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22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/>
              <a:t>Il fait nuageux.</a:t>
            </a:r>
          </a:p>
        </p:txBody>
      </p:sp>
      <p:sp>
        <p:nvSpPr>
          <p:cNvPr id="16387" name="Title 22"/>
          <p:cNvSpPr>
            <a:spLocks/>
          </p:cNvSpPr>
          <p:nvPr/>
        </p:nvSpPr>
        <p:spPr bwMode="auto">
          <a:xfrm>
            <a:off x="457200" y="5292725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/>
              <a:t>It is cloudy.</a:t>
            </a:r>
          </a:p>
        </p:txBody>
      </p:sp>
      <p:grpSp>
        <p:nvGrpSpPr>
          <p:cNvPr id="16388" name="Group 1"/>
          <p:cNvGrpSpPr>
            <a:grpSpLocks/>
          </p:cNvGrpSpPr>
          <p:nvPr/>
        </p:nvGrpSpPr>
        <p:grpSpPr bwMode="auto">
          <a:xfrm>
            <a:off x="1062038" y="1993900"/>
            <a:ext cx="7018337" cy="2857500"/>
            <a:chOff x="1069486" y="1993514"/>
            <a:chExt cx="7018338" cy="2857500"/>
          </a:xfrm>
        </p:grpSpPr>
        <p:pic>
          <p:nvPicPr>
            <p:cNvPr id="163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9486" y="1993514"/>
              <a:ext cx="4008438" cy="2820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39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7799" y="2030026"/>
              <a:ext cx="4010025" cy="2820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l fait nuageu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828675"/>
            <a:ext cx="722312" cy="72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2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/>
              <a:t>Il pleut.</a:t>
            </a:r>
          </a:p>
        </p:txBody>
      </p:sp>
      <p:sp>
        <p:nvSpPr>
          <p:cNvPr id="17411" name="Title 22"/>
          <p:cNvSpPr>
            <a:spLocks/>
          </p:cNvSpPr>
          <p:nvPr/>
        </p:nvSpPr>
        <p:spPr bwMode="auto">
          <a:xfrm>
            <a:off x="457200" y="5292725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/>
              <a:t>It is raining.</a:t>
            </a:r>
          </a:p>
        </p:txBody>
      </p:sp>
      <p:pic>
        <p:nvPicPr>
          <p:cNvPr id="1741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1793875"/>
            <a:ext cx="370363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pleu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663" y="728663"/>
            <a:ext cx="722312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1793875"/>
            <a:ext cx="3751262" cy="350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itle 22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/>
              <a:t>Il fait orageux.</a:t>
            </a:r>
          </a:p>
        </p:txBody>
      </p:sp>
      <p:sp>
        <p:nvSpPr>
          <p:cNvPr id="18436" name="Title 22"/>
          <p:cNvSpPr>
            <a:spLocks/>
          </p:cNvSpPr>
          <p:nvPr/>
        </p:nvSpPr>
        <p:spPr bwMode="auto">
          <a:xfrm>
            <a:off x="457200" y="5292725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/>
              <a:t>It is stormy.</a:t>
            </a:r>
          </a:p>
        </p:txBody>
      </p:sp>
      <p:pic>
        <p:nvPicPr>
          <p:cNvPr id="2" name="Il fait orageux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714375"/>
            <a:ext cx="6794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22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/>
              <a:t>Il neige.</a:t>
            </a:r>
          </a:p>
        </p:txBody>
      </p:sp>
      <p:sp>
        <p:nvSpPr>
          <p:cNvPr id="19459" name="Title 22"/>
          <p:cNvSpPr>
            <a:spLocks/>
          </p:cNvSpPr>
          <p:nvPr/>
        </p:nvSpPr>
        <p:spPr bwMode="auto">
          <a:xfrm>
            <a:off x="457200" y="5292725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/>
              <a:t>It is snowing.</a:t>
            </a:r>
          </a:p>
        </p:txBody>
      </p:sp>
      <p:pic>
        <p:nvPicPr>
          <p:cNvPr id="1946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338" y="1765300"/>
            <a:ext cx="34798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neig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975" y="677863"/>
            <a:ext cx="654050" cy="65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22"/>
          <p:cNvSpPr>
            <a:spLocks noGrp="1"/>
          </p:cNvSpPr>
          <p:nvPr>
            <p:ph type="title"/>
          </p:nvPr>
        </p:nvSpPr>
        <p:spPr>
          <a:xfrm>
            <a:off x="457200" y="557213"/>
            <a:ext cx="8220075" cy="993775"/>
          </a:xfrm>
        </p:spPr>
        <p:txBody>
          <a:bodyPr/>
          <a:lstStyle/>
          <a:p>
            <a:pPr eaLnBrk="1" hangingPunct="1"/>
            <a:r>
              <a:rPr lang="en-GB" altLang="en-US" sz="6000"/>
              <a:t>Il fait beau.</a:t>
            </a:r>
          </a:p>
        </p:txBody>
      </p:sp>
      <p:sp>
        <p:nvSpPr>
          <p:cNvPr id="20483" name="Title 22"/>
          <p:cNvSpPr>
            <a:spLocks/>
          </p:cNvSpPr>
          <p:nvPr/>
        </p:nvSpPr>
        <p:spPr bwMode="auto">
          <a:xfrm>
            <a:off x="457200" y="5292725"/>
            <a:ext cx="8220075" cy="995363"/>
          </a:xfrm>
          <a:prstGeom prst="roundRect">
            <a:avLst>
              <a:gd name="adj" fmla="val 963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52000" tIns="252000" rIns="252000" bIns="252000" anchor="ctr" anchorCtr="1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itchFamily="2" charset="0"/>
                <a:ea typeface="Sassoon Infant Rg" panose="02000503030000020003" pitchFamily="50" charset="0"/>
                <a:cs typeface="Twinkl" pitchFamily="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6000"/>
              <a:t>The weather is nice.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975" y="1744663"/>
            <a:ext cx="3436938" cy="3354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l fait bea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738188"/>
            <a:ext cx="631825" cy="63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112</Words>
  <Application>Microsoft Office PowerPoint</Application>
  <PresentationFormat>On-screen Show (4:3)</PresentationFormat>
  <Paragraphs>16</Paragraphs>
  <Slides>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Twinkl</vt:lpstr>
      <vt:lpstr>Sassoon Infant Rg</vt:lpstr>
      <vt:lpstr>Arial</vt:lpstr>
      <vt:lpstr>Tuffy</vt:lpstr>
      <vt:lpstr>Sassoon Infant Md</vt:lpstr>
      <vt:lpstr>Twinkl SemiBold</vt:lpstr>
      <vt:lpstr>Office Theme</vt:lpstr>
      <vt:lpstr>Guidance for Video/Audio in PowerPoints</vt:lpstr>
      <vt:lpstr>PowerPoint Presentation</vt:lpstr>
      <vt:lpstr>Il fait nuageux.</vt:lpstr>
      <vt:lpstr>Il pleut.</vt:lpstr>
      <vt:lpstr>Il fait orageux.</vt:lpstr>
      <vt:lpstr>Il neige.</vt:lpstr>
      <vt:lpstr>Il fait beau.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Samantha Hunter</cp:lastModifiedBy>
  <cp:revision>101</cp:revision>
  <dcterms:created xsi:type="dcterms:W3CDTF">2014-10-01T16:09:27Z</dcterms:created>
  <dcterms:modified xsi:type="dcterms:W3CDTF">2020-01-15T10:00:08Z</dcterms:modified>
</cp:coreProperties>
</file>