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2" r:id="rId2"/>
  </p:sldMasterIdLst>
  <p:notesMasterIdLst>
    <p:notesMasterId r:id="rId22"/>
  </p:notesMasterIdLst>
  <p:handoutMasterIdLst>
    <p:handoutMasterId r:id="rId23"/>
  </p:handoutMasterIdLst>
  <p:sldIdLst>
    <p:sldId id="282" r:id="rId3"/>
    <p:sldId id="294" r:id="rId4"/>
    <p:sldId id="321" r:id="rId5"/>
    <p:sldId id="322" r:id="rId6"/>
    <p:sldId id="323" r:id="rId7"/>
    <p:sldId id="324" r:id="rId8"/>
    <p:sldId id="326" r:id="rId9"/>
    <p:sldId id="327" r:id="rId10"/>
    <p:sldId id="328" r:id="rId11"/>
    <p:sldId id="329" r:id="rId12"/>
    <p:sldId id="330" r:id="rId13"/>
    <p:sldId id="331" r:id="rId14"/>
    <p:sldId id="332" r:id="rId15"/>
    <p:sldId id="333" r:id="rId16"/>
    <p:sldId id="334" r:id="rId17"/>
    <p:sldId id="337" r:id="rId18"/>
    <p:sldId id="338" r:id="rId19"/>
    <p:sldId id="335" r:id="rId20"/>
    <p:sldId id="33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88140" autoAdjust="0"/>
  </p:normalViewPr>
  <p:slideViewPr>
    <p:cSldViewPr snapToGrid="0">
      <p:cViewPr varScale="1">
        <p:scale>
          <a:sx n="77" d="100"/>
          <a:sy n="77" d="100"/>
        </p:scale>
        <p:origin x="778" y="7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C92607-7D31-4A88-8324-D4F1F1AB20FB}" type="datetimeFigureOut">
              <a:rPr lang="en-US" smtClean="0"/>
              <a:t>4/20/2020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E43393-F8D1-441F-A259-55DD879C7BD4}" type="slidenum">
              <a:rPr lang="en-US" smtClean="0"/>
              <a:t>‹#›</a:t>
            </a:fld>
            <a:endParaRPr lang="en-US" dirty="0"/>
          </a:p>
        </p:txBody>
      </p:sp>
    </p:spTree>
    <p:extLst>
      <p:ext uri="{BB962C8B-B14F-4D97-AF65-F5344CB8AC3E}">
        <p14:creationId xmlns:p14="http://schemas.microsoft.com/office/powerpoint/2010/main" val="88589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44B9D-ECB8-485A-8EB9-C295143F4239}" type="datetimeFigureOut">
              <a:rPr lang="en-US" smtClean="0"/>
              <a:t>4/20/2020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BFFCD-AAE1-443B-BA13-18DE53688CD2}" type="slidenum">
              <a:rPr lang="en-US" smtClean="0"/>
              <a:t>‹#›</a:t>
            </a:fld>
            <a:endParaRPr lang="en-US" dirty="0"/>
          </a:p>
        </p:txBody>
      </p:sp>
    </p:spTree>
    <p:extLst>
      <p:ext uri="{BB962C8B-B14F-4D97-AF65-F5344CB8AC3E}">
        <p14:creationId xmlns:p14="http://schemas.microsoft.com/office/powerpoint/2010/main" val="1420946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9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318269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26623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64741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5E3EDD-439D-4615-88E0-7F575004697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64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148307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260207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328557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28079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D36F22E-BB51-4670-BCB3-42293818BB7B}" type="datetimeFigureOut">
              <a:rPr lang="en-US" smtClean="0"/>
              <a:t>4/20/2020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5E3EDD-439D-4615-88E0-7F5750046975}" type="slidenum">
              <a:rPr lang="en-US" smtClean="0"/>
              <a:t>‹#›</a:t>
            </a:fld>
            <a:endParaRPr lang="en-US" dirty="0"/>
          </a:p>
        </p:txBody>
      </p:sp>
    </p:spTree>
    <p:extLst>
      <p:ext uri="{BB962C8B-B14F-4D97-AF65-F5344CB8AC3E}">
        <p14:creationId xmlns:p14="http://schemas.microsoft.com/office/powerpoint/2010/main" val="31679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F22E-BB51-4670-BCB3-42293818BB7B}" type="datetimeFigureOut">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5E3EDD-439D-4615-88E0-7F5750046975}" type="slidenum">
              <a:rPr lang="en-US" smtClean="0"/>
              <a:t>‹#›</a:t>
            </a:fld>
            <a:endParaRPr lang="en-US" dirty="0"/>
          </a:p>
        </p:txBody>
      </p:sp>
    </p:spTree>
    <p:extLst>
      <p:ext uri="{BB962C8B-B14F-4D97-AF65-F5344CB8AC3E}">
        <p14:creationId xmlns:p14="http://schemas.microsoft.com/office/powerpoint/2010/main" val="19800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36F22E-BB51-4670-BCB3-42293818BB7B}" type="datetimeFigureOut">
              <a:rPr lang="en-US" smtClean="0"/>
              <a:t>4/20/2020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5E3EDD-439D-4615-88E0-7F575004697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29895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successatschool.org/careerzonesummary/31/Transport-Logistic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successatschool.org/careerzonesummary/31/Transport-Logistic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1"/>
            <a:ext cx="10058400" cy="3360467"/>
          </a:xfrm>
        </p:spPr>
        <p:txBody>
          <a:bodyPr>
            <a:normAutofit/>
          </a:bodyPr>
          <a:lstStyle/>
          <a:p>
            <a:pPr algn="ctr"/>
            <a:r>
              <a:rPr lang="en-GB" sz="7000" b="1" dirty="0" smtClean="0">
                <a:latin typeface="Arial" panose="020B0604020202020204" pitchFamily="34" charset="0"/>
                <a:cs typeface="Arial" panose="020B0604020202020204" pitchFamily="34" charset="0"/>
              </a:rPr>
              <a:t/>
            </a:r>
            <a:br>
              <a:rPr lang="en-GB" sz="7000" b="1" dirty="0" smtClean="0">
                <a:latin typeface="Arial" panose="020B0604020202020204" pitchFamily="34" charset="0"/>
                <a:cs typeface="Arial" panose="020B0604020202020204" pitchFamily="34" charset="0"/>
              </a:rPr>
            </a:br>
            <a:r>
              <a:rPr lang="en-GB" sz="7000" b="1" dirty="0" smtClean="0">
                <a:latin typeface="Arial" panose="020B0604020202020204" pitchFamily="34" charset="0"/>
                <a:cs typeface="Arial" panose="020B0604020202020204" pitchFamily="34" charset="0"/>
              </a:rPr>
              <a:t>Abbot’s Lea School</a:t>
            </a:r>
            <a:endParaRPr lang="en-GB" sz="70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119418"/>
            <a:ext cx="10058400" cy="2133600"/>
          </a:xfrm>
        </p:spPr>
        <p:txBody>
          <a:bodyPr>
            <a:normAutofit/>
          </a:bodyPr>
          <a:lstStyle/>
          <a:p>
            <a:endParaRPr lang="en-GB" sz="2000" dirty="0" smtClean="0">
              <a:latin typeface="Arial" panose="020B0604020202020204" pitchFamily="34" charset="0"/>
              <a:cs typeface="Arial" panose="020B0604020202020204" pitchFamily="34" charset="0"/>
            </a:endParaRPr>
          </a:p>
          <a:p>
            <a:pPr algn="ctr"/>
            <a:r>
              <a:rPr lang="en-GB" sz="3600" b="1" dirty="0" smtClean="0">
                <a:latin typeface="Arial" panose="020B0604020202020204" pitchFamily="34" charset="0"/>
                <a:cs typeface="Arial" panose="020B0604020202020204" pitchFamily="34" charset="0"/>
              </a:rPr>
              <a:t>Careers </a:t>
            </a:r>
            <a:r>
              <a:rPr lang="en-GB" sz="3600" b="1" dirty="0" smtClean="0">
                <a:latin typeface="Arial" panose="020B0604020202020204" pitchFamily="34" charset="0"/>
                <a:cs typeface="Arial" panose="020B0604020202020204" pitchFamily="34" charset="0"/>
              </a:rPr>
              <a:t>of our ‘Crisis heroes’</a:t>
            </a:r>
          </a:p>
          <a:p>
            <a:pPr algn="ctr"/>
            <a:endParaRPr lang="en-GB" sz="3600" b="1"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6457" y="758952"/>
            <a:ext cx="1980046" cy="2376055"/>
          </a:xfrm>
          <a:prstGeom prst="rect">
            <a:avLst/>
          </a:prstGeom>
        </p:spPr>
      </p:pic>
    </p:spTree>
    <p:extLst>
      <p:ext uri="{BB962C8B-B14F-4D97-AF65-F5344CB8AC3E}">
        <p14:creationId xmlns:p14="http://schemas.microsoft.com/office/powerpoint/2010/main" val="364901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4660" y="1880358"/>
            <a:ext cx="3228975" cy="3514725"/>
          </a:xfrm>
          <a:prstGeom prst="rect">
            <a:avLst/>
          </a:prstGeom>
        </p:spPr>
      </p:pic>
      <p:sp>
        <p:nvSpPr>
          <p:cNvPr id="3" name="Rectangle 2"/>
          <p:cNvSpPr/>
          <p:nvPr/>
        </p:nvSpPr>
        <p:spPr>
          <a:xfrm>
            <a:off x="571172" y="600525"/>
            <a:ext cx="2741456" cy="523220"/>
          </a:xfrm>
          <a:prstGeom prst="rect">
            <a:avLst/>
          </a:prstGeom>
        </p:spPr>
        <p:txBody>
          <a:bodyPr wrap="none">
            <a:spAutoFit/>
          </a:bodyPr>
          <a:lstStyle/>
          <a:p>
            <a:pPr fontAlgn="base"/>
            <a:r>
              <a:rPr lang="en-GB" sz="2800" b="1" dirty="0">
                <a:solidFill>
                  <a:srgbClr val="C53A3A"/>
                </a:solidFill>
                <a:latin typeface="Arial" panose="020B0604020202020204" pitchFamily="34" charset="0"/>
                <a:cs typeface="Arial" panose="020B0604020202020204" pitchFamily="34" charset="0"/>
              </a:rPr>
              <a:t>Postal workers</a:t>
            </a:r>
          </a:p>
        </p:txBody>
      </p:sp>
      <p:pic>
        <p:nvPicPr>
          <p:cNvPr id="4100" name="Picture 4" descr="Postman saves pensioner's life after hearing him cry for hel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881" y="2345635"/>
            <a:ext cx="4322669" cy="25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40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557" y="1505395"/>
            <a:ext cx="10555356" cy="2800767"/>
          </a:xfrm>
          <a:prstGeom prst="rect">
            <a:avLst/>
          </a:prstGeom>
        </p:spPr>
        <p:txBody>
          <a:bodyPr wrap="square">
            <a:spAutoFit/>
          </a:bodyPr>
          <a:lstStyle/>
          <a:p>
            <a:pPr fontAlgn="base"/>
            <a:r>
              <a:rPr lang="en-GB" sz="1600" b="1" dirty="0">
                <a:solidFill>
                  <a:srgbClr val="336699"/>
                </a:solidFill>
                <a:latin typeface="Arial" panose="020B0604020202020204" pitchFamily="34" charset="0"/>
                <a:cs typeface="Arial" panose="020B0604020202020204" pitchFamily="34" charset="0"/>
              </a:rPr>
              <a:t>What do they do</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Mail sorters work in sorting officers in sorting and administrative roles, organising post and coordinating deliveries. Postal workers deliver mail to home and business addresses</a:t>
            </a:r>
            <a:r>
              <a:rPr lang="en-GB" sz="1600" dirty="0" smtClean="0">
                <a:solidFill>
                  <a:srgbClr val="2D2D2D"/>
                </a:solidFill>
                <a:latin typeface="Arial" panose="020B0604020202020204" pitchFamily="34" charset="0"/>
                <a:cs typeface="Arial" panose="020B0604020202020204" pitchFamily="34" charset="0"/>
              </a:rPr>
              <a:t>.</a:t>
            </a:r>
          </a:p>
          <a:p>
            <a:pPr fontAlgn="base"/>
            <a:endParaRPr lang="en-GB" sz="1600" dirty="0">
              <a:solidFill>
                <a:srgbClr val="2D2D2D"/>
              </a:solidFill>
              <a:latin typeface="Arial" panose="020B0604020202020204" pitchFamily="34" charset="0"/>
              <a:cs typeface="Arial" panose="020B0604020202020204" pitchFamily="34" charset="0"/>
            </a:endParaRPr>
          </a:p>
          <a:p>
            <a:pPr fontAlgn="base"/>
            <a:r>
              <a:rPr lang="en-GB" sz="1600" b="1" dirty="0">
                <a:solidFill>
                  <a:srgbClr val="336699"/>
                </a:solidFill>
                <a:latin typeface="Arial" panose="020B0604020202020204" pitchFamily="34" charset="0"/>
                <a:cs typeface="Arial" panose="020B0604020202020204" pitchFamily="34" charset="0"/>
              </a:rPr>
              <a:t>How has their job been affected by coronavirus</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Postal workers are now leaving packages outside customers’ doors instead of handing them over directly and customers no longer have to sign for deliveries.</a:t>
            </a:r>
          </a:p>
          <a:p>
            <a:pPr fontAlgn="base"/>
            <a:r>
              <a:rPr lang="en-GB" sz="1600" dirty="0">
                <a:solidFill>
                  <a:srgbClr val="2D2D2D"/>
                </a:solidFill>
                <a:latin typeface="Arial" panose="020B0604020202020204" pitchFamily="34" charset="0"/>
                <a:cs typeface="Arial" panose="020B0604020202020204" pitchFamily="34" charset="0"/>
              </a:rPr>
              <a:t>There have been worries that workers at sorting offices are not getting enough protective equipment such as gloves and masks, despite having to work in close proximity to each other and handle thousands of people’s mail.</a:t>
            </a:r>
            <a:endParaRPr lang="en-GB" sz="1600"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040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4157" y="1643895"/>
            <a:ext cx="10455965" cy="3046988"/>
          </a:xfrm>
          <a:prstGeom prst="rect">
            <a:avLst/>
          </a:prstGeom>
        </p:spPr>
        <p:txBody>
          <a:bodyPr wrap="square">
            <a:spAutoFit/>
          </a:bodyPr>
          <a:lstStyle/>
          <a:p>
            <a:pPr fontAlgn="base"/>
            <a:r>
              <a:rPr lang="en-GB" sz="1600" b="1" dirty="0">
                <a:solidFill>
                  <a:srgbClr val="336699"/>
                </a:solidFill>
                <a:latin typeface="Arial" panose="020B0604020202020204" pitchFamily="34" charset="0"/>
                <a:cs typeface="Arial" panose="020B0604020202020204" pitchFamily="34" charset="0"/>
              </a:rPr>
              <a:t>Job </a:t>
            </a:r>
            <a:r>
              <a:rPr lang="en-GB" sz="1600" b="1" dirty="0" smtClean="0">
                <a:solidFill>
                  <a:srgbClr val="336699"/>
                </a:solidFill>
                <a:latin typeface="Arial" panose="020B0604020202020204" pitchFamily="34" charset="0"/>
                <a:cs typeface="Arial" panose="020B0604020202020204" pitchFamily="34" charset="0"/>
              </a:rPr>
              <a:t>stats</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Pay:</a:t>
            </a:r>
            <a:r>
              <a:rPr lang="en-GB" sz="1600" dirty="0">
                <a:solidFill>
                  <a:srgbClr val="2D2D2D"/>
                </a:solidFill>
                <a:latin typeface="Arial" panose="020B0604020202020204" pitchFamily="34" charset="0"/>
                <a:cs typeface="Arial" panose="020B0604020202020204" pitchFamily="34" charset="0"/>
              </a:rPr>
              <a:t> £20,000.</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Average working week:</a:t>
            </a:r>
            <a:r>
              <a:rPr lang="en-GB" sz="1600" dirty="0">
                <a:solidFill>
                  <a:srgbClr val="2D2D2D"/>
                </a:solidFill>
                <a:latin typeface="Arial" panose="020B0604020202020204" pitchFamily="34" charset="0"/>
                <a:cs typeface="Arial" panose="020B0604020202020204" pitchFamily="34" charset="0"/>
              </a:rPr>
              <a:t> 41-43 hours.</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Types of shift:</a:t>
            </a:r>
            <a:r>
              <a:rPr lang="en-GB" sz="1600" dirty="0">
                <a:solidFill>
                  <a:srgbClr val="2D2D2D"/>
                </a:solidFill>
                <a:latin typeface="Arial" panose="020B0604020202020204" pitchFamily="34" charset="0"/>
                <a:cs typeface="Arial" panose="020B0604020202020204" pitchFamily="34" charset="0"/>
              </a:rPr>
              <a:t> Postal workers often work early shifts, delivering post early in the day and finishing early-mid afternoon.</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Demand:</a:t>
            </a:r>
            <a:r>
              <a:rPr lang="en-GB" sz="1600" dirty="0">
                <a:solidFill>
                  <a:srgbClr val="2D2D2D"/>
                </a:solidFill>
                <a:latin typeface="Arial" panose="020B0604020202020204" pitchFamily="34" charset="0"/>
                <a:cs typeface="Arial" panose="020B0604020202020204" pitchFamily="34" charset="0"/>
              </a:rPr>
              <a:t> Mail sorters and postal worker jobs are expected to increase over the coming years</a:t>
            </a:r>
            <a:r>
              <a:rPr lang="en-GB" sz="1600" dirty="0" smtClean="0">
                <a:solidFill>
                  <a:srgbClr val="2D2D2D"/>
                </a:solidFill>
                <a:latin typeface="Arial" panose="020B0604020202020204" pitchFamily="34" charset="0"/>
                <a:cs typeface="Arial" panose="020B0604020202020204" pitchFamily="34" charset="0"/>
              </a:rPr>
              <a:t>.</a:t>
            </a:r>
          </a:p>
          <a:p>
            <a:pPr fontAlgn="base">
              <a:buFont typeface="Arial" panose="020B0604020202020204" pitchFamily="34" charset="0"/>
              <a:buChar char="•"/>
            </a:pPr>
            <a:endParaRPr lang="en-GB" sz="1600" dirty="0">
              <a:solidFill>
                <a:srgbClr val="2D2D2D"/>
              </a:solidFill>
              <a:latin typeface="Arial" panose="020B0604020202020204" pitchFamily="34" charset="0"/>
              <a:cs typeface="Arial" panose="020B0604020202020204" pitchFamily="34" charset="0"/>
            </a:endParaRPr>
          </a:p>
          <a:p>
            <a:pPr fontAlgn="base"/>
            <a:r>
              <a:rPr lang="en-GB" sz="1600" b="1" dirty="0">
                <a:solidFill>
                  <a:srgbClr val="336699"/>
                </a:solidFill>
                <a:latin typeface="Arial" panose="020B0604020202020204" pitchFamily="34" charset="0"/>
                <a:cs typeface="Arial" panose="020B0604020202020204" pitchFamily="34" charset="0"/>
              </a:rPr>
              <a:t>How do you qualify for this job</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If you have good GCSE grades, you can apply for jobs with Royal Mail or the Post Office directly. You may be able to apply through an apprenticeship. A driving licence will help you gain work as a postal worker.</a:t>
            </a:r>
            <a:endParaRPr lang="en-GB" sz="1600"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76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5968" y="938456"/>
            <a:ext cx="3356175" cy="584775"/>
          </a:xfrm>
          <a:prstGeom prst="rect">
            <a:avLst/>
          </a:prstGeom>
        </p:spPr>
        <p:txBody>
          <a:bodyPr wrap="none">
            <a:spAutoFit/>
          </a:bodyPr>
          <a:lstStyle/>
          <a:p>
            <a:pPr fontAlgn="base"/>
            <a:r>
              <a:rPr lang="en-GB" sz="3200" b="1" dirty="0">
                <a:solidFill>
                  <a:srgbClr val="C53A3A"/>
                </a:solidFill>
                <a:latin typeface="Arial" panose="020B0604020202020204" pitchFamily="34" charset="0"/>
                <a:cs typeface="Arial" panose="020B0604020202020204" pitchFamily="34" charset="0"/>
              </a:rPr>
              <a:t>Warehouse staff</a:t>
            </a:r>
          </a:p>
        </p:txBody>
      </p:sp>
      <p:pic>
        <p:nvPicPr>
          <p:cNvPr id="3" name="Picture 2"/>
          <p:cNvPicPr>
            <a:picLocks noChangeAspect="1"/>
          </p:cNvPicPr>
          <p:nvPr/>
        </p:nvPicPr>
        <p:blipFill>
          <a:blip r:embed="rId2"/>
          <a:stretch>
            <a:fillRect/>
          </a:stretch>
        </p:blipFill>
        <p:spPr>
          <a:xfrm>
            <a:off x="6727134" y="2083282"/>
            <a:ext cx="3429000" cy="3248025"/>
          </a:xfrm>
          <a:prstGeom prst="rect">
            <a:avLst/>
          </a:prstGeom>
        </p:spPr>
      </p:pic>
      <p:pic>
        <p:nvPicPr>
          <p:cNvPr id="4" name="Picture 3"/>
          <p:cNvPicPr>
            <a:picLocks noChangeAspect="1"/>
          </p:cNvPicPr>
          <p:nvPr/>
        </p:nvPicPr>
        <p:blipFill>
          <a:blip r:embed="rId3"/>
          <a:stretch>
            <a:fillRect/>
          </a:stretch>
        </p:blipFill>
        <p:spPr>
          <a:xfrm>
            <a:off x="1098688" y="1949312"/>
            <a:ext cx="3295650" cy="3257550"/>
          </a:xfrm>
          <a:prstGeom prst="rect">
            <a:avLst/>
          </a:prstGeom>
        </p:spPr>
      </p:pic>
    </p:spTree>
    <p:extLst>
      <p:ext uri="{BB962C8B-B14F-4D97-AF65-F5344CB8AC3E}">
        <p14:creationId xmlns:p14="http://schemas.microsoft.com/office/powerpoint/2010/main" val="955233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339" y="1089898"/>
            <a:ext cx="9462052" cy="3785652"/>
          </a:xfrm>
          <a:prstGeom prst="rect">
            <a:avLst/>
          </a:prstGeom>
        </p:spPr>
        <p:txBody>
          <a:bodyPr wrap="square">
            <a:spAutoFit/>
          </a:bodyPr>
          <a:lstStyle/>
          <a:p>
            <a:pPr fontAlgn="base"/>
            <a:r>
              <a:rPr lang="en-GB" sz="1600" b="1" dirty="0">
                <a:solidFill>
                  <a:srgbClr val="336699"/>
                </a:solidFill>
                <a:latin typeface="Arial" panose="020B0604020202020204" pitchFamily="34" charset="0"/>
                <a:cs typeface="Arial" panose="020B0604020202020204" pitchFamily="34" charset="0"/>
              </a:rPr>
              <a:t>What do they do</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Warehouse workers load and unload delivery lorries and sort, store and fetch stock. They also carry out administrative tasks to ensure deliveries and dispatches are logged. It is a physical job which requires a great deal of endurance and stamina</a:t>
            </a:r>
            <a:r>
              <a:rPr lang="en-GB" sz="1600" dirty="0" smtClean="0">
                <a:solidFill>
                  <a:srgbClr val="2D2D2D"/>
                </a:solidFill>
                <a:latin typeface="Arial" panose="020B0604020202020204" pitchFamily="34" charset="0"/>
                <a:cs typeface="Arial" panose="020B0604020202020204" pitchFamily="34" charset="0"/>
              </a:rPr>
              <a:t>.</a:t>
            </a:r>
          </a:p>
          <a:p>
            <a:pPr fontAlgn="base"/>
            <a:endParaRPr lang="en-GB" sz="1600" dirty="0">
              <a:solidFill>
                <a:srgbClr val="2D2D2D"/>
              </a:solidFill>
              <a:latin typeface="Arial" panose="020B0604020202020204" pitchFamily="34" charset="0"/>
              <a:cs typeface="Arial" panose="020B0604020202020204" pitchFamily="34" charset="0"/>
            </a:endParaRPr>
          </a:p>
          <a:p>
            <a:pPr fontAlgn="base"/>
            <a:r>
              <a:rPr lang="en-GB" sz="1600" b="1" dirty="0">
                <a:solidFill>
                  <a:srgbClr val="336699"/>
                </a:solidFill>
                <a:latin typeface="Arial" panose="020B0604020202020204" pitchFamily="34" charset="0"/>
                <a:cs typeface="Arial" panose="020B0604020202020204" pitchFamily="34" charset="0"/>
              </a:rPr>
              <a:t>How has their job been affected by coronavirus</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Warehouse workers handle a lot of stock and work in close proximity to other workers. Therefore they are at particular risk during this outbreak, and are reliant on employers providing personal protective equipment such as gloves and facemasks as well as hand sanitizer</a:t>
            </a:r>
            <a:r>
              <a:rPr lang="en-GB" sz="1600" dirty="0" smtClean="0">
                <a:solidFill>
                  <a:srgbClr val="2D2D2D"/>
                </a:solidFill>
                <a:latin typeface="Arial" panose="020B0604020202020204" pitchFamily="34" charset="0"/>
                <a:cs typeface="Arial" panose="020B0604020202020204" pitchFamily="34" charset="0"/>
              </a:rPr>
              <a:t>.</a:t>
            </a:r>
          </a:p>
          <a:p>
            <a:pPr fontAlgn="base"/>
            <a:endParaRPr lang="en-GB" sz="1600" dirty="0">
              <a:solidFill>
                <a:srgbClr val="2D2D2D"/>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Some workers say that they are concerned for their safety as they have to work closely with other staff in confined spaces. This makes it difficult </a:t>
            </a:r>
            <a:r>
              <a:rPr lang="en-GB" sz="1600" dirty="0" smtClean="0">
                <a:solidFill>
                  <a:srgbClr val="2D2D2D"/>
                </a:solidFill>
                <a:latin typeface="Arial" panose="020B0604020202020204" pitchFamily="34" charset="0"/>
                <a:cs typeface="Arial" panose="020B0604020202020204" pitchFamily="34" charset="0"/>
              </a:rPr>
              <a:t>to </a:t>
            </a:r>
            <a:r>
              <a:rPr lang="en-GB" sz="1600" dirty="0">
                <a:solidFill>
                  <a:srgbClr val="2D2D2D"/>
                </a:solidFill>
                <a:latin typeface="Arial" panose="020B0604020202020204" pitchFamily="34" charset="0"/>
                <a:cs typeface="Arial" panose="020B0604020202020204" pitchFamily="34" charset="0"/>
              </a:rPr>
              <a:t>maintain the 2-metre distancing rule within warehouses and distribution centres.</a:t>
            </a:r>
            <a:endParaRPr lang="en-GB" sz="1600"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60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635" y="1920895"/>
            <a:ext cx="10386391" cy="2800767"/>
          </a:xfrm>
          <a:prstGeom prst="rect">
            <a:avLst/>
          </a:prstGeom>
        </p:spPr>
        <p:txBody>
          <a:bodyPr wrap="square">
            <a:spAutoFit/>
          </a:bodyPr>
          <a:lstStyle/>
          <a:p>
            <a:pPr fontAlgn="base"/>
            <a:r>
              <a:rPr lang="en-GB" sz="1600" b="1" dirty="0">
                <a:solidFill>
                  <a:srgbClr val="336699"/>
                </a:solidFill>
                <a:latin typeface="Arial" panose="020B0604020202020204" pitchFamily="34" charset="0"/>
                <a:cs typeface="Arial" panose="020B0604020202020204" pitchFamily="34" charset="0"/>
              </a:rPr>
              <a:t>Job </a:t>
            </a:r>
            <a:r>
              <a:rPr lang="en-GB" sz="1600" b="1" dirty="0" smtClean="0">
                <a:solidFill>
                  <a:srgbClr val="336699"/>
                </a:solidFill>
                <a:latin typeface="Arial" panose="020B0604020202020204" pitchFamily="34" charset="0"/>
                <a:cs typeface="Arial" panose="020B0604020202020204" pitchFamily="34" charset="0"/>
              </a:rPr>
              <a:t>stats</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Pay:</a:t>
            </a:r>
            <a:r>
              <a:rPr lang="en-GB" sz="1600" dirty="0">
                <a:solidFill>
                  <a:srgbClr val="2D2D2D"/>
                </a:solidFill>
                <a:latin typeface="Arial" panose="020B0604020202020204" pitchFamily="34" charset="0"/>
                <a:cs typeface="Arial" panose="020B0604020202020204" pitchFamily="34" charset="0"/>
              </a:rPr>
              <a:t> £18,000.</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Average working week:</a:t>
            </a:r>
            <a:r>
              <a:rPr lang="en-GB" sz="1600" dirty="0">
                <a:solidFill>
                  <a:srgbClr val="2D2D2D"/>
                </a:solidFill>
                <a:latin typeface="Arial" panose="020B0604020202020204" pitchFamily="34" charset="0"/>
                <a:cs typeface="Arial" panose="020B0604020202020204" pitchFamily="34" charset="0"/>
              </a:rPr>
              <a:t> 35-40 hours.</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Types of shift:</a:t>
            </a:r>
            <a:r>
              <a:rPr lang="en-GB" sz="1600" dirty="0">
                <a:solidFill>
                  <a:srgbClr val="2D2D2D"/>
                </a:solidFill>
                <a:latin typeface="Arial" panose="020B0604020202020204" pitchFamily="34" charset="0"/>
                <a:cs typeface="Arial" panose="020B0604020202020204" pitchFamily="34" charset="0"/>
              </a:rPr>
              <a:t> Fixed shifts which could include daytime, evenings, nights or early mornings.</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Demand:</a:t>
            </a:r>
            <a:r>
              <a:rPr lang="en-GB" sz="1600" dirty="0">
                <a:solidFill>
                  <a:srgbClr val="2D2D2D"/>
                </a:solidFill>
                <a:latin typeface="Arial" panose="020B0604020202020204" pitchFamily="34" charset="0"/>
                <a:cs typeface="Arial" panose="020B0604020202020204" pitchFamily="34" charset="0"/>
              </a:rPr>
              <a:t> Jobs are expected to decline in this field of work although retirements will create some new ones</a:t>
            </a:r>
            <a:r>
              <a:rPr lang="en-GB" sz="1600" dirty="0" smtClean="0">
                <a:solidFill>
                  <a:srgbClr val="2D2D2D"/>
                </a:solidFill>
                <a:latin typeface="Arial" panose="020B0604020202020204" pitchFamily="34" charset="0"/>
                <a:cs typeface="Arial" panose="020B0604020202020204" pitchFamily="34" charset="0"/>
              </a:rPr>
              <a:t>.</a:t>
            </a:r>
          </a:p>
          <a:p>
            <a:pPr fontAlgn="base"/>
            <a:endParaRPr lang="en-GB" sz="1600" dirty="0">
              <a:solidFill>
                <a:srgbClr val="2D2D2D"/>
              </a:solidFill>
              <a:latin typeface="Arial" panose="020B0604020202020204" pitchFamily="34" charset="0"/>
              <a:cs typeface="Arial" panose="020B0604020202020204" pitchFamily="34" charset="0"/>
            </a:endParaRPr>
          </a:p>
          <a:p>
            <a:pPr fontAlgn="base"/>
            <a:endParaRPr lang="en-GB" sz="1600" dirty="0">
              <a:solidFill>
                <a:srgbClr val="2D2D2D"/>
              </a:solidFill>
              <a:latin typeface="Arial" panose="020B0604020202020204" pitchFamily="34" charset="0"/>
              <a:cs typeface="Arial" panose="020B0604020202020204" pitchFamily="34" charset="0"/>
            </a:endParaRPr>
          </a:p>
          <a:p>
            <a:pPr fontAlgn="base"/>
            <a:r>
              <a:rPr lang="en-GB" sz="1600" b="1" dirty="0">
                <a:solidFill>
                  <a:srgbClr val="336699"/>
                </a:solidFill>
                <a:latin typeface="Arial" panose="020B0604020202020204" pitchFamily="34" charset="0"/>
                <a:cs typeface="Arial" panose="020B0604020202020204" pitchFamily="34" charset="0"/>
              </a:rPr>
              <a:t>How do you qualify for this job?</a:t>
            </a:r>
          </a:p>
          <a:p>
            <a:pPr fontAlgn="base"/>
            <a:r>
              <a:rPr lang="en-GB" sz="1600" dirty="0">
                <a:solidFill>
                  <a:srgbClr val="2D2D2D"/>
                </a:solidFill>
                <a:latin typeface="Arial" panose="020B0604020202020204" pitchFamily="34" charset="0"/>
                <a:cs typeface="Arial" panose="020B0604020202020204" pitchFamily="34" charset="0"/>
              </a:rPr>
              <a:t>Anyone with good GCSEs can apply for a warehouse job but employers look for those with good physical fitness and the ability to withstand long hours on their feet.</a:t>
            </a:r>
            <a:endParaRPr lang="en-GB" sz="1600"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63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rah, postal wo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2" y="775513"/>
            <a:ext cx="4207082" cy="23254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3216" y="3534514"/>
            <a:ext cx="11075505" cy="1477328"/>
          </a:xfrm>
          <a:prstGeom prst="rect">
            <a:avLst/>
          </a:prstGeom>
        </p:spPr>
        <p:txBody>
          <a:bodyPr wrap="square">
            <a:spAutoFit/>
          </a:bodyPr>
          <a:lstStyle/>
          <a:p>
            <a:r>
              <a:rPr lang="en-GB" dirty="0">
                <a:solidFill>
                  <a:srgbClr val="2D2D2D"/>
                </a:solidFill>
                <a:latin typeface="Arial" panose="020B0604020202020204" pitchFamily="34" charset="0"/>
                <a:cs typeface="Arial" panose="020B0604020202020204" pitchFamily="34" charset="0"/>
              </a:rPr>
              <a:t>Sarah is a postal worker delivering mail to addresses on her route. </a:t>
            </a:r>
            <a:endParaRPr lang="en-GB" dirty="0" smtClean="0">
              <a:solidFill>
                <a:srgbClr val="2D2D2D"/>
              </a:solidFill>
              <a:latin typeface="Arial" panose="020B0604020202020204" pitchFamily="34" charset="0"/>
              <a:cs typeface="Arial" panose="020B0604020202020204" pitchFamily="34" charset="0"/>
            </a:endParaRPr>
          </a:p>
          <a:p>
            <a:endParaRPr lang="en-GB" dirty="0" smtClean="0">
              <a:solidFill>
                <a:srgbClr val="2D2D2D"/>
              </a:solidFill>
              <a:latin typeface="Arial" panose="020B0604020202020204" pitchFamily="34" charset="0"/>
              <a:cs typeface="Arial" panose="020B0604020202020204" pitchFamily="34" charset="0"/>
            </a:endParaRPr>
          </a:p>
          <a:p>
            <a:r>
              <a:rPr lang="en-GB" dirty="0" smtClean="0">
                <a:solidFill>
                  <a:srgbClr val="2D2D2D"/>
                </a:solidFill>
                <a:latin typeface="Arial" panose="020B0604020202020204" pitchFamily="34" charset="0"/>
                <a:cs typeface="Arial" panose="020B0604020202020204" pitchFamily="34" charset="0"/>
              </a:rPr>
              <a:t>As </a:t>
            </a:r>
            <a:r>
              <a:rPr lang="en-GB" dirty="0">
                <a:solidFill>
                  <a:srgbClr val="2D2D2D"/>
                </a:solidFill>
                <a:latin typeface="Arial" panose="020B0604020202020204" pitchFamily="34" charset="0"/>
                <a:cs typeface="Arial" panose="020B0604020202020204" pitchFamily="34" charset="0"/>
              </a:rPr>
              <a:t>part of this week's #CrisisCareersHeroes campaign, she talks about how the coronavirus crisis has affected her day-to-day work</a:t>
            </a:r>
            <a:r>
              <a:rPr lang="en-GB" dirty="0" smtClean="0">
                <a:solidFill>
                  <a:srgbClr val="2D2D2D"/>
                </a:solidFill>
                <a:latin typeface="Arial" panose="020B0604020202020204" pitchFamily="34" charset="0"/>
                <a:cs typeface="Arial" panose="020B0604020202020204" pitchFamily="34" charset="0"/>
              </a:rPr>
              <a:t>.</a:t>
            </a:r>
          </a:p>
          <a:p>
            <a:r>
              <a:rPr lang="en-GB" dirty="0" smtClean="0">
                <a:solidFill>
                  <a:srgbClr val="2D2D2D"/>
                </a:solidFill>
                <a:latin typeface="Arial" panose="020B0604020202020204" pitchFamily="34" charset="0"/>
                <a:cs typeface="Arial" panose="020B0604020202020204" pitchFamily="34" charset="0"/>
              </a:rPr>
              <a:t>Find out about her job on the next page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8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0" y="2660018"/>
            <a:ext cx="11559209" cy="2893100"/>
          </a:xfrm>
          <a:prstGeom prst="rect">
            <a:avLst/>
          </a:prstGeom>
        </p:spPr>
        <p:txBody>
          <a:bodyPr wrap="square">
            <a:spAutoFit/>
          </a:bodyPr>
          <a:lstStyle/>
          <a:p>
            <a:pPr lvl="0" defTabSz="914400" eaLnBrk="0" fontAlgn="base" hangingPunct="0">
              <a:spcBef>
                <a:spcPct val="0"/>
              </a:spcBef>
              <a:spcAft>
                <a:spcPct val="0"/>
              </a:spcAft>
            </a:pPr>
            <a:r>
              <a:rPr lang="en-US" altLang="en-US" sz="1400" b="1" dirty="0">
                <a:solidFill>
                  <a:srgbClr val="C53A3A"/>
                </a:solidFill>
                <a:latin typeface="Arial" panose="020B0604020202020204" pitchFamily="34" charset="0"/>
                <a:cs typeface="Arial" panose="020B0604020202020204" pitchFamily="34" charset="0"/>
              </a:rPr>
              <a:t>What does your job involve?</a:t>
            </a:r>
          </a:p>
          <a:p>
            <a:pPr lvl="0" defTabSz="914400" eaLnBrk="0" fontAlgn="base" hangingPunct="0">
              <a:spcBef>
                <a:spcPct val="0"/>
              </a:spcBef>
              <a:spcAft>
                <a:spcPct val="0"/>
              </a:spcAft>
            </a:pPr>
            <a:r>
              <a:rPr lang="en-US" altLang="en-US" sz="1400" dirty="0">
                <a:solidFill>
                  <a:srgbClr val="2D2D2D"/>
                </a:solidFill>
                <a:latin typeface="Arial" panose="020B0604020202020204" pitchFamily="34" charset="0"/>
                <a:cs typeface="Arial" panose="020B0604020202020204" pitchFamily="34" charset="0"/>
              </a:rPr>
              <a:t>My name is Sarah. I am a post woman and I work for Royal Mail. I collect letters and parcels from the sorting office and deliver them to people’s houses</a:t>
            </a:r>
            <a:r>
              <a:rPr lang="en-US" altLang="en-US" sz="1400" dirty="0" smtClean="0">
                <a:solidFill>
                  <a:srgbClr val="2D2D2D"/>
                </a:solidFill>
                <a:latin typeface="Arial" panose="020B0604020202020204" pitchFamily="34" charset="0"/>
                <a:cs typeface="Arial" panose="020B0604020202020204" pitchFamily="34" charset="0"/>
              </a:rPr>
              <a:t>.</a:t>
            </a:r>
          </a:p>
          <a:p>
            <a:pPr lvl="0" defTabSz="914400" eaLnBrk="0" fontAlgn="base" hangingPunct="0">
              <a:spcBef>
                <a:spcPct val="0"/>
              </a:spcBef>
              <a:spcAft>
                <a:spcPct val="0"/>
              </a:spcAft>
            </a:pPr>
            <a:endParaRPr lang="en-US" altLang="en-US" sz="1400" b="1" dirty="0">
              <a:solidFill>
                <a:srgbClr val="C53A3A"/>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n-US" altLang="en-US" sz="1400" b="1" dirty="0">
                <a:solidFill>
                  <a:srgbClr val="C53A3A"/>
                </a:solidFill>
                <a:latin typeface="Arial" panose="020B0604020202020204" pitchFamily="34" charset="0"/>
                <a:cs typeface="Arial" panose="020B0604020202020204" pitchFamily="34" charset="0"/>
              </a:rPr>
              <a:t>How has coronavirus affected your job?</a:t>
            </a:r>
          </a:p>
          <a:p>
            <a:pPr lvl="0" defTabSz="914400" eaLnBrk="0" fontAlgn="base" hangingPunct="0">
              <a:spcBef>
                <a:spcPct val="0"/>
              </a:spcBef>
              <a:spcAft>
                <a:spcPct val="0"/>
              </a:spcAft>
            </a:pPr>
            <a:r>
              <a:rPr lang="en-US" altLang="en-US" sz="1400" dirty="0">
                <a:solidFill>
                  <a:srgbClr val="2D2D2D"/>
                </a:solidFill>
                <a:latin typeface="Arial" panose="020B0604020202020204" pitchFamily="34" charset="0"/>
                <a:cs typeface="Arial" panose="020B0604020202020204" pitchFamily="34" charset="0"/>
              </a:rPr>
              <a:t>My job is a bit harder now as the parcel demands have gone through the roof, so I’m very busy with parcels every day. Now what we have to do is put the parcel on the doorstep, knock on the door, stand at a safe distance and wait for the customer to come to the door.</a:t>
            </a:r>
            <a:endParaRPr lang="en-US" altLang="en-US" sz="1400"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n-US" altLang="en-US" sz="1400" dirty="0">
                <a:solidFill>
                  <a:srgbClr val="2D2D2D"/>
                </a:solidFill>
                <a:latin typeface="Arial" panose="020B0604020202020204" pitchFamily="34" charset="0"/>
                <a:cs typeface="Arial" panose="020B0604020202020204" pitchFamily="34" charset="0"/>
              </a:rPr>
              <a:t>I am lucky as my office is providing gloves and hand sanitizer, and we are all using the 2-metre rule to stay away from each other. Also, instead of van sharing we are going out in separate vehicles. We are also cleaning down inside the vehicle at the end of every shift.</a:t>
            </a:r>
            <a:endParaRPr lang="en-US" altLang="en-US" sz="1400"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n-US" altLang="en-US" sz="1400" dirty="0">
                <a:solidFill>
                  <a:srgbClr val="2D2D2D"/>
                </a:solidFill>
                <a:latin typeface="Arial" panose="020B0604020202020204" pitchFamily="34" charset="0"/>
                <a:cs typeface="Arial" panose="020B0604020202020204" pitchFamily="34" charset="0"/>
              </a:rPr>
              <a:t>It's just a bit more tiring as there are a lot more packets to deliver and we are still delivering all normal mail and door-to-doors leaflets as well. But we are only posting leaflets where we are delivering mail.</a:t>
            </a:r>
            <a:endParaRPr lang="en-US" altLang="en-US" sz="1400" dirty="0">
              <a:latin typeface="Arial" panose="020B0604020202020204" pitchFamily="34" charset="0"/>
              <a:cs typeface="Arial" panose="020B0604020202020204" pitchFamily="34" charset="0"/>
            </a:endParaRPr>
          </a:p>
          <a:p>
            <a:pPr lvl="0" defTabSz="914400" eaLnBrk="0" fontAlgn="base" hangingPunct="0">
              <a:spcBef>
                <a:spcPct val="0"/>
              </a:spcBef>
              <a:spcAft>
                <a:spcPct val="0"/>
              </a:spcAft>
            </a:pPr>
            <a:r>
              <a:rPr lang="en-US" altLang="en-US" sz="1400" dirty="0">
                <a:solidFill>
                  <a:srgbClr val="2D2D2D"/>
                </a:solidFill>
                <a:latin typeface="Arial" panose="020B0604020202020204" pitchFamily="34" charset="0"/>
                <a:cs typeface="Arial" panose="020B0604020202020204" pitchFamily="34" charset="0"/>
              </a:rPr>
              <a:t>We explain to the customer if a parcel needs signing for, we sign on their behalf so there is no cross-contamination. We just have to be extra careful these days.</a:t>
            </a:r>
            <a:endParaRPr lang="en-US" altLang="en-US" sz="1400" dirty="0">
              <a:latin typeface="Arial" panose="020B0604020202020204" pitchFamily="34" charset="0"/>
              <a:cs typeface="Arial" panose="020B0604020202020204" pitchFamily="34" charset="0"/>
            </a:endParaRPr>
          </a:p>
        </p:txBody>
      </p:sp>
      <p:sp>
        <p:nvSpPr>
          <p:cNvPr id="4" name="Rectangle 3"/>
          <p:cNvSpPr/>
          <p:nvPr/>
        </p:nvSpPr>
        <p:spPr>
          <a:xfrm>
            <a:off x="337930" y="473910"/>
            <a:ext cx="6096000" cy="1477328"/>
          </a:xfrm>
          <a:prstGeom prst="rect">
            <a:avLst/>
          </a:prstGeom>
        </p:spPr>
        <p:txBody>
          <a:bodyPr>
            <a:spAutoFit/>
          </a:bodyPr>
          <a:lstStyle/>
          <a:p>
            <a:r>
              <a:rPr lang="en-GB" b="1" dirty="0" smtClean="0">
                <a:solidFill>
                  <a:srgbClr val="2D2D2D"/>
                </a:solidFill>
                <a:latin typeface="vagrounded-boldregular"/>
              </a:rPr>
              <a:t>Name: Sarah</a:t>
            </a:r>
            <a:r>
              <a:rPr lang="en-GB" dirty="0">
                <a:solidFill>
                  <a:srgbClr val="2D2D2D"/>
                </a:solidFill>
                <a:latin typeface="vagrounded-lightlight"/>
              </a:rPr>
              <a:t> Harnett</a:t>
            </a:r>
            <a:r>
              <a:rPr lang="en-GB" dirty="0"/>
              <a:t/>
            </a:r>
            <a:br>
              <a:rPr lang="en-GB" dirty="0"/>
            </a:br>
            <a:r>
              <a:rPr lang="en-GB" b="1" dirty="0">
                <a:solidFill>
                  <a:srgbClr val="2D2D2D"/>
                </a:solidFill>
                <a:latin typeface="vagrounded-boldregular"/>
              </a:rPr>
              <a:t>Role:</a:t>
            </a:r>
            <a:r>
              <a:rPr lang="en-GB" dirty="0">
                <a:solidFill>
                  <a:srgbClr val="2D2D2D"/>
                </a:solidFill>
                <a:latin typeface="vagrounded-lightlight"/>
              </a:rPr>
              <a:t> Postal worker</a:t>
            </a:r>
            <a:r>
              <a:rPr lang="en-GB" dirty="0"/>
              <a:t/>
            </a:r>
            <a:br>
              <a:rPr lang="en-GB" dirty="0"/>
            </a:br>
            <a:r>
              <a:rPr lang="en-GB" b="1" dirty="0">
                <a:solidFill>
                  <a:srgbClr val="2D2D2D"/>
                </a:solidFill>
                <a:latin typeface="vagrounded-boldregular"/>
              </a:rPr>
              <a:t>#CrisisCareersHeroes field of work:</a:t>
            </a:r>
            <a:r>
              <a:rPr lang="en-GB" dirty="0">
                <a:solidFill>
                  <a:srgbClr val="2D2D2D"/>
                </a:solidFill>
                <a:latin typeface="vagrounded-lightlight"/>
              </a:rPr>
              <a:t> Getting people and things around</a:t>
            </a:r>
            <a:r>
              <a:rPr lang="en-GB" dirty="0"/>
              <a:t/>
            </a:r>
            <a:br>
              <a:rPr lang="en-GB" dirty="0"/>
            </a:br>
            <a:r>
              <a:rPr lang="en-GB" b="1" dirty="0">
                <a:solidFill>
                  <a:srgbClr val="2D2D2D"/>
                </a:solidFill>
                <a:latin typeface="vagrounded-boldregular"/>
              </a:rPr>
              <a:t>Industry: </a:t>
            </a:r>
            <a:r>
              <a:rPr lang="en-GB" dirty="0">
                <a:solidFill>
                  <a:srgbClr val="C53A3A"/>
                </a:solidFill>
                <a:latin typeface="vagrounded-lightlight"/>
                <a:hlinkClick r:id="rId2" tooltip="Career Zones: Transport &amp; Logistics"/>
              </a:rPr>
              <a:t>Transport &amp; Logistics</a:t>
            </a:r>
            <a:endParaRPr lang="en-GB" dirty="0"/>
          </a:p>
        </p:txBody>
      </p:sp>
    </p:spTree>
    <p:extLst>
      <p:ext uri="{BB962C8B-B14F-4D97-AF65-F5344CB8AC3E}">
        <p14:creationId xmlns:p14="http://schemas.microsoft.com/office/powerpoint/2010/main" val="399691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5585" y="3629308"/>
            <a:ext cx="11754181" cy="1661993"/>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u="none" strike="noStrike" cap="none" normalizeH="0" baseline="0" dirty="0" smtClean="0">
                <a:ln>
                  <a:noFill/>
                </a:ln>
                <a:solidFill>
                  <a:srgbClr val="2D2D2D"/>
                </a:solidFill>
                <a:effectLst/>
                <a:cs typeface="Arial" panose="020B0604020202020204" pitchFamily="34" charset="0"/>
              </a:rPr>
              <a:t>Rachel is a heavy goods vehicle driver transporting food and animal feed up and down the country. As part of this week's #CrisisCareersHeroes campaign, she talks about how the coronavirus crisis has affected her day-to-day work.</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2D2D2D"/>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u="none" strike="noStrike" cap="none" normalizeH="0" baseline="0" dirty="0" smtClean="0">
                <a:ln>
                  <a:noFill/>
                </a:ln>
                <a:solidFill>
                  <a:srgbClr val="2D2D2D"/>
                </a:solidFill>
                <a:effectLst/>
                <a:cs typeface="Arial" panose="020B0604020202020204" pitchFamily="34" charset="0"/>
              </a:rPr>
              <a:t>Find out about Rachel’s job on the next page </a:t>
            </a:r>
            <a:endParaRPr kumimoji="0" lang="en-US" altLang="en-US" b="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cs typeface="Arial" panose="020B0604020202020204" pitchFamily="34" charset="0"/>
              </a:rPr>
              <a:t>                              </a:t>
            </a:r>
          </a:p>
        </p:txBody>
      </p:sp>
      <p:pic>
        <p:nvPicPr>
          <p:cNvPr id="1026" name="Picture 2" descr="Rachel, HGV d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93" y="433871"/>
            <a:ext cx="3044024" cy="304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50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881636"/>
            <a:ext cx="11171582" cy="4431983"/>
          </a:xfrm>
          <a:prstGeom prst="rect">
            <a:avLst/>
          </a:prstGeom>
        </p:spPr>
        <p:txBody>
          <a:bodyPr wrap="square">
            <a:spAutoFit/>
          </a:bodyPr>
          <a:lstStyle/>
          <a:p>
            <a:pPr lvl="0" defTabSz="914400" eaLnBrk="0" fontAlgn="base" hangingPunct="0">
              <a:spcBef>
                <a:spcPct val="0"/>
              </a:spcBef>
              <a:spcAft>
                <a:spcPct val="0"/>
              </a:spcAft>
            </a:pPr>
            <a:r>
              <a:rPr lang="en-US" altLang="en-US" sz="1200" b="1" dirty="0">
                <a:solidFill>
                  <a:srgbClr val="2D2D2D"/>
                </a:solidFill>
                <a:latin typeface="vagrounded-boldregular"/>
              </a:rPr>
              <a:t>Name:</a:t>
            </a:r>
            <a:r>
              <a:rPr lang="en-US" altLang="en-US" sz="1200" dirty="0">
                <a:solidFill>
                  <a:srgbClr val="2D2D2D"/>
                </a:solidFill>
                <a:latin typeface="vagrounded-lightlight"/>
              </a:rPr>
              <a:t> Rachel Johnson</a:t>
            </a:r>
            <a:br>
              <a:rPr lang="en-US" altLang="en-US" sz="1200" dirty="0">
                <a:solidFill>
                  <a:srgbClr val="2D2D2D"/>
                </a:solidFill>
                <a:latin typeface="vagrounded-lightlight"/>
              </a:rPr>
            </a:br>
            <a:r>
              <a:rPr lang="en-US" altLang="en-US" sz="1200" b="1" dirty="0">
                <a:solidFill>
                  <a:srgbClr val="2D2D2D"/>
                </a:solidFill>
                <a:latin typeface="vagrounded-boldregular"/>
              </a:rPr>
              <a:t>Role:</a:t>
            </a:r>
            <a:r>
              <a:rPr lang="en-US" altLang="en-US" sz="1200" dirty="0">
                <a:solidFill>
                  <a:srgbClr val="2D2D2D"/>
                </a:solidFill>
                <a:latin typeface="vagrounded-lightlight"/>
              </a:rPr>
              <a:t> HGV driver</a:t>
            </a:r>
            <a:br>
              <a:rPr lang="en-US" altLang="en-US" sz="1200" dirty="0">
                <a:solidFill>
                  <a:srgbClr val="2D2D2D"/>
                </a:solidFill>
                <a:latin typeface="vagrounded-lightlight"/>
              </a:rPr>
            </a:br>
            <a:r>
              <a:rPr lang="en-US" altLang="en-US" sz="1200" b="1" dirty="0">
                <a:solidFill>
                  <a:srgbClr val="2D2D2D"/>
                </a:solidFill>
                <a:latin typeface="vagrounded-boldregular"/>
              </a:rPr>
              <a:t>#CrisisCareersHeroes field of work:</a:t>
            </a:r>
            <a:r>
              <a:rPr lang="en-US" altLang="en-US" sz="1200" dirty="0">
                <a:solidFill>
                  <a:srgbClr val="2D2D2D"/>
                </a:solidFill>
                <a:latin typeface="vagrounded-lightlight"/>
              </a:rPr>
              <a:t> Getting people and things around</a:t>
            </a:r>
            <a:br>
              <a:rPr lang="en-US" altLang="en-US" sz="1200" dirty="0">
                <a:solidFill>
                  <a:srgbClr val="2D2D2D"/>
                </a:solidFill>
                <a:latin typeface="vagrounded-lightlight"/>
              </a:rPr>
            </a:br>
            <a:r>
              <a:rPr lang="en-US" altLang="en-US" sz="1200" b="1" dirty="0">
                <a:solidFill>
                  <a:srgbClr val="2D2D2D"/>
                </a:solidFill>
                <a:latin typeface="vagrounded-boldregular"/>
              </a:rPr>
              <a:t>Industry: </a:t>
            </a:r>
            <a:r>
              <a:rPr lang="en-US" altLang="en-US" sz="1200" dirty="0">
                <a:solidFill>
                  <a:srgbClr val="C53A3A"/>
                </a:solidFill>
                <a:latin typeface="vagrounded-lightlight"/>
                <a:hlinkClick r:id="rId2" tooltip="Career Zones: Transport &amp; Logistics"/>
              </a:rPr>
              <a:t>Transport &amp; Logistics</a:t>
            </a:r>
            <a:endParaRPr lang="en-US" altLang="en-US" sz="1200" dirty="0"/>
          </a:p>
          <a:p>
            <a:pPr lvl="0" defTabSz="914400" eaLnBrk="0" fontAlgn="base" hangingPunct="0">
              <a:spcBef>
                <a:spcPct val="0"/>
              </a:spcBef>
              <a:spcAft>
                <a:spcPct val="0"/>
              </a:spcAft>
            </a:pPr>
            <a:endParaRPr lang="en-US" altLang="en-US" sz="1200" b="1" dirty="0">
              <a:solidFill>
                <a:srgbClr val="C53A3A"/>
              </a:solidFill>
              <a:latin typeface="vagrounded-boldregular"/>
            </a:endParaRPr>
          </a:p>
          <a:p>
            <a:pPr lvl="0" defTabSz="914400" eaLnBrk="0" fontAlgn="base" hangingPunct="0">
              <a:spcBef>
                <a:spcPct val="0"/>
              </a:spcBef>
              <a:spcAft>
                <a:spcPct val="0"/>
              </a:spcAft>
            </a:pPr>
            <a:r>
              <a:rPr lang="en-US" altLang="en-US" sz="1200" b="1" dirty="0">
                <a:solidFill>
                  <a:srgbClr val="C53A3A"/>
                </a:solidFill>
                <a:latin typeface="vagrounded-boldregular"/>
              </a:rPr>
              <a:t>What does your job involve</a:t>
            </a:r>
            <a:r>
              <a:rPr lang="en-US" altLang="en-US" sz="1200" b="1" dirty="0" smtClean="0">
                <a:solidFill>
                  <a:srgbClr val="C53A3A"/>
                </a:solidFill>
                <a:latin typeface="vagrounded-boldregular"/>
              </a:rPr>
              <a:t>?</a:t>
            </a:r>
          </a:p>
          <a:p>
            <a:pPr lvl="0" defTabSz="914400" eaLnBrk="0" fontAlgn="base" hangingPunct="0">
              <a:spcBef>
                <a:spcPct val="0"/>
              </a:spcBef>
              <a:spcAft>
                <a:spcPct val="0"/>
              </a:spcAft>
            </a:pPr>
            <a:endParaRPr lang="en-US" altLang="en-US" sz="1200" b="1" dirty="0">
              <a:solidFill>
                <a:srgbClr val="C53A3A"/>
              </a:solidFill>
              <a:latin typeface="vagrounded-boldregular"/>
            </a:endParaRPr>
          </a:p>
          <a:p>
            <a:pPr lvl="0" defTabSz="914400" eaLnBrk="0" fontAlgn="base" hangingPunct="0">
              <a:spcBef>
                <a:spcPct val="0"/>
              </a:spcBef>
              <a:spcAft>
                <a:spcPct val="0"/>
              </a:spcAft>
            </a:pPr>
            <a:r>
              <a:rPr lang="en-US" altLang="en-US" sz="1200" dirty="0">
                <a:solidFill>
                  <a:srgbClr val="2D2D2D"/>
                </a:solidFill>
                <a:latin typeface="vagrounded-lightlight"/>
              </a:rPr>
              <a:t>I am from a farming background, but my job is HGV driver. I currently drive a 44-tonne articulated tipper lorry. Our average day consists of hauling feed and food products e.g. wheat, barley, rapeseed. These products either go into the human food chain or into animal feed mills to be produced into feed blends</a:t>
            </a:r>
            <a:r>
              <a:rPr lang="en-US" altLang="en-US" sz="1200" dirty="0" smtClean="0">
                <a:solidFill>
                  <a:srgbClr val="2D2D2D"/>
                </a:solidFill>
                <a:latin typeface="vagrounded-lightlight"/>
              </a:rPr>
              <a:t>.</a:t>
            </a:r>
          </a:p>
          <a:p>
            <a:pPr lvl="0" defTabSz="914400" eaLnBrk="0" fontAlgn="base" hangingPunct="0">
              <a:spcBef>
                <a:spcPct val="0"/>
              </a:spcBef>
              <a:spcAft>
                <a:spcPct val="0"/>
              </a:spcAft>
            </a:pPr>
            <a:endParaRPr lang="en-US" altLang="en-US" sz="1200" b="1" dirty="0">
              <a:solidFill>
                <a:srgbClr val="C53A3A"/>
              </a:solidFill>
              <a:latin typeface="vagrounded-boldregular"/>
            </a:endParaRPr>
          </a:p>
          <a:p>
            <a:pPr lvl="0" defTabSz="914400" eaLnBrk="0" fontAlgn="base" hangingPunct="0">
              <a:spcBef>
                <a:spcPct val="0"/>
              </a:spcBef>
              <a:spcAft>
                <a:spcPct val="0"/>
              </a:spcAft>
            </a:pPr>
            <a:r>
              <a:rPr lang="en-US" altLang="en-US" sz="1200" b="1" dirty="0">
                <a:solidFill>
                  <a:srgbClr val="C53A3A"/>
                </a:solidFill>
                <a:latin typeface="vagrounded-boldregular"/>
              </a:rPr>
              <a:t>How has coronavirus affected your job</a:t>
            </a:r>
            <a:r>
              <a:rPr lang="en-US" altLang="en-US" sz="1200" b="1" dirty="0" smtClean="0">
                <a:solidFill>
                  <a:srgbClr val="C53A3A"/>
                </a:solidFill>
                <a:latin typeface="vagrounded-boldregular"/>
              </a:rPr>
              <a:t>?</a:t>
            </a:r>
          </a:p>
          <a:p>
            <a:pPr lvl="0" defTabSz="914400" eaLnBrk="0" fontAlgn="base" hangingPunct="0">
              <a:spcBef>
                <a:spcPct val="0"/>
              </a:spcBef>
              <a:spcAft>
                <a:spcPct val="0"/>
              </a:spcAft>
            </a:pPr>
            <a:endParaRPr lang="en-US" altLang="en-US" sz="1200" b="1" dirty="0">
              <a:solidFill>
                <a:srgbClr val="C53A3A"/>
              </a:solidFill>
              <a:latin typeface="vagrounded-boldregular"/>
            </a:endParaRPr>
          </a:p>
          <a:p>
            <a:pPr lvl="0" defTabSz="914400" eaLnBrk="0" fontAlgn="base" hangingPunct="0">
              <a:spcBef>
                <a:spcPct val="0"/>
              </a:spcBef>
              <a:spcAft>
                <a:spcPct val="0"/>
              </a:spcAft>
            </a:pPr>
            <a:r>
              <a:rPr lang="en-US" altLang="en-US" sz="1200" dirty="0">
                <a:solidFill>
                  <a:srgbClr val="2D2D2D"/>
                </a:solidFill>
                <a:latin typeface="vagrounded-lightlight"/>
              </a:rPr>
              <a:t>Currently with the coronavirus outbreak the working environment is becoming harder as time goes on. The problems I am seeing as a lorry driver are things such as the following</a:t>
            </a:r>
            <a:r>
              <a:rPr lang="en-US" altLang="en-US" sz="1200" dirty="0" smtClean="0">
                <a:solidFill>
                  <a:srgbClr val="2D2D2D"/>
                </a:solidFill>
                <a:latin typeface="vagrounded-lightlight"/>
              </a:rPr>
              <a:t>:</a:t>
            </a:r>
          </a:p>
          <a:p>
            <a:pPr lvl="0" defTabSz="914400" eaLnBrk="0" fontAlgn="base" hangingPunct="0">
              <a:spcBef>
                <a:spcPct val="0"/>
              </a:spcBef>
              <a:spcAft>
                <a:spcPct val="0"/>
              </a:spcAft>
            </a:pPr>
            <a:endParaRPr lang="en-US" altLang="en-US" sz="1200" dirty="0"/>
          </a:p>
          <a:p>
            <a:pPr lvl="0" defTabSz="914400" eaLnBrk="0" fontAlgn="base" hangingPunct="0">
              <a:spcBef>
                <a:spcPct val="0"/>
              </a:spcBef>
              <a:spcAft>
                <a:spcPct val="0"/>
              </a:spcAft>
              <a:buFontTx/>
              <a:buChar char="•"/>
            </a:pPr>
            <a:r>
              <a:rPr lang="en-US" altLang="en-US" sz="1200" b="1" dirty="0">
                <a:solidFill>
                  <a:srgbClr val="2D2D2D"/>
                </a:solidFill>
                <a:latin typeface="vagrounded-boldregular"/>
              </a:rPr>
              <a:t>Paperwork:</a:t>
            </a:r>
            <a:r>
              <a:rPr lang="en-US" altLang="en-US" sz="1200" dirty="0">
                <a:solidFill>
                  <a:srgbClr val="2D2D2D"/>
                </a:solidFill>
                <a:latin typeface="inherit"/>
              </a:rPr>
              <a:t> We have to take paperwork for the product producer (farmer or from mill to mill) meaning we have to handle the paperwork to transport to the delivery point. This means we could be transferring onwards any risk of contamination.</a:t>
            </a:r>
          </a:p>
          <a:p>
            <a:pPr lvl="0" defTabSz="914400" eaLnBrk="0" fontAlgn="base" hangingPunct="0">
              <a:spcBef>
                <a:spcPct val="0"/>
              </a:spcBef>
              <a:spcAft>
                <a:spcPct val="0"/>
              </a:spcAft>
              <a:buFontTx/>
              <a:buChar char="•"/>
            </a:pPr>
            <a:r>
              <a:rPr lang="en-US" altLang="en-US" sz="1200" b="1" dirty="0">
                <a:solidFill>
                  <a:srgbClr val="2D2D2D"/>
                </a:solidFill>
                <a:latin typeface="vagrounded-boldregular"/>
              </a:rPr>
              <a:t>Workload:</a:t>
            </a:r>
            <a:r>
              <a:rPr lang="en-US" altLang="en-US" sz="1200" dirty="0">
                <a:solidFill>
                  <a:srgbClr val="2D2D2D"/>
                </a:solidFill>
                <a:latin typeface="inherit"/>
              </a:rPr>
              <a:t> During the first couple of weeks when the outbreak hit the UK, everyone was bulk buying. The mills couldn’t produce quickly enough and we couldn’t get them the product quickly enough – not enough hours in the day! Another issue we are seeing now the quarries are closing is there’s a lot of other companies undercutting us to get the work.</a:t>
            </a:r>
          </a:p>
          <a:p>
            <a:pPr lvl="0" defTabSz="914400" eaLnBrk="0" fontAlgn="base" hangingPunct="0">
              <a:spcBef>
                <a:spcPct val="0"/>
              </a:spcBef>
              <a:spcAft>
                <a:spcPct val="0"/>
              </a:spcAft>
              <a:buFontTx/>
              <a:buChar char="•"/>
            </a:pPr>
            <a:r>
              <a:rPr lang="en-US" altLang="en-US" sz="1200" b="1" dirty="0">
                <a:solidFill>
                  <a:srgbClr val="2D2D2D"/>
                </a:solidFill>
                <a:latin typeface="vagrounded-boldregular"/>
              </a:rPr>
              <a:t>On the road:</a:t>
            </a:r>
            <a:r>
              <a:rPr lang="en-US" altLang="en-US" sz="1200" dirty="0">
                <a:solidFill>
                  <a:srgbClr val="2D2D2D"/>
                </a:solidFill>
                <a:latin typeface="inherit"/>
              </a:rPr>
              <a:t> The roads may be quieter but a lot of places are closed or closing. This includes service stations who in some cases are denying access to use the facilities – even toilets! We are finding this with a lot of delivery locations too.</a:t>
            </a:r>
            <a:endParaRPr lang="en-US" altLang="en-US" sz="1200" dirty="0">
              <a:solidFill>
                <a:srgbClr val="2D2D2D"/>
              </a:solidFill>
              <a:latin typeface="vagrounded-lightlight"/>
            </a:endParaRPr>
          </a:p>
          <a:p>
            <a:pPr lvl="0" defTabSz="914400" eaLnBrk="0" fontAlgn="base" hangingPunct="0">
              <a:spcBef>
                <a:spcPct val="0"/>
              </a:spcBef>
              <a:spcAft>
                <a:spcPct val="0"/>
              </a:spcAft>
            </a:pPr>
            <a:endParaRPr lang="en-US" altLang="en-US" dirty="0"/>
          </a:p>
        </p:txBody>
      </p:sp>
    </p:spTree>
    <p:extLst>
      <p:ext uri="{BB962C8B-B14F-4D97-AF65-F5344CB8AC3E}">
        <p14:creationId xmlns:p14="http://schemas.microsoft.com/office/powerpoint/2010/main" val="2581007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28825"/>
            <a:ext cx="11561763" cy="3840163"/>
          </a:xfrm>
        </p:spPr>
        <p:txBody>
          <a:bodyPr>
            <a:normAutofit/>
          </a:bodyPr>
          <a:lstStyle/>
          <a:p>
            <a:pPr fontAlgn="base"/>
            <a:r>
              <a:rPr lang="en-GB" dirty="0">
                <a:latin typeface="Arial" panose="020B0604020202020204" pitchFamily="34" charset="0"/>
                <a:cs typeface="Arial" panose="020B0604020202020204" pitchFamily="34" charset="0"/>
              </a:rPr>
              <a:t> </a:t>
            </a:r>
          </a:p>
          <a:p>
            <a:pPr algn="ctr"/>
            <a:endParaRPr lang="en-GB" sz="3000" dirty="0" smtClean="0"/>
          </a:p>
          <a:p>
            <a:pPr algn="ctr"/>
            <a:endParaRPr lang="en-GB" sz="3000" dirty="0"/>
          </a:p>
          <a:p>
            <a:pPr algn="ctr"/>
            <a:endParaRPr lang="en-GB" sz="3000" dirty="0"/>
          </a:p>
        </p:txBody>
      </p:sp>
      <p:pic>
        <p:nvPicPr>
          <p:cNvPr id="4" name="Picture 3"/>
          <p:cNvPicPr>
            <a:picLocks noChangeAspect="1"/>
          </p:cNvPicPr>
          <p:nvPr/>
        </p:nvPicPr>
        <p:blipFill>
          <a:blip r:embed="rId2"/>
          <a:stretch>
            <a:fillRect/>
          </a:stretch>
        </p:blipFill>
        <p:spPr>
          <a:xfrm>
            <a:off x="2043112" y="1057818"/>
            <a:ext cx="7796627" cy="4938169"/>
          </a:xfrm>
          <a:prstGeom prst="rect">
            <a:avLst/>
          </a:prstGeom>
        </p:spPr>
      </p:pic>
      <p:sp>
        <p:nvSpPr>
          <p:cNvPr id="5" name="Rectangle 4"/>
          <p:cNvSpPr/>
          <p:nvPr/>
        </p:nvSpPr>
        <p:spPr>
          <a:xfrm>
            <a:off x="354496" y="194318"/>
            <a:ext cx="6096000" cy="923330"/>
          </a:xfrm>
          <a:prstGeom prst="rect">
            <a:avLst/>
          </a:prstGeom>
        </p:spPr>
        <p:txBody>
          <a:bodyPr>
            <a:spAutoFit/>
          </a:bodyPr>
          <a:lstStyle/>
          <a:p>
            <a:r>
              <a:rPr lang="en-GB" dirty="0" smtClean="0">
                <a:latin typeface="Arial" panose="020B0604020202020204" pitchFamily="34" charset="0"/>
                <a:cs typeface="Arial" panose="020B0604020202020204" pitchFamily="34" charset="0"/>
              </a:rPr>
              <a:t>This week we are </a:t>
            </a:r>
            <a:r>
              <a:rPr lang="en-GB" dirty="0">
                <a:latin typeface="Arial" panose="020B0604020202020204" pitchFamily="34" charset="0"/>
                <a:cs typeface="Arial" panose="020B0604020202020204" pitchFamily="34" charset="0"/>
              </a:rPr>
              <a:t>focusing </a:t>
            </a:r>
            <a:r>
              <a:rPr lang="en-GB" dirty="0" smtClean="0">
                <a:latin typeface="Arial" panose="020B0604020202020204" pitchFamily="34" charset="0"/>
                <a:cs typeface="Arial" panose="020B0604020202020204" pitchFamily="34" charset="0"/>
              </a:rPr>
              <a:t>on some </a:t>
            </a:r>
            <a:r>
              <a:rPr lang="en-GB" dirty="0">
                <a:latin typeface="Arial" panose="020B0604020202020204" pitchFamily="34" charset="0"/>
                <a:cs typeface="Arial" panose="020B0604020202020204" pitchFamily="34" charset="0"/>
              </a:rPr>
              <a:t>the workers who are </a:t>
            </a:r>
            <a:r>
              <a:rPr lang="en-GB" b="1" dirty="0">
                <a:latin typeface="Arial" panose="020B0604020202020204" pitchFamily="34" charset="0"/>
                <a:cs typeface="Arial" panose="020B0604020202020204" pitchFamily="34" charset="0"/>
              </a:rPr>
              <a:t>getting people and things around</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418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4887" y="1720840"/>
            <a:ext cx="10893287" cy="4062651"/>
          </a:xfrm>
          <a:prstGeom prst="rect">
            <a:avLst/>
          </a:prstGeom>
        </p:spPr>
        <p:txBody>
          <a:bodyPr wrap="square">
            <a:spAutoFit/>
          </a:bodyPr>
          <a:lstStyle/>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 We </a:t>
            </a:r>
            <a:r>
              <a:rPr lang="en-GB" sz="1600" dirty="0">
                <a:latin typeface="Arial" panose="020B0604020202020204" pitchFamily="34" charset="0"/>
                <a:cs typeface="Arial" panose="020B0604020202020204" pitchFamily="34" charset="0"/>
              </a:rPr>
              <a:t>are celebrating the amazing #CrisisCareersHeroes who are helping us all get through the coronavirus outbreak.</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we want to thank all of these amazing people from the bottom of our hearts and help you learn more about the things they do in their jobs</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Many of these workers don’t get the praise or attention they deserve during normal times. But it is people like cleaners, delivery drivers, supermarket staff, nurses and school staff who are keeping us safe, healthy and happy at this </a:t>
            </a:r>
            <a:r>
              <a:rPr lang="en-GB" sz="1600" dirty="0" smtClean="0">
                <a:latin typeface="Arial" panose="020B0604020202020204" pitchFamily="34" charset="0"/>
                <a:cs typeface="Arial" panose="020B0604020202020204" pitchFamily="34" charset="0"/>
              </a:rPr>
              <a:t>time, </a:t>
            </a:r>
            <a:r>
              <a:rPr lang="en-GB" sz="1600" dirty="0">
                <a:latin typeface="Arial" panose="020B0604020202020204" pitchFamily="34" charset="0"/>
                <a:cs typeface="Arial" panose="020B0604020202020204" pitchFamily="34" charset="0"/>
              </a:rPr>
              <a:t>while also enabling society to function.</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Today we’re focusing on the workers who are </a:t>
            </a:r>
            <a:r>
              <a:rPr lang="en-GB" sz="1600" b="1" dirty="0">
                <a:latin typeface="Arial" panose="020B0604020202020204" pitchFamily="34" charset="0"/>
                <a:cs typeface="Arial" panose="020B0604020202020204" pitchFamily="34" charset="0"/>
              </a:rPr>
              <a:t>getting people and things around</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dirty="0"/>
              <a:t>We're shining a spotlight on the work of bus and train drivers, delivery drivers, postal workers and warehouse staff.</a:t>
            </a:r>
            <a:r>
              <a:rPr lang="en-GB" sz="1600" dirty="0">
                <a:latin typeface="Arial" panose="020B0604020202020204" pitchFamily="34" charset="0"/>
                <a:cs typeface="Arial" panose="020B0604020202020204" pitchFamily="34" charset="0"/>
              </a:rPr>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sp>
        <p:nvSpPr>
          <p:cNvPr id="6" name="Rectangle 5"/>
          <p:cNvSpPr/>
          <p:nvPr/>
        </p:nvSpPr>
        <p:spPr>
          <a:xfrm>
            <a:off x="-157858" y="778533"/>
            <a:ext cx="6061702" cy="830997"/>
          </a:xfrm>
          <a:prstGeom prst="rect">
            <a:avLst/>
          </a:prstGeom>
        </p:spPr>
        <p:txBody>
          <a:bodyPr wrap="square">
            <a:spAutoFit/>
          </a:bodyPr>
          <a:lstStyle/>
          <a:p>
            <a:pPr algn="ctr"/>
            <a:r>
              <a:rPr lang="en-US"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Crisis Heroes</a:t>
            </a:r>
            <a:endPar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088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697" y="1196873"/>
            <a:ext cx="4801314" cy="646331"/>
          </a:xfrm>
          <a:prstGeom prst="rect">
            <a:avLst/>
          </a:prstGeom>
        </p:spPr>
        <p:txBody>
          <a:bodyPr wrap="none">
            <a:spAutoFit/>
          </a:bodyPr>
          <a:lstStyle/>
          <a:p>
            <a:pPr fontAlgn="base"/>
            <a:r>
              <a:rPr lang="en-GB" sz="3600" b="1" dirty="0">
                <a:solidFill>
                  <a:srgbClr val="C53A3A"/>
                </a:solidFill>
                <a:latin typeface="vagrounded-boldregular"/>
              </a:rPr>
              <a:t>Bus and train drivers</a:t>
            </a:r>
          </a:p>
        </p:txBody>
      </p:sp>
      <p:pic>
        <p:nvPicPr>
          <p:cNvPr id="3" name="Picture 2"/>
          <p:cNvPicPr>
            <a:picLocks noChangeAspect="1"/>
          </p:cNvPicPr>
          <p:nvPr/>
        </p:nvPicPr>
        <p:blipFill>
          <a:blip r:embed="rId2"/>
          <a:stretch>
            <a:fillRect/>
          </a:stretch>
        </p:blipFill>
        <p:spPr>
          <a:xfrm>
            <a:off x="1062697" y="2248520"/>
            <a:ext cx="3552825" cy="3533775"/>
          </a:xfrm>
          <a:prstGeom prst="rect">
            <a:avLst/>
          </a:prstGeom>
        </p:spPr>
      </p:pic>
      <p:pic>
        <p:nvPicPr>
          <p:cNvPr id="4" name="Picture 3"/>
          <p:cNvPicPr>
            <a:picLocks noChangeAspect="1"/>
          </p:cNvPicPr>
          <p:nvPr/>
        </p:nvPicPr>
        <p:blipFill>
          <a:blip r:embed="rId3"/>
          <a:stretch>
            <a:fillRect/>
          </a:stretch>
        </p:blipFill>
        <p:spPr>
          <a:xfrm>
            <a:off x="6880156" y="1418189"/>
            <a:ext cx="3381375" cy="3286125"/>
          </a:xfrm>
          <a:prstGeom prst="rect">
            <a:avLst/>
          </a:prstGeom>
        </p:spPr>
      </p:pic>
    </p:spTree>
    <p:extLst>
      <p:ext uri="{BB962C8B-B14F-4D97-AF65-F5344CB8AC3E}">
        <p14:creationId xmlns:p14="http://schemas.microsoft.com/office/powerpoint/2010/main" val="394051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028825"/>
            <a:ext cx="11561763" cy="3840163"/>
          </a:xfrm>
        </p:spPr>
        <p:txBody>
          <a:bodyPr>
            <a:normAutofit/>
          </a:bodyPr>
          <a:lstStyle/>
          <a:p>
            <a:pPr fontAlgn="base"/>
            <a:r>
              <a:rPr lang="en-GB" dirty="0">
                <a:latin typeface="Arial" panose="020B0604020202020204" pitchFamily="34" charset="0"/>
                <a:cs typeface="Arial" panose="020B0604020202020204" pitchFamily="34" charset="0"/>
              </a:rPr>
              <a:t> </a:t>
            </a:r>
          </a:p>
          <a:p>
            <a:pPr algn="ctr"/>
            <a:endParaRPr lang="en-GB" sz="3000" dirty="0" smtClean="0"/>
          </a:p>
          <a:p>
            <a:pPr algn="ctr"/>
            <a:endParaRPr lang="en-GB" sz="3000" dirty="0"/>
          </a:p>
          <a:p>
            <a:pPr algn="ctr"/>
            <a:endParaRPr lang="en-GB" sz="3000" dirty="0"/>
          </a:p>
        </p:txBody>
      </p:sp>
      <p:sp>
        <p:nvSpPr>
          <p:cNvPr id="2" name="Rectangle 1"/>
          <p:cNvSpPr/>
          <p:nvPr/>
        </p:nvSpPr>
        <p:spPr>
          <a:xfrm>
            <a:off x="775253" y="951398"/>
            <a:ext cx="10962860" cy="4832092"/>
          </a:xfrm>
          <a:prstGeom prst="rect">
            <a:avLst/>
          </a:prstGeom>
        </p:spPr>
        <p:txBody>
          <a:bodyPr wrap="square">
            <a:spAutoFit/>
          </a:bodyPr>
          <a:lstStyle/>
          <a:p>
            <a:pPr fontAlgn="base"/>
            <a:r>
              <a:rPr lang="en-GB" sz="1400" b="1" dirty="0">
                <a:solidFill>
                  <a:srgbClr val="336699"/>
                </a:solidFill>
                <a:latin typeface="Arial" panose="020B0604020202020204" pitchFamily="34" charset="0"/>
                <a:cs typeface="Arial" panose="020B0604020202020204" pitchFamily="34" charset="0"/>
              </a:rPr>
              <a:t>What do they do</a:t>
            </a:r>
            <a:r>
              <a:rPr lang="en-GB" sz="1400" b="1" dirty="0" smtClean="0">
                <a:solidFill>
                  <a:srgbClr val="336699"/>
                </a:solidFill>
                <a:latin typeface="Arial" panose="020B0604020202020204" pitchFamily="34" charset="0"/>
                <a:cs typeface="Arial" panose="020B0604020202020204" pitchFamily="34" charset="0"/>
              </a:rPr>
              <a:t>?</a:t>
            </a:r>
          </a:p>
          <a:p>
            <a:pPr fontAlgn="base"/>
            <a:endParaRPr lang="en-GB" sz="1400" b="1" dirty="0">
              <a:solidFill>
                <a:srgbClr val="336699"/>
              </a:solidFill>
              <a:latin typeface="Arial" panose="020B0604020202020204" pitchFamily="34" charset="0"/>
              <a:cs typeface="Arial" panose="020B0604020202020204" pitchFamily="34" charset="0"/>
            </a:endParaRPr>
          </a:p>
          <a:p>
            <a:pPr fontAlgn="base"/>
            <a:r>
              <a:rPr lang="en-GB" dirty="0">
                <a:solidFill>
                  <a:srgbClr val="2D2D2D"/>
                </a:solidFill>
                <a:latin typeface="Arial" panose="020B0604020202020204" pitchFamily="34" charset="0"/>
                <a:cs typeface="Arial" panose="020B0604020202020204" pitchFamily="34" charset="0"/>
              </a:rPr>
              <a:t>Bus and train drivers keep our public transport going so key workers can travel to work and so we can all access medical services and get to the shops</a:t>
            </a:r>
            <a:r>
              <a:rPr lang="en-GB" dirty="0" smtClean="0">
                <a:solidFill>
                  <a:srgbClr val="2D2D2D"/>
                </a:solidFill>
                <a:latin typeface="Arial" panose="020B0604020202020204" pitchFamily="34" charset="0"/>
                <a:cs typeface="Arial" panose="020B0604020202020204" pitchFamily="34" charset="0"/>
              </a:rPr>
              <a:t>.</a:t>
            </a:r>
          </a:p>
          <a:p>
            <a:pPr fontAlgn="base"/>
            <a:endParaRPr lang="en-GB" dirty="0">
              <a:solidFill>
                <a:srgbClr val="2D2D2D"/>
              </a:solidFill>
              <a:latin typeface="Arial" panose="020B0604020202020204" pitchFamily="34" charset="0"/>
              <a:cs typeface="Arial" panose="020B0604020202020204" pitchFamily="34" charset="0"/>
            </a:endParaRPr>
          </a:p>
          <a:p>
            <a:pPr fontAlgn="base"/>
            <a:r>
              <a:rPr lang="en-GB" sz="1400" b="1" dirty="0">
                <a:solidFill>
                  <a:srgbClr val="336699"/>
                </a:solidFill>
                <a:latin typeface="Arial" panose="020B0604020202020204" pitchFamily="34" charset="0"/>
                <a:cs typeface="Arial" panose="020B0604020202020204" pitchFamily="34" charset="0"/>
              </a:rPr>
              <a:t>How has their job been affected by coronavirus</a:t>
            </a:r>
            <a:r>
              <a:rPr lang="en-GB" sz="1400" b="1" dirty="0" smtClean="0">
                <a:solidFill>
                  <a:srgbClr val="336699"/>
                </a:solidFill>
                <a:latin typeface="Arial" panose="020B0604020202020204" pitchFamily="34" charset="0"/>
                <a:cs typeface="Arial" panose="020B0604020202020204" pitchFamily="34" charset="0"/>
              </a:rPr>
              <a:t>?</a:t>
            </a:r>
          </a:p>
          <a:p>
            <a:pPr fontAlgn="base"/>
            <a:endParaRPr lang="en-GB" sz="1400" b="1" dirty="0">
              <a:solidFill>
                <a:srgbClr val="336699"/>
              </a:solidFill>
              <a:latin typeface="Arial" panose="020B0604020202020204" pitchFamily="34" charset="0"/>
              <a:cs typeface="Arial" panose="020B0604020202020204" pitchFamily="34" charset="0"/>
            </a:endParaRPr>
          </a:p>
          <a:p>
            <a:pPr fontAlgn="base"/>
            <a:r>
              <a:rPr lang="en-GB" dirty="0">
                <a:solidFill>
                  <a:srgbClr val="2D2D2D"/>
                </a:solidFill>
                <a:latin typeface="Arial" panose="020B0604020202020204" pitchFamily="34" charset="0"/>
                <a:cs typeface="Arial" panose="020B0604020202020204" pitchFamily="34" charset="0"/>
              </a:rPr>
              <a:t>Many bus and train companies have reduced their services because of falling demand which means drivers’ work schedules have changed. Buses and trains are being deep cleaned frequently to kill the virus</a:t>
            </a:r>
            <a:r>
              <a:rPr lang="en-GB" dirty="0" smtClean="0">
                <a:solidFill>
                  <a:srgbClr val="2D2D2D"/>
                </a:solidFill>
                <a:latin typeface="Arial" panose="020B0604020202020204" pitchFamily="34" charset="0"/>
                <a:cs typeface="Arial" panose="020B0604020202020204" pitchFamily="34" charset="0"/>
              </a:rPr>
              <a:t>.</a:t>
            </a:r>
          </a:p>
          <a:p>
            <a:pPr fontAlgn="base"/>
            <a:endParaRPr lang="en-GB" dirty="0">
              <a:solidFill>
                <a:srgbClr val="2D2D2D"/>
              </a:solidFill>
              <a:latin typeface="Arial" panose="020B0604020202020204" pitchFamily="34" charset="0"/>
              <a:cs typeface="Arial" panose="020B0604020202020204" pitchFamily="34" charset="0"/>
            </a:endParaRPr>
          </a:p>
          <a:p>
            <a:pPr fontAlgn="base"/>
            <a:r>
              <a:rPr lang="en-GB" dirty="0">
                <a:solidFill>
                  <a:srgbClr val="2D2D2D"/>
                </a:solidFill>
                <a:latin typeface="Arial" panose="020B0604020202020204" pitchFamily="34" charset="0"/>
                <a:cs typeface="Arial" panose="020B0604020202020204" pitchFamily="34" charset="0"/>
              </a:rPr>
              <a:t>On buses, some companies are attaching plastic screens to the cab to protect drivers from infection and providing gloves, masks and hand sanitizer for drivers. Customers are being encouraged to pay by card to avoid drivers having to handle cash. Where possible, train drivers are alone in the engine cab to reduce risk of infection</a:t>
            </a:r>
            <a:r>
              <a:rPr lang="en-GB" dirty="0" smtClean="0">
                <a:solidFill>
                  <a:srgbClr val="2D2D2D"/>
                </a:solidFill>
                <a:latin typeface="Arial" panose="020B0604020202020204" pitchFamily="34" charset="0"/>
                <a:cs typeface="Arial" panose="020B0604020202020204" pitchFamily="34" charset="0"/>
              </a:rPr>
              <a:t>.</a:t>
            </a:r>
          </a:p>
          <a:p>
            <a:pPr fontAlgn="base"/>
            <a:endParaRPr lang="en-GB" dirty="0">
              <a:solidFill>
                <a:srgbClr val="2D2D2D"/>
              </a:solidFill>
              <a:latin typeface="Arial" panose="020B0604020202020204" pitchFamily="34" charset="0"/>
              <a:cs typeface="Arial" panose="020B0604020202020204" pitchFamily="34" charset="0"/>
            </a:endParaRPr>
          </a:p>
          <a:p>
            <a:pPr fontAlgn="base"/>
            <a:r>
              <a:rPr lang="en-GB" dirty="0">
                <a:solidFill>
                  <a:srgbClr val="2D2D2D"/>
                </a:solidFill>
                <a:latin typeface="Arial" panose="020B0604020202020204" pitchFamily="34" charset="0"/>
                <a:cs typeface="Arial" panose="020B0604020202020204" pitchFamily="34" charset="0"/>
              </a:rPr>
              <a:t>There are concerns that in some cases these protective measures are not being taken quickly enough and that this is putting workers at risk.</a:t>
            </a:r>
            <a:endParaRPr lang="en-GB"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43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749" y="386714"/>
            <a:ext cx="10783956" cy="2677656"/>
          </a:xfrm>
          <a:prstGeom prst="rect">
            <a:avLst/>
          </a:prstGeom>
        </p:spPr>
        <p:txBody>
          <a:bodyPr wrap="square">
            <a:spAutoFit/>
          </a:bodyPr>
          <a:lstStyle/>
          <a:p>
            <a:pPr fontAlgn="base"/>
            <a:r>
              <a:rPr lang="en-GB" sz="1400" b="1" dirty="0">
                <a:solidFill>
                  <a:srgbClr val="336699"/>
                </a:solidFill>
                <a:latin typeface="Arial" panose="020B0604020202020204" pitchFamily="34" charset="0"/>
                <a:cs typeface="Arial" panose="020B0604020202020204" pitchFamily="34" charset="0"/>
              </a:rPr>
              <a:t>Job </a:t>
            </a:r>
            <a:r>
              <a:rPr lang="en-GB" sz="1400" b="1" dirty="0" smtClean="0">
                <a:solidFill>
                  <a:srgbClr val="336699"/>
                </a:solidFill>
                <a:latin typeface="Arial" panose="020B0604020202020204" pitchFamily="34" charset="0"/>
                <a:cs typeface="Arial" panose="020B0604020202020204" pitchFamily="34" charset="0"/>
              </a:rPr>
              <a:t>stats</a:t>
            </a:r>
          </a:p>
          <a:p>
            <a:pPr fontAlgn="base"/>
            <a:endParaRPr lang="en-GB" sz="1400" b="1" dirty="0">
              <a:solidFill>
                <a:srgbClr val="336699"/>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400" b="1" dirty="0">
                <a:solidFill>
                  <a:srgbClr val="2D2D2D"/>
                </a:solidFill>
                <a:latin typeface="Arial" panose="020B0604020202020204" pitchFamily="34" charset="0"/>
                <a:cs typeface="Arial" panose="020B0604020202020204" pitchFamily="34" charset="0"/>
              </a:rPr>
              <a:t>Pay:</a:t>
            </a:r>
            <a:r>
              <a:rPr lang="en-GB" sz="1400" dirty="0">
                <a:solidFill>
                  <a:srgbClr val="2D2D2D"/>
                </a:solidFill>
                <a:latin typeface="Arial" panose="020B0604020202020204" pitchFamily="34" charset="0"/>
                <a:cs typeface="Arial" panose="020B0604020202020204" pitchFamily="34" charset="0"/>
              </a:rPr>
              <a:t> Bus driver £24,000 / Train driver £55,000</a:t>
            </a:r>
            <a:r>
              <a:rPr lang="en-GB" sz="1400" dirty="0" smtClean="0">
                <a:solidFill>
                  <a:srgbClr val="2D2D2D"/>
                </a:solidFill>
                <a:latin typeface="Arial" panose="020B0604020202020204" pitchFamily="34" charset="0"/>
                <a:cs typeface="Arial" panose="020B0604020202020204" pitchFamily="34" charset="0"/>
              </a:rPr>
              <a:t>.</a:t>
            </a:r>
          </a:p>
          <a:p>
            <a:pPr fontAlgn="base"/>
            <a:endParaRPr lang="en-GB" sz="1400" dirty="0">
              <a:solidFill>
                <a:srgbClr val="2D2D2D"/>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400" b="1" dirty="0">
                <a:solidFill>
                  <a:srgbClr val="2D2D2D"/>
                </a:solidFill>
                <a:latin typeface="Arial" panose="020B0604020202020204" pitchFamily="34" charset="0"/>
                <a:cs typeface="Arial" panose="020B0604020202020204" pitchFamily="34" charset="0"/>
              </a:rPr>
              <a:t>Average working week:</a:t>
            </a:r>
            <a:r>
              <a:rPr lang="en-GB" sz="1400" dirty="0">
                <a:solidFill>
                  <a:srgbClr val="2D2D2D"/>
                </a:solidFill>
                <a:latin typeface="Arial" panose="020B0604020202020204" pitchFamily="34" charset="0"/>
                <a:cs typeface="Arial" panose="020B0604020202020204" pitchFamily="34" charset="0"/>
              </a:rPr>
              <a:t> Bus driver 45 hours per week / Train driver 35 hours per week</a:t>
            </a:r>
            <a:r>
              <a:rPr lang="en-GB" sz="1400" dirty="0" smtClean="0">
                <a:solidFill>
                  <a:srgbClr val="2D2D2D"/>
                </a:solidFill>
                <a:latin typeface="Arial" panose="020B0604020202020204" pitchFamily="34" charset="0"/>
                <a:cs typeface="Arial" panose="020B0604020202020204" pitchFamily="34" charset="0"/>
              </a:rPr>
              <a:t>.</a:t>
            </a:r>
          </a:p>
          <a:p>
            <a:pPr fontAlgn="base"/>
            <a:endParaRPr lang="en-GB" sz="1400" dirty="0">
              <a:solidFill>
                <a:srgbClr val="2D2D2D"/>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400" b="1" dirty="0">
                <a:solidFill>
                  <a:srgbClr val="2D2D2D"/>
                </a:solidFill>
                <a:latin typeface="Arial" panose="020B0604020202020204" pitchFamily="34" charset="0"/>
                <a:cs typeface="Arial" panose="020B0604020202020204" pitchFamily="34" charset="0"/>
              </a:rPr>
              <a:t>Types of shift:</a:t>
            </a:r>
            <a:r>
              <a:rPr lang="en-GB" sz="1400" dirty="0">
                <a:solidFill>
                  <a:srgbClr val="2D2D2D"/>
                </a:solidFill>
                <a:latin typeface="Arial" panose="020B0604020202020204" pitchFamily="34" charset="0"/>
                <a:cs typeface="Arial" panose="020B0604020202020204" pitchFamily="34" charset="0"/>
              </a:rPr>
              <a:t> Bus drivers work mixed shifts of early mornings and “mid” shifts / Train drivers typically alternate between early, middle and late shifts</a:t>
            </a:r>
            <a:r>
              <a:rPr lang="en-GB" sz="1400" dirty="0" smtClean="0">
                <a:solidFill>
                  <a:srgbClr val="2D2D2D"/>
                </a:solidFill>
                <a:latin typeface="Arial" panose="020B0604020202020204" pitchFamily="34" charset="0"/>
                <a:cs typeface="Arial" panose="020B0604020202020204" pitchFamily="34" charset="0"/>
              </a:rPr>
              <a:t>.</a:t>
            </a:r>
          </a:p>
          <a:p>
            <a:pPr fontAlgn="base"/>
            <a:endParaRPr lang="en-GB" sz="1400" dirty="0" smtClean="0">
              <a:solidFill>
                <a:srgbClr val="2D2D2D"/>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Demand:</a:t>
            </a:r>
            <a:r>
              <a:rPr lang="en-GB" sz="1400" dirty="0">
                <a:latin typeface="Arial" panose="020B0604020202020204" pitchFamily="34" charset="0"/>
                <a:cs typeface="Arial" panose="020B0604020202020204" pitchFamily="34" charset="0"/>
              </a:rPr>
              <a:t> The overall number of bus and train driver jobs is expected to fall in future but retirement will create tens of thousands of vacancies</a:t>
            </a:r>
            <a:endParaRPr lang="en-GB" sz="1400" dirty="0" smtClean="0">
              <a:solidFill>
                <a:srgbClr val="2D2D2D"/>
              </a:solidFill>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GB" sz="1400" b="0" i="0" dirty="0">
              <a:solidFill>
                <a:srgbClr val="2D2D2D"/>
              </a:solidFill>
              <a:effectLst/>
              <a:latin typeface="inherit"/>
            </a:endParaRPr>
          </a:p>
        </p:txBody>
      </p:sp>
      <p:sp>
        <p:nvSpPr>
          <p:cNvPr id="4" name="Rectangle 3"/>
          <p:cNvSpPr/>
          <p:nvPr/>
        </p:nvSpPr>
        <p:spPr>
          <a:xfrm>
            <a:off x="367749" y="3064370"/>
            <a:ext cx="11164957" cy="2893100"/>
          </a:xfrm>
          <a:prstGeom prst="rect">
            <a:avLst/>
          </a:prstGeom>
        </p:spPr>
        <p:txBody>
          <a:bodyPr wrap="square">
            <a:spAutoFit/>
          </a:bodyPr>
          <a:lstStyle/>
          <a:p>
            <a:pPr fontAlgn="base"/>
            <a:r>
              <a:rPr lang="en-GB" sz="1400" b="1" dirty="0">
                <a:solidFill>
                  <a:srgbClr val="336699"/>
                </a:solidFill>
                <a:latin typeface="Arial" panose="020B0604020202020204" pitchFamily="34" charset="0"/>
                <a:cs typeface="Arial" panose="020B0604020202020204" pitchFamily="34" charset="0"/>
              </a:rPr>
              <a:t>How do you qualify for this job?</a:t>
            </a:r>
          </a:p>
          <a:p>
            <a:pPr fontAlgn="base"/>
            <a:endParaRPr lang="en-GB" sz="1400" b="1" dirty="0">
              <a:solidFill>
                <a:srgbClr val="336699"/>
              </a:solidFill>
              <a:latin typeface="Arial" panose="020B0604020202020204" pitchFamily="34" charset="0"/>
              <a:cs typeface="Arial" panose="020B0604020202020204" pitchFamily="34" charset="0"/>
            </a:endParaRPr>
          </a:p>
          <a:p>
            <a:pPr fontAlgn="base"/>
            <a:r>
              <a:rPr lang="en-GB" sz="1400" b="1" dirty="0">
                <a:solidFill>
                  <a:srgbClr val="2D2D2D"/>
                </a:solidFill>
                <a:latin typeface="Arial" panose="020B0604020202020204" pitchFamily="34" charset="0"/>
                <a:cs typeface="Arial" panose="020B0604020202020204" pitchFamily="34" charset="0"/>
              </a:rPr>
              <a:t>Bus driver</a:t>
            </a:r>
          </a:p>
          <a:p>
            <a:pPr fontAlgn="base"/>
            <a:endParaRPr lang="en-GB" sz="1400" dirty="0">
              <a:solidFill>
                <a:srgbClr val="2D2D2D"/>
              </a:solidFill>
              <a:latin typeface="Arial" panose="020B0604020202020204" pitchFamily="34" charset="0"/>
              <a:cs typeface="Arial" panose="020B0604020202020204" pitchFamily="34" charset="0"/>
            </a:endParaRPr>
          </a:p>
          <a:p>
            <a:pPr fontAlgn="base"/>
            <a:r>
              <a:rPr lang="en-GB" sz="1400" dirty="0">
                <a:solidFill>
                  <a:srgbClr val="2D2D2D"/>
                </a:solidFill>
                <a:latin typeface="Arial" panose="020B0604020202020204" pitchFamily="34" charset="0"/>
                <a:cs typeface="Arial" panose="020B0604020202020204" pitchFamily="34" charset="0"/>
              </a:rPr>
              <a:t>You’ll need to hold a full EU driving licence to apply to become a bus driver. If you apply successfully, you will train for a Passenger Carrying Vehicle (PCV) licence and Driver Certificate of Professional Competence (CPC Driver) with the operating company. You will need to pass 4 tests to get your CPC Driver certificate.</a:t>
            </a:r>
          </a:p>
          <a:p>
            <a:pPr fontAlgn="base"/>
            <a:endParaRPr lang="en-GB" sz="1400" dirty="0">
              <a:solidFill>
                <a:srgbClr val="2D2D2D"/>
              </a:solidFill>
              <a:latin typeface="Arial" panose="020B0604020202020204" pitchFamily="34" charset="0"/>
              <a:cs typeface="Arial" panose="020B0604020202020204" pitchFamily="34" charset="0"/>
            </a:endParaRPr>
          </a:p>
          <a:p>
            <a:pPr fontAlgn="base"/>
            <a:r>
              <a:rPr lang="en-GB" sz="1400" b="1" dirty="0">
                <a:solidFill>
                  <a:srgbClr val="2D2D2D"/>
                </a:solidFill>
                <a:latin typeface="Arial" panose="020B0604020202020204" pitchFamily="34" charset="0"/>
                <a:cs typeface="Arial" panose="020B0604020202020204" pitchFamily="34" charset="0"/>
              </a:rPr>
              <a:t>Train driver</a:t>
            </a:r>
          </a:p>
          <a:p>
            <a:pPr fontAlgn="base"/>
            <a:endParaRPr lang="en-GB" sz="1400" dirty="0">
              <a:solidFill>
                <a:srgbClr val="2D2D2D"/>
              </a:solidFill>
              <a:latin typeface="Arial" panose="020B0604020202020204" pitchFamily="34" charset="0"/>
              <a:cs typeface="Arial" panose="020B0604020202020204" pitchFamily="34" charset="0"/>
            </a:endParaRPr>
          </a:p>
          <a:p>
            <a:pPr fontAlgn="base"/>
            <a:r>
              <a:rPr lang="en-GB" sz="1400" dirty="0">
                <a:solidFill>
                  <a:srgbClr val="2D2D2D"/>
                </a:solidFill>
                <a:latin typeface="Arial" panose="020B0604020202020204" pitchFamily="34" charset="0"/>
                <a:cs typeface="Arial" panose="020B0604020202020204" pitchFamily="34" charset="0"/>
              </a:rPr>
              <a:t>You can apply directly to a train operating company to become an engine driver and normally need good GCSEs in English and maths to qualify. Apprenticeships are available. You will need to have excellent eyesight and hearing and some companies require you to be 21 or over. You will complete hundreds of hours of training in all conditions.</a:t>
            </a:r>
          </a:p>
        </p:txBody>
      </p:sp>
    </p:spTree>
    <p:extLst>
      <p:ext uri="{BB962C8B-B14F-4D97-AF65-F5344CB8AC3E}">
        <p14:creationId xmlns:p14="http://schemas.microsoft.com/office/powerpoint/2010/main" val="337222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06" y="600525"/>
            <a:ext cx="2882520" cy="523220"/>
          </a:xfrm>
          <a:prstGeom prst="rect">
            <a:avLst/>
          </a:prstGeom>
        </p:spPr>
        <p:txBody>
          <a:bodyPr wrap="none">
            <a:spAutoFit/>
          </a:bodyPr>
          <a:lstStyle/>
          <a:p>
            <a:pPr fontAlgn="base"/>
            <a:r>
              <a:rPr lang="en-GB" sz="2800" b="1" dirty="0">
                <a:solidFill>
                  <a:srgbClr val="C53A3A"/>
                </a:solidFill>
                <a:latin typeface="Arial" panose="020B0604020202020204" pitchFamily="34" charset="0"/>
                <a:cs typeface="Arial" panose="020B0604020202020204" pitchFamily="34" charset="0"/>
              </a:rPr>
              <a:t>Delivery drivers</a:t>
            </a:r>
          </a:p>
        </p:txBody>
      </p:sp>
      <p:pic>
        <p:nvPicPr>
          <p:cNvPr id="3" name="Picture 2"/>
          <p:cNvPicPr>
            <a:picLocks noChangeAspect="1"/>
          </p:cNvPicPr>
          <p:nvPr/>
        </p:nvPicPr>
        <p:blipFill>
          <a:blip r:embed="rId2"/>
          <a:stretch>
            <a:fillRect/>
          </a:stretch>
        </p:blipFill>
        <p:spPr>
          <a:xfrm>
            <a:off x="3397941" y="1840396"/>
            <a:ext cx="3448050" cy="3276600"/>
          </a:xfrm>
          <a:prstGeom prst="rect">
            <a:avLst/>
          </a:prstGeom>
        </p:spPr>
      </p:pic>
      <p:pic>
        <p:nvPicPr>
          <p:cNvPr id="3074" name="Picture 2" descr="Rachel, HGV dr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18" y="2038487"/>
            <a:ext cx="2716833" cy="271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8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817" y="1366897"/>
            <a:ext cx="10416209" cy="3847207"/>
          </a:xfrm>
          <a:prstGeom prst="rect">
            <a:avLst/>
          </a:prstGeom>
        </p:spPr>
        <p:txBody>
          <a:bodyPr wrap="square">
            <a:spAutoFit/>
          </a:bodyPr>
          <a:lstStyle/>
          <a:p>
            <a:pPr fontAlgn="base"/>
            <a:r>
              <a:rPr lang="en-GB" sz="1600" b="1" dirty="0">
                <a:solidFill>
                  <a:srgbClr val="336699"/>
                </a:solidFill>
                <a:latin typeface="Arial" panose="020B0604020202020204" pitchFamily="34" charset="0"/>
                <a:cs typeface="Arial" panose="020B0604020202020204" pitchFamily="34" charset="0"/>
              </a:rPr>
              <a:t>What do they do</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Delivery drivers make sure stock gets from the warehouse to the shops and that online orders get from the distribution centre or supermarket to your home. Without them, shop shelves would remain empty and you wouldn’t get your food order or Amazon parcel</a:t>
            </a:r>
            <a:r>
              <a:rPr lang="en-GB" sz="1600" dirty="0" smtClean="0">
                <a:solidFill>
                  <a:srgbClr val="2D2D2D"/>
                </a:solidFill>
                <a:latin typeface="Arial" panose="020B0604020202020204" pitchFamily="34" charset="0"/>
                <a:cs typeface="Arial" panose="020B0604020202020204" pitchFamily="34" charset="0"/>
              </a:rPr>
              <a:t>.</a:t>
            </a:r>
          </a:p>
          <a:p>
            <a:pPr fontAlgn="base"/>
            <a:endParaRPr lang="en-GB" sz="1600" dirty="0">
              <a:solidFill>
                <a:srgbClr val="2D2D2D"/>
              </a:solidFill>
              <a:latin typeface="Arial" panose="020B0604020202020204" pitchFamily="34" charset="0"/>
              <a:cs typeface="Arial" panose="020B0604020202020204" pitchFamily="34" charset="0"/>
            </a:endParaRPr>
          </a:p>
          <a:p>
            <a:pPr fontAlgn="base"/>
            <a:r>
              <a:rPr lang="en-GB" sz="1600" b="1" dirty="0">
                <a:solidFill>
                  <a:srgbClr val="336699"/>
                </a:solidFill>
                <a:latin typeface="Arial" panose="020B0604020202020204" pitchFamily="34" charset="0"/>
                <a:cs typeface="Arial" panose="020B0604020202020204" pitchFamily="34" charset="0"/>
              </a:rPr>
              <a:t>How has their job been affected by coronavirus</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Many delivery drivers are working extra hours because of staff shortages and the need to distribute equipment across the country.</a:t>
            </a:r>
          </a:p>
          <a:p>
            <a:pPr fontAlgn="base"/>
            <a:r>
              <a:rPr lang="en-GB" sz="1600" dirty="0">
                <a:solidFill>
                  <a:srgbClr val="2D2D2D"/>
                </a:solidFill>
                <a:latin typeface="Arial" panose="020B0604020202020204" pitchFamily="34" charset="0"/>
                <a:cs typeface="Arial" panose="020B0604020202020204" pitchFamily="34" charset="0"/>
              </a:rPr>
              <a:t>As you’ve probably noticed, orders to home addresses are now being left outside the property and signatures are no longer required when orders are received. This means delivery drivers don’t have to have unnecessary contact with customers</a:t>
            </a:r>
            <a:r>
              <a:rPr lang="en-GB" sz="1600" dirty="0" smtClean="0">
                <a:solidFill>
                  <a:srgbClr val="2D2D2D"/>
                </a:solidFill>
                <a:latin typeface="Arial" panose="020B0604020202020204" pitchFamily="34" charset="0"/>
                <a:cs typeface="Arial" panose="020B0604020202020204" pitchFamily="34" charset="0"/>
              </a:rPr>
              <a:t>.</a:t>
            </a:r>
          </a:p>
          <a:p>
            <a:pPr fontAlgn="base"/>
            <a:r>
              <a:rPr lang="en-GB" dirty="0"/>
              <a:t>Some workers in these fields are on tenuous contracts and fear losing their jobs if they take time off because they are unwell. This means some workers are going into work even if they are ill.</a:t>
            </a:r>
            <a:endParaRPr lang="en-GB" sz="1600"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67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956" y="1466289"/>
            <a:ext cx="11320669" cy="3293209"/>
          </a:xfrm>
          <a:prstGeom prst="rect">
            <a:avLst/>
          </a:prstGeom>
        </p:spPr>
        <p:txBody>
          <a:bodyPr wrap="square">
            <a:spAutoFit/>
          </a:bodyPr>
          <a:lstStyle/>
          <a:p>
            <a:pPr fontAlgn="base"/>
            <a:r>
              <a:rPr lang="en-GB" sz="1600" b="1" dirty="0">
                <a:solidFill>
                  <a:srgbClr val="336699"/>
                </a:solidFill>
                <a:latin typeface="Arial" panose="020B0604020202020204" pitchFamily="34" charset="0"/>
                <a:cs typeface="Arial" panose="020B0604020202020204" pitchFamily="34" charset="0"/>
              </a:rPr>
              <a:t>Job </a:t>
            </a:r>
            <a:r>
              <a:rPr lang="en-GB" sz="1600" b="1" dirty="0" smtClean="0">
                <a:solidFill>
                  <a:srgbClr val="336699"/>
                </a:solidFill>
                <a:latin typeface="Arial" panose="020B0604020202020204" pitchFamily="34" charset="0"/>
                <a:cs typeface="Arial" panose="020B0604020202020204" pitchFamily="34" charset="0"/>
              </a:rPr>
              <a:t>stats</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Pay:</a:t>
            </a:r>
            <a:r>
              <a:rPr lang="en-GB" sz="1600" dirty="0">
                <a:solidFill>
                  <a:srgbClr val="2D2D2D"/>
                </a:solidFill>
                <a:latin typeface="Arial" panose="020B0604020202020204" pitchFamily="34" charset="0"/>
                <a:cs typeface="Arial" panose="020B0604020202020204" pitchFamily="34" charset="0"/>
              </a:rPr>
              <a:t> £20,000 (depending on type of work e.g. HGV drivers earn an average of £27,000).</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Average working week:</a:t>
            </a:r>
            <a:r>
              <a:rPr lang="en-GB" sz="1600" dirty="0">
                <a:solidFill>
                  <a:srgbClr val="2D2D2D"/>
                </a:solidFill>
                <a:latin typeface="Arial" panose="020B0604020202020204" pitchFamily="34" charset="0"/>
                <a:cs typeface="Arial" panose="020B0604020202020204" pitchFamily="34" charset="0"/>
              </a:rPr>
              <a:t> 44-46 hours.</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Types of shift:</a:t>
            </a:r>
            <a:r>
              <a:rPr lang="en-GB" sz="1600" dirty="0">
                <a:solidFill>
                  <a:srgbClr val="2D2D2D"/>
                </a:solidFill>
                <a:latin typeface="Arial" panose="020B0604020202020204" pitchFamily="34" charset="0"/>
                <a:cs typeface="Arial" panose="020B0604020202020204" pitchFamily="34" charset="0"/>
              </a:rPr>
              <a:t> Shifts can be quite unpredictable and vary at short notice. You could have to work overnight.</a:t>
            </a:r>
          </a:p>
          <a:p>
            <a:pPr fontAlgn="base">
              <a:buFont typeface="Arial" panose="020B0604020202020204" pitchFamily="34" charset="0"/>
              <a:buChar char="•"/>
            </a:pPr>
            <a:r>
              <a:rPr lang="en-GB" sz="1600" b="1" dirty="0">
                <a:solidFill>
                  <a:srgbClr val="2D2D2D"/>
                </a:solidFill>
                <a:latin typeface="Arial" panose="020B0604020202020204" pitchFamily="34" charset="0"/>
                <a:cs typeface="Arial" panose="020B0604020202020204" pitchFamily="34" charset="0"/>
              </a:rPr>
              <a:t>Demand:</a:t>
            </a:r>
            <a:r>
              <a:rPr lang="en-GB" sz="1600" dirty="0">
                <a:solidFill>
                  <a:srgbClr val="2D2D2D"/>
                </a:solidFill>
                <a:latin typeface="Arial" panose="020B0604020202020204" pitchFamily="34" charset="0"/>
                <a:cs typeface="Arial" panose="020B0604020202020204" pitchFamily="34" charset="0"/>
              </a:rPr>
              <a:t> A small reduction in jobs is expected but retirements will create tens of thousands of new jobs</a:t>
            </a:r>
            <a:r>
              <a:rPr lang="en-GB" sz="1600" dirty="0" smtClean="0">
                <a:solidFill>
                  <a:srgbClr val="2D2D2D"/>
                </a:solidFill>
                <a:latin typeface="Arial" panose="020B0604020202020204" pitchFamily="34" charset="0"/>
                <a:cs typeface="Arial" panose="020B0604020202020204" pitchFamily="34" charset="0"/>
              </a:rPr>
              <a:t>.</a:t>
            </a:r>
          </a:p>
          <a:p>
            <a:pPr fontAlgn="base">
              <a:buFont typeface="Arial" panose="020B0604020202020204" pitchFamily="34" charset="0"/>
              <a:buChar char="•"/>
            </a:pPr>
            <a:endParaRPr lang="en-GB" sz="1600" dirty="0">
              <a:solidFill>
                <a:srgbClr val="2D2D2D"/>
              </a:solidFill>
              <a:latin typeface="Arial" panose="020B0604020202020204" pitchFamily="34" charset="0"/>
              <a:cs typeface="Arial" panose="020B0604020202020204" pitchFamily="34" charset="0"/>
            </a:endParaRPr>
          </a:p>
          <a:p>
            <a:pPr fontAlgn="base">
              <a:buFont typeface="Arial" panose="020B0604020202020204" pitchFamily="34" charset="0"/>
              <a:buChar char="•"/>
            </a:pPr>
            <a:endParaRPr lang="en-GB" sz="1600" dirty="0">
              <a:solidFill>
                <a:srgbClr val="2D2D2D"/>
              </a:solidFill>
              <a:latin typeface="Arial" panose="020B0604020202020204" pitchFamily="34" charset="0"/>
              <a:cs typeface="Arial" panose="020B0604020202020204" pitchFamily="34" charset="0"/>
            </a:endParaRPr>
          </a:p>
          <a:p>
            <a:pPr fontAlgn="base"/>
            <a:r>
              <a:rPr lang="en-GB" sz="1600" b="1" dirty="0">
                <a:solidFill>
                  <a:srgbClr val="336699"/>
                </a:solidFill>
                <a:latin typeface="Arial" panose="020B0604020202020204" pitchFamily="34" charset="0"/>
                <a:cs typeface="Arial" panose="020B0604020202020204" pitchFamily="34" charset="0"/>
              </a:rPr>
              <a:t>How do you qualify for this job</a:t>
            </a:r>
            <a:r>
              <a:rPr lang="en-GB" sz="1600" b="1" dirty="0" smtClean="0">
                <a:solidFill>
                  <a:srgbClr val="336699"/>
                </a:solidFill>
                <a:latin typeface="Arial" panose="020B0604020202020204" pitchFamily="34" charset="0"/>
                <a:cs typeface="Arial" panose="020B0604020202020204" pitchFamily="34" charset="0"/>
              </a:rPr>
              <a:t>?</a:t>
            </a:r>
          </a:p>
          <a:p>
            <a:pPr fontAlgn="base"/>
            <a:endParaRPr lang="en-GB" sz="1600" b="1" dirty="0">
              <a:solidFill>
                <a:srgbClr val="336699"/>
              </a:solidFill>
              <a:latin typeface="Arial" panose="020B0604020202020204" pitchFamily="34" charset="0"/>
              <a:cs typeface="Arial" panose="020B0604020202020204" pitchFamily="34" charset="0"/>
            </a:endParaRPr>
          </a:p>
          <a:p>
            <a:pPr fontAlgn="base"/>
            <a:r>
              <a:rPr lang="en-GB" sz="1600" dirty="0">
                <a:solidFill>
                  <a:srgbClr val="2D2D2D"/>
                </a:solidFill>
                <a:latin typeface="Arial" panose="020B0604020202020204" pitchFamily="34" charset="0"/>
                <a:cs typeface="Arial" panose="020B0604020202020204" pitchFamily="34" charset="0"/>
              </a:rPr>
              <a:t>You will need good GCSE grades and a full UK driving licence, often for a minimum period. You can start this job by applying directly to the employer or through an intermediate apprenticeship. To become a truck driver, you will need to train and take an additional test to gain a special HGV licence.</a:t>
            </a:r>
            <a:endParaRPr lang="en-GB" sz="1600" b="0" i="0" dirty="0">
              <a:solidFill>
                <a:srgbClr val="2D2D2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230959"/>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976695-B7C0-44A8-A33D-E044C0E399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886</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inherit</vt:lpstr>
      <vt:lpstr>vagrounded-boldregular</vt:lpstr>
      <vt:lpstr>vagrounded-lightlight</vt:lpstr>
      <vt:lpstr>Retrospect</vt:lpstr>
      <vt:lpstr> Abbot’s Lea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2016-09-13T10:44:29Z</dcterms:created>
  <dcterms:modified xsi:type="dcterms:W3CDTF">2020-04-20T13:14:21Z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TC040015609991</vt:lpwstr>
  </property>
</Properties>
</file>