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7"/>
  </p:notesMasterIdLst>
  <p:sldIdLst>
    <p:sldId id="264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Thomas" initials="LT" lastIdx="3" clrIdx="0">
    <p:extLst>
      <p:ext uri="{19B8F6BF-5375-455C-9EA6-DF929625EA0E}">
        <p15:presenceInfo xmlns:p15="http://schemas.microsoft.com/office/powerpoint/2012/main" userId="46deebd2ad1c1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71"/>
    <p:restoredTop sz="86376"/>
  </p:normalViewPr>
  <p:slideViewPr>
    <p:cSldViewPr snapToGrid="0" snapToObjects="1">
      <p:cViewPr varScale="1">
        <p:scale>
          <a:sx n="99" d="100"/>
          <a:sy n="99" d="100"/>
        </p:scale>
        <p:origin x="22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5T15:11:33.824" idx="3">
    <p:pos x="7738" y="-2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C524-167D-FD47-8B1E-D145D2A2E72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386E-3692-1343-B578-97C1DDA3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C1F6-15FE-6848-8292-294C7561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B5DD5-F076-834A-BC7A-2E9DEE68D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19A1B-C22F-B243-B505-40EFD30C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7165-3948-6C4D-93FA-A6E3E343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9FA6-E896-1649-A872-B6ADFED4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D9E4-2905-3146-811C-0F390D4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DBAF-FF98-734D-B3D4-D08DE7B9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A735-65EB-2142-95C2-0E0CE7EA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5F90-19E4-0E47-B8F8-CE126FC4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58CE-DA99-1240-ACE2-53BF129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79D86-910D-FE4E-889D-C50784305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6B8D9-983F-0E4F-B731-164F5BE2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C54F0-A38F-EF48-AABA-AF8F977F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7FCD-3388-7C40-A2A7-18D7FE9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375C-DCC3-F042-8BF9-F074B870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0682-9A7B-B843-A316-ED82E47F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5F734-6FC4-A24E-8428-4B92D13B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FFF7-C1CD-5341-B6FE-E75FA57B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082B-A73E-6F4B-9330-DDC99DB9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3284-E2A4-1C47-A7A7-AB27BA7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62C4-7810-4E44-AD79-7520E25A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36E4-D72F-214D-9539-E15B2B47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9E15-6DE6-8F40-98E9-CCFFCFD7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75F0-5060-F644-9F4B-7E3BFB95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8A91-4655-024D-85D8-49A7874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C1E3-CD17-254D-97BA-DF003CB9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8E9A-18BB-CA44-BCFD-DC445B1C7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F367-871F-804C-B63F-B0BC5148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D950B-3FA6-0147-A303-955DDC5C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A8DC-59DA-8B40-A2EB-5EA037F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56125-1D4E-F645-84C7-E067244D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E089-DE0D-9749-9082-6FEFF957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BDE5E-AC98-2E4D-B325-6C09D0D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BFD1-2EA3-B34C-B5A4-1971AA12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8523A-F1AC-A247-BA1C-48BFDE5C0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E843-D4FD-9547-914D-A753F356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48FB7-422E-324E-82B8-60DEF2B2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849FD-8814-6444-A3CA-4B532261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4B144E-2B80-D44B-8096-09DD844B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6DDB-3DFD-1B47-BA2B-2431BA6D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3C2EB-7A15-884C-897B-19A9AC5A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53B0F-8774-1D4D-B310-E4D5D215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CE7FB-CC56-914B-8B7D-5CE63BC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080D3-340E-3E4F-970A-F3FD6B6A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8CAC2-C74B-5E49-BAAF-DA462DE0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152AC-5757-7C42-B91C-27F8E228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B227-6D72-674A-AC2F-A3B7DCC1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FB45-5FAF-8549-91B0-379DC4AE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5810C-4AAD-684C-B44F-1649682D9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9F76-101F-8B41-BD35-0A2BD32D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343EB-78EE-9146-B2B6-3BF5E02B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DFE5-BCA0-7B40-B746-E61ECD42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6EC4-39E6-BE44-BDFC-BE498F8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DAA09-BB58-C744-972D-9F5D6297E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4CF91-09E1-2844-BAA1-201428DB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E64A4-2452-7145-9ECE-BEB4F4B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2871E-573B-F74D-B029-C28C488E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CF515-9998-6B4D-ADCF-831D2C59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262A-B395-A748-8112-EA73BC1F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6092-0A74-A944-84B7-4148BE43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A5DD-D47E-4548-A65E-68BD5B93F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7E63-6F73-CA4D-853E-141D276BD68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FCDC-2C3C-6442-B387-D438B976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C108-D880-4D44-BF2F-F3DD1D33A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185C-8340-F64D-8294-8E1C176F9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spb.org.uk/get-involved/activities/birdwatch/birds-to-look-out-for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4C893A-F856-DC41-8A00-76474CC3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9"/>
          <a:stretch/>
        </p:blipFill>
        <p:spPr>
          <a:xfrm>
            <a:off x="0" y="-70799"/>
            <a:ext cx="12284570" cy="6928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4F833-E347-A14E-B4B9-4725FB9F996D}"/>
              </a:ext>
            </a:extLst>
          </p:cNvPr>
          <p:cNvSpPr txBox="1"/>
          <p:nvPr/>
        </p:nvSpPr>
        <p:spPr>
          <a:xfrm>
            <a:off x="5198511" y="344981"/>
            <a:ext cx="6734912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Waffle’s Bird Adventure</a:t>
            </a:r>
          </a:p>
          <a:p>
            <a:pPr algn="ctr"/>
            <a:r>
              <a:rPr lang="en-US" sz="4400" dirty="0"/>
              <a:t>Monday: Bird Feeders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15B600-73F0-F749-9BFF-118D31CD6B62}"/>
              </a:ext>
            </a:extLst>
          </p:cNvPr>
          <p:cNvSpPr/>
          <p:nvPr/>
        </p:nvSpPr>
        <p:spPr>
          <a:xfrm>
            <a:off x="258577" y="344981"/>
            <a:ext cx="4635072" cy="2561505"/>
          </a:xfrm>
          <a:prstGeom prst="ellipse">
            <a:avLst/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It is bird watching week.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Make a bird feeder and hang it out for the birds to feed from. Here are some ideas</a:t>
            </a:r>
            <a:r>
              <a:rPr lang="en-US" sz="2000" b="1" dirty="0">
                <a:solidFill>
                  <a:schemeClr val="tx1"/>
                </a:solidFill>
                <a:latin typeface="ABeeZee" panose="02000000000000000000" pitchFamily="2" charset="0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9B3FA-2CCC-3643-A157-98FB653FC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32" y="2148247"/>
            <a:ext cx="1610947" cy="2561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D949B-3A99-EB47-9DA2-A9C7B1B1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722" y="3023981"/>
            <a:ext cx="1155700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00F7B7-050B-534E-BC31-FF68E0662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053" y="2211837"/>
            <a:ext cx="1926093" cy="256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F1B48-5A56-F849-B99B-CEDD6AD82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1" y="3082292"/>
            <a:ext cx="2772647" cy="2772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426EA-4B48-464F-AC4C-F96FB1A1D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557" y="4558638"/>
            <a:ext cx="1926092" cy="127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42F08B-5430-4449-9FB5-98BE7A3A82E7}"/>
              </a:ext>
            </a:extLst>
          </p:cNvPr>
          <p:cNvSpPr txBox="1"/>
          <p:nvPr/>
        </p:nvSpPr>
        <p:spPr>
          <a:xfrm>
            <a:off x="340571" y="5804634"/>
            <a:ext cx="5820873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Mix bird seed and lard together and put in yogurt pot. Add a string to hang it up with</a:t>
            </a:r>
            <a:r>
              <a:rPr lang="en-US" sz="2000" dirty="0">
                <a:latin typeface="ABeeZee" panose="02000000000000000000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25D46-26A3-524B-9794-1551570CF7D4}"/>
              </a:ext>
            </a:extLst>
          </p:cNvPr>
          <p:cNvSpPr txBox="1"/>
          <p:nvPr/>
        </p:nvSpPr>
        <p:spPr>
          <a:xfrm>
            <a:off x="5285346" y="4627542"/>
            <a:ext cx="207779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Hang up an egg box and fill with seeds</a:t>
            </a:r>
            <a:r>
              <a:rPr lang="en-US" sz="2000" dirty="0">
                <a:latin typeface="ABeeZee" panose="02000000000000000000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7E174-4286-CE49-A784-6BCDD5C106AD}"/>
              </a:ext>
            </a:extLst>
          </p:cNvPr>
          <p:cNvSpPr txBox="1"/>
          <p:nvPr/>
        </p:nvSpPr>
        <p:spPr>
          <a:xfrm>
            <a:off x="8464954" y="4558638"/>
            <a:ext cx="3136393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Thread cheerios or berries onto a pipe cleaner or bit of string</a:t>
            </a:r>
            <a:r>
              <a:rPr lang="en-US" sz="2000" dirty="0">
                <a:latin typeface="ABeeZe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8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4C893A-F856-DC41-8A00-76474CC3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9"/>
          <a:stretch/>
        </p:blipFill>
        <p:spPr>
          <a:xfrm>
            <a:off x="0" y="0"/>
            <a:ext cx="12284570" cy="6928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4F833-E347-A14E-B4B9-4725FB9F996D}"/>
              </a:ext>
            </a:extLst>
          </p:cNvPr>
          <p:cNvSpPr txBox="1"/>
          <p:nvPr/>
        </p:nvSpPr>
        <p:spPr>
          <a:xfrm>
            <a:off x="5208121" y="203994"/>
            <a:ext cx="6734912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Waffle’s Bird Adventure</a:t>
            </a:r>
          </a:p>
          <a:p>
            <a:pPr algn="ctr"/>
            <a:r>
              <a:rPr lang="en-US" sz="4400" dirty="0"/>
              <a:t>Tuesday: Tube Binoculars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15B600-73F0-F749-9BFF-118D31CD6B62}"/>
              </a:ext>
            </a:extLst>
          </p:cNvPr>
          <p:cNvSpPr/>
          <p:nvPr/>
        </p:nvSpPr>
        <p:spPr>
          <a:xfrm>
            <a:off x="1110342" y="105761"/>
            <a:ext cx="3288557" cy="1737254"/>
          </a:xfrm>
          <a:prstGeom prst="ellipse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Make a set of tube binoculars</a:t>
            </a:r>
            <a:r>
              <a:rPr lang="en-US" sz="2000" b="1" dirty="0">
                <a:solidFill>
                  <a:schemeClr val="tx1"/>
                </a:solidFill>
                <a:latin typeface="ABeeZee" panose="02000000000000000000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58557-4AA6-3D47-862D-E38481123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42" y="4694218"/>
            <a:ext cx="2960247" cy="19734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7C78B-6BCE-1B4C-905C-AC1EED172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533" y="3026475"/>
            <a:ext cx="2960247" cy="196629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7DA615-8376-914D-84AD-6E4A72DA1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772" y="3026475"/>
            <a:ext cx="2614971" cy="196629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Picture 11" descr="A teddy bear&#10;&#10;Description automatically generated">
            <a:extLst>
              <a:ext uri="{FF2B5EF4-FFF2-40B4-BE49-F238E27FC236}">
                <a16:creationId xmlns:a16="http://schemas.microsoft.com/office/drawing/2014/main" id="{CA176F97-3245-C644-B45D-E44A97A54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272" y="1234202"/>
            <a:ext cx="2488584" cy="37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BE92B5-1816-AE4F-8C8A-F154B7AE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9"/>
          <a:stretch/>
        </p:blipFill>
        <p:spPr>
          <a:xfrm>
            <a:off x="-46285" y="550"/>
            <a:ext cx="12284570" cy="69287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668B7B-D099-E94B-BAA1-3BF482C88252}"/>
              </a:ext>
            </a:extLst>
          </p:cNvPr>
          <p:cNvSpPr/>
          <p:nvPr/>
        </p:nvSpPr>
        <p:spPr>
          <a:xfrm>
            <a:off x="263219" y="163858"/>
            <a:ext cx="6930387" cy="127727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latin typeface="Comic Sans MS" panose="030F0702030302020204" pitchFamily="66" charset="0"/>
              </a:rPr>
              <a:t>Waffle’s Bird Adventure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latin typeface="Comic Sans MS" panose="030F0702030302020204" pitchFamily="66" charset="0"/>
              </a:rPr>
              <a:t>Wednesday: Birdwatch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C6B2647-9047-B84F-8A65-2BFBC5C217B4}"/>
              </a:ext>
            </a:extLst>
          </p:cNvPr>
          <p:cNvSpPr/>
          <p:nvPr/>
        </p:nvSpPr>
        <p:spPr>
          <a:xfrm>
            <a:off x="161206" y="1632459"/>
            <a:ext cx="4518843" cy="4926624"/>
          </a:xfrm>
          <a:prstGeom prst="roundRect">
            <a:avLst/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Find somewhere to carry out a bird watch. This can be from a window, a garden, as part of a day trip or visit to a park.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1. Make a tally chart to show how many of each type of bird you see.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2. What is the most common bird you saw?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3. What is the least common bird you saw?</a:t>
            </a:r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9D85CAD-D971-8048-BB68-95B9FF2CF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584" y="1701158"/>
            <a:ext cx="2473562" cy="329292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6" name="Picture 15" descr="A flock of seagulls standing on grass&#10;&#10;Description automatically generated">
            <a:extLst>
              <a:ext uri="{FF2B5EF4-FFF2-40B4-BE49-F238E27FC236}">
                <a16:creationId xmlns:a16="http://schemas.microsoft.com/office/drawing/2014/main" id="{8442F174-1660-394F-B453-B681BF77B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00" y="1391148"/>
            <a:ext cx="3047353" cy="414760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9C3254-5B37-A545-9199-DC12C1823AD1}"/>
              </a:ext>
            </a:extLst>
          </p:cNvPr>
          <p:cNvSpPr txBox="1"/>
          <p:nvPr/>
        </p:nvSpPr>
        <p:spPr>
          <a:xfrm>
            <a:off x="4851165" y="5758864"/>
            <a:ext cx="7231880" cy="1000274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ABeeZee" panose="02000000000000000000" pitchFamily="2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Check out the RSPB website for more information on bird identification.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hlinkClick r:id="rId6"/>
              </a:rPr>
              <a:t>https://www.rspb.org.uk/get-involved/activities/birdwatch/birds-to-look-out-for/</a:t>
            </a:r>
            <a:endParaRPr lang="en-GB" sz="1600" dirty="0"/>
          </a:p>
          <a:p>
            <a:pPr algn="ctr"/>
            <a:endParaRPr lang="en-US" sz="800" dirty="0">
              <a:latin typeface="ABeeZ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4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B3E2DD-3236-5049-A873-13F3C49AB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49"/>
          <a:stretch/>
        </p:blipFill>
        <p:spPr>
          <a:xfrm>
            <a:off x="-46285" y="-104733"/>
            <a:ext cx="12284570" cy="6928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6DD55F-4E4B-3C43-9985-D752CD23CEA7}"/>
              </a:ext>
            </a:extLst>
          </p:cNvPr>
          <p:cNvSpPr txBox="1"/>
          <p:nvPr/>
        </p:nvSpPr>
        <p:spPr>
          <a:xfrm>
            <a:off x="4315579" y="207232"/>
            <a:ext cx="7615628" cy="201593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latin typeface="Comic Sans MS" panose="030F0702030302020204" pitchFamily="66" charset="0"/>
              </a:rPr>
              <a:t>Waffle’s Bird Watch Adventure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Comic Sans MS" panose="030F0702030302020204" pitchFamily="66" charset="0"/>
              </a:rPr>
              <a:t>Thursday: Bird Drawings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C080E97-6E3E-0543-9D00-9C49B08264F9}"/>
              </a:ext>
            </a:extLst>
          </p:cNvPr>
          <p:cNvSpPr/>
          <p:nvPr/>
        </p:nvSpPr>
        <p:spPr>
          <a:xfrm>
            <a:off x="260793" y="270764"/>
            <a:ext cx="3146439" cy="30175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Draw and label a picture of your favourite bird.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What colour is it?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What features does it have</a:t>
            </a:r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CE5F9-9575-B442-828C-B4B8142AD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81"/>
          <a:stretch/>
        </p:blipFill>
        <p:spPr>
          <a:xfrm>
            <a:off x="8718736" y="2502991"/>
            <a:ext cx="3111312" cy="3795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</p:pic>
      <p:sp>
        <p:nvSpPr>
          <p:cNvPr id="19" name="Oval Callout 18">
            <a:extLst>
              <a:ext uri="{FF2B5EF4-FFF2-40B4-BE49-F238E27FC236}">
                <a16:creationId xmlns:a16="http://schemas.microsoft.com/office/drawing/2014/main" id="{1E498798-6391-9B48-A3C2-5080E1516186}"/>
              </a:ext>
            </a:extLst>
          </p:cNvPr>
          <p:cNvSpPr/>
          <p:nvPr/>
        </p:nvSpPr>
        <p:spPr>
          <a:xfrm>
            <a:off x="1809626" y="3745705"/>
            <a:ext cx="3062453" cy="1310470"/>
          </a:xfrm>
          <a:prstGeom prst="wedgeEllipseCallout">
            <a:avLst>
              <a:gd name="adj1" fmla="val -46288"/>
              <a:gd name="adj2" fmla="val 68758"/>
            </a:avLst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Birds have different types of feathers</a:t>
            </a:r>
            <a:r>
              <a:rPr lang="en-US" sz="2000" dirty="0">
                <a:solidFill>
                  <a:schemeClr val="tx1"/>
                </a:solidFill>
                <a:latin typeface="ABeeZee" panose="02000000000000000000" pitchFamily="2" charset="0"/>
              </a:rPr>
              <a:t>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3AC918-CF2E-724C-93F5-4E5C8A04F942}"/>
              </a:ext>
            </a:extLst>
          </p:cNvPr>
          <p:cNvSpPr/>
          <p:nvPr/>
        </p:nvSpPr>
        <p:spPr>
          <a:xfrm>
            <a:off x="3592590" y="2319478"/>
            <a:ext cx="3202817" cy="131047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Primary and secondary feathers are long and found on the wing.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78ECCC-057F-6743-A7BD-F4195E792DC6}"/>
              </a:ext>
            </a:extLst>
          </p:cNvPr>
          <p:cNvSpPr/>
          <p:nvPr/>
        </p:nvSpPr>
        <p:spPr>
          <a:xfrm>
            <a:off x="5674749" y="3429000"/>
            <a:ext cx="2241317" cy="131047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Tail feathers make up the tail.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D4F0E1-664B-E24F-8255-679DD97DA7B6}"/>
              </a:ext>
            </a:extLst>
          </p:cNvPr>
          <p:cNvSpPr/>
          <p:nvPr/>
        </p:nvSpPr>
        <p:spPr>
          <a:xfrm>
            <a:off x="4619941" y="5091259"/>
            <a:ext cx="3202817" cy="131047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Down feathers are short and fluffy and keep the bird’s breast warm.</a:t>
            </a:r>
          </a:p>
        </p:txBody>
      </p:sp>
    </p:spTree>
    <p:extLst>
      <p:ext uri="{BB962C8B-B14F-4D97-AF65-F5344CB8AC3E}">
        <p14:creationId xmlns:p14="http://schemas.microsoft.com/office/powerpoint/2010/main" val="213697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86C359-83E2-2043-ADE3-E6617AAA427A}"/>
              </a:ext>
            </a:extLst>
          </p:cNvPr>
          <p:cNvSpPr txBox="1"/>
          <p:nvPr/>
        </p:nvSpPr>
        <p:spPr>
          <a:xfrm>
            <a:off x="552771" y="184462"/>
            <a:ext cx="11086459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/>
              <a:t>Waffle’s Bird Adventure    Friday: Robin Rhyme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485B9-D011-AB47-BE62-E3133EC07D71}"/>
              </a:ext>
            </a:extLst>
          </p:cNvPr>
          <p:cNvSpPr txBox="1"/>
          <p:nvPr/>
        </p:nvSpPr>
        <p:spPr>
          <a:xfrm>
            <a:off x="4943716" y="1183609"/>
            <a:ext cx="6747993" cy="5309146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GB" sz="200" dirty="0"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GB" sz="2000" b="1" dirty="0">
                <a:latin typeface="Comic Sans MS" panose="030F0702030302020204" pitchFamily="66" charset="0"/>
              </a:rPr>
              <a:t>Little Robin Red Breast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Little Robin Red Breast sat upon the tree,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Up went Pussy Cat and down went he.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Down came Pussy Cat and away Robin ran,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Says little Robin Red Breast, catch me if you can.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Little Robin Red Breast jumped upon the wall,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Pussy cat jumped after him and almost got a fall.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Little Robin chirped and what did pussy cat say?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Pussy cat said “Meeow!” and Robin flew away</a:t>
            </a:r>
            <a:r>
              <a:rPr lang="en-GB" sz="2000" dirty="0">
                <a:latin typeface="ABeeZee" panose="02000000000000000000" pitchFamily="2" charset="0"/>
              </a:rPr>
              <a:t>.</a:t>
            </a:r>
            <a:endParaRPr lang="en-GB" sz="800" dirty="0">
              <a:latin typeface="ABeeZee" panose="02000000000000000000" pitchFamily="2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GB" sz="200" dirty="0">
              <a:latin typeface="ABeeZee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A4796F-2F4F-ED43-BF61-DF7D84E2E820}"/>
              </a:ext>
            </a:extLst>
          </p:cNvPr>
          <p:cNvSpPr/>
          <p:nvPr/>
        </p:nvSpPr>
        <p:spPr>
          <a:xfrm>
            <a:off x="359556" y="1183609"/>
            <a:ext cx="3842309" cy="195314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Learn the poem and then recite it to someone from your family</a:t>
            </a:r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936B2-DE9E-E04F-86EC-297530B30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7" r="7906"/>
          <a:stretch/>
        </p:blipFill>
        <p:spPr>
          <a:xfrm>
            <a:off x="1146365" y="3450547"/>
            <a:ext cx="25943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364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ABeeZee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Thomas</dc:creator>
  <cp:lastModifiedBy>profile</cp:lastModifiedBy>
  <cp:revision>114</cp:revision>
  <dcterms:created xsi:type="dcterms:W3CDTF">2020-05-02T14:27:16Z</dcterms:created>
  <dcterms:modified xsi:type="dcterms:W3CDTF">2020-09-08T15:48:24Z</dcterms:modified>
</cp:coreProperties>
</file>