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6" r:id="rId2"/>
    <p:sldId id="323" r:id="rId3"/>
    <p:sldId id="340" r:id="rId4"/>
    <p:sldId id="351" r:id="rId5"/>
    <p:sldId id="377" r:id="rId6"/>
    <p:sldId id="385" r:id="rId7"/>
    <p:sldId id="378" r:id="rId8"/>
    <p:sldId id="379" r:id="rId9"/>
    <p:sldId id="380" r:id="rId10"/>
    <p:sldId id="381" r:id="rId11"/>
    <p:sldId id="382" r:id="rId12"/>
    <p:sldId id="383" r:id="rId13"/>
    <p:sldId id="384" r:id="rId14"/>
    <p:sldId id="386" r:id="rId15"/>
    <p:sldId id="38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60"/>
  </p:normalViewPr>
  <p:slideViewPr>
    <p:cSldViewPr>
      <p:cViewPr varScale="1">
        <p:scale>
          <a:sx n="83" d="100"/>
          <a:sy n="83" d="100"/>
        </p:scale>
        <p:origin x="1435"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AA3F59-4323-4F17-A5A8-052DB3DE7496}" type="datetimeFigureOut">
              <a:rPr lang="en-GB" smtClean="0"/>
              <a:pPr/>
              <a:t>09/11/2020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9E96D2-D2C5-49C6-ABFB-0C3E828FCAF2}" type="slidenum">
              <a:rPr lang="en-GB" smtClean="0"/>
              <a:pPr/>
              <a:t>‹#›</a:t>
            </a:fld>
            <a:endParaRPr lang="en-GB"/>
          </a:p>
        </p:txBody>
      </p:sp>
    </p:spTree>
    <p:extLst>
      <p:ext uri="{BB962C8B-B14F-4D97-AF65-F5344CB8AC3E}">
        <p14:creationId xmlns:p14="http://schemas.microsoft.com/office/powerpoint/2010/main" val="1918053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9E96D2-D2C5-49C6-ABFB-0C3E828FCAF2}" type="slidenum">
              <a:rPr lang="en-GB" smtClean="0"/>
              <a:pPr/>
              <a:t>8</a:t>
            </a:fld>
            <a:endParaRPr lang="en-GB"/>
          </a:p>
        </p:txBody>
      </p:sp>
    </p:spTree>
    <p:extLst>
      <p:ext uri="{BB962C8B-B14F-4D97-AF65-F5344CB8AC3E}">
        <p14:creationId xmlns:p14="http://schemas.microsoft.com/office/powerpoint/2010/main" val="160024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AF9A0-E1E4-417A-B942-ECD3FFB8A719}" type="datetimeFigureOut">
              <a:rPr lang="en-GB" smtClean="0"/>
              <a:pPr/>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4814E4-D9B8-46C5-9570-33A4ED6FB73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66">
            <a:alpha val="7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AF9A0-E1E4-417A-B942-ECD3FFB8A719}" type="datetimeFigureOut">
              <a:rPr lang="en-GB" smtClean="0"/>
              <a:pPr/>
              <a:t>09/11/2020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14E4-D9B8-46C5-9570-33A4ED6FB73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0"/>
            <a:ext cx="7772400" cy="3024336"/>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sz="6700" dirty="0" smtClean="0">
                <a:latin typeface="Comic Sans MS" pitchFamily="66" charset="0"/>
              </a:rPr>
              <a:t>English lesson</a:t>
            </a:r>
            <a:br>
              <a:rPr lang="en-GB" sz="6700" dirty="0" smtClean="0">
                <a:latin typeface="Comic Sans MS" pitchFamily="66" charset="0"/>
              </a:rPr>
            </a:br>
            <a:r>
              <a:rPr lang="en-GB" sz="6700" dirty="0" smtClean="0">
                <a:latin typeface="Comic Sans MS" pitchFamily="66" charset="0"/>
              </a:rPr>
              <a:t/>
            </a:r>
            <a:br>
              <a:rPr lang="en-GB" sz="6700" dirty="0" smtClean="0">
                <a:latin typeface="Comic Sans MS" pitchFamily="66" charset="0"/>
              </a:rPr>
            </a:br>
            <a:r>
              <a:rPr lang="en-GB" sz="6700" dirty="0" smtClean="0">
                <a:latin typeface="Comic Sans MS" pitchFamily="66" charset="0"/>
              </a:rPr>
              <a:t>Monday 9th November 2020</a:t>
            </a:r>
            <a:r>
              <a:rPr lang="en-GB" sz="4900" dirty="0" smtClean="0"/>
              <a:t/>
            </a:r>
            <a:br>
              <a:rPr lang="en-GB" sz="4900" dirty="0" smtClean="0"/>
            </a:br>
            <a:endParaRPr lang="en-GB" sz="6000" dirty="0"/>
          </a:p>
        </p:txBody>
      </p:sp>
    </p:spTree>
    <p:extLst>
      <p:ext uri="{BB962C8B-B14F-4D97-AF65-F5344CB8AC3E}">
        <p14:creationId xmlns:p14="http://schemas.microsoft.com/office/powerpoint/2010/main" val="929301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4401205"/>
          </a:xfrm>
          <a:prstGeom prst="rect">
            <a:avLst/>
          </a:prstGeom>
        </p:spPr>
        <p:txBody>
          <a:bodyPr wrap="square">
            <a:spAutoFit/>
          </a:bodyPr>
          <a:lstStyle/>
          <a:p>
            <a:r>
              <a:rPr lang="en-GB" sz="2800" u="sng" dirty="0" smtClean="0">
                <a:latin typeface="Comic Sans MS" pitchFamily="66" charset="0"/>
              </a:rPr>
              <a:t>Number rounds</a:t>
            </a:r>
          </a:p>
          <a:p>
            <a:endParaRPr lang="en-GB" sz="2800" u="sng" dirty="0" smtClean="0">
              <a:latin typeface="Comic Sans MS" pitchFamily="66" charset="0"/>
            </a:endParaRPr>
          </a:p>
          <a:p>
            <a:r>
              <a:rPr lang="en-GB" sz="4000" b="1" dirty="0" smtClean="0"/>
              <a:t>These are similar to the Letters Rounds. First the contestants choose six numbers. Then they have to make a given total which is generated by a random selection. </a:t>
            </a:r>
          </a:p>
          <a:p>
            <a:endParaRPr lang="en-GB" sz="2400" dirty="0" smtClean="0"/>
          </a:p>
        </p:txBody>
      </p:sp>
    </p:spTree>
    <p:extLst>
      <p:ext uri="{BB962C8B-B14F-4D97-AF65-F5344CB8AC3E}">
        <p14:creationId xmlns:p14="http://schemas.microsoft.com/office/powerpoint/2010/main" val="17764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5755422"/>
          </a:xfrm>
          <a:prstGeom prst="rect">
            <a:avLst/>
          </a:prstGeom>
        </p:spPr>
        <p:txBody>
          <a:bodyPr wrap="square">
            <a:spAutoFit/>
          </a:bodyPr>
          <a:lstStyle/>
          <a:p>
            <a:r>
              <a:rPr lang="en-GB" sz="2800" u="sng" dirty="0" smtClean="0">
                <a:latin typeface="Comic Sans MS" pitchFamily="66" charset="0"/>
              </a:rPr>
              <a:t>Celebrities</a:t>
            </a:r>
          </a:p>
          <a:p>
            <a:endParaRPr lang="en-GB" sz="2800" u="sng" dirty="0" smtClean="0">
              <a:latin typeface="Comic Sans MS" pitchFamily="66" charset="0"/>
            </a:endParaRPr>
          </a:p>
          <a:p>
            <a:r>
              <a:rPr lang="en-GB" sz="4800" b="1" dirty="0" smtClean="0"/>
              <a:t>Celebrities appear on the programme because they provide another person for the audience to compete against. This adds to the pleasure which is felt by watching Countdown.  </a:t>
            </a:r>
          </a:p>
          <a:p>
            <a:endParaRPr lang="en-GB" sz="2400" dirty="0" smtClean="0"/>
          </a:p>
        </p:txBody>
      </p:sp>
    </p:spTree>
    <p:extLst>
      <p:ext uri="{BB962C8B-B14F-4D97-AF65-F5344CB8AC3E}">
        <p14:creationId xmlns:p14="http://schemas.microsoft.com/office/powerpoint/2010/main" val="17764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5016758"/>
          </a:xfrm>
          <a:prstGeom prst="rect">
            <a:avLst/>
          </a:prstGeom>
        </p:spPr>
        <p:txBody>
          <a:bodyPr wrap="square">
            <a:spAutoFit/>
          </a:bodyPr>
          <a:lstStyle/>
          <a:p>
            <a:r>
              <a:rPr lang="en-GB" sz="2800" u="sng" dirty="0" smtClean="0">
                <a:latin typeface="Comic Sans MS" pitchFamily="66" charset="0"/>
              </a:rPr>
              <a:t>Summary</a:t>
            </a:r>
          </a:p>
          <a:p>
            <a:endParaRPr lang="en-GB" sz="2800" u="sng" dirty="0" smtClean="0">
              <a:latin typeface="Comic Sans MS" pitchFamily="66" charset="0"/>
            </a:endParaRPr>
          </a:p>
          <a:p>
            <a:r>
              <a:rPr lang="en-GB" sz="4000" dirty="0" smtClean="0"/>
              <a:t>Countdown is a very successful programme. It has run unchanged for many years. It has always got a loyal following and people have stayed watching it even when the presenters and the chairman have changed. </a:t>
            </a:r>
          </a:p>
          <a:p>
            <a:endParaRPr lang="en-GB" sz="2400" dirty="0" smtClean="0"/>
          </a:p>
        </p:txBody>
      </p:sp>
    </p:spTree>
    <p:extLst>
      <p:ext uri="{BB962C8B-B14F-4D97-AF65-F5344CB8AC3E}">
        <p14:creationId xmlns:p14="http://schemas.microsoft.com/office/powerpoint/2010/main" val="17764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5447645"/>
          </a:xfrm>
          <a:prstGeom prst="rect">
            <a:avLst/>
          </a:prstGeom>
        </p:spPr>
        <p:txBody>
          <a:bodyPr wrap="square">
            <a:spAutoFit/>
          </a:bodyPr>
          <a:lstStyle/>
          <a:p>
            <a:r>
              <a:rPr lang="en-GB" sz="2800" u="sng" dirty="0" smtClean="0">
                <a:latin typeface="Comic Sans MS" pitchFamily="66" charset="0"/>
              </a:rPr>
              <a:t>Features of an explanation text:</a:t>
            </a:r>
          </a:p>
          <a:p>
            <a:endParaRPr lang="en-GB" sz="2800" u="sng" dirty="0" smtClean="0">
              <a:latin typeface="Comic Sans MS" pitchFamily="66" charset="0"/>
            </a:endParaRPr>
          </a:p>
          <a:p>
            <a:r>
              <a:rPr lang="en-GB" sz="2800" dirty="0" smtClean="0">
                <a:latin typeface="Comic Sans MS" pitchFamily="66" charset="0"/>
              </a:rPr>
              <a:t>What is in an explanation text?</a:t>
            </a:r>
          </a:p>
          <a:p>
            <a:endParaRPr lang="en-GB" sz="2400" dirty="0" smtClean="0">
              <a:latin typeface="Comic Sans MS" pitchFamily="66" charset="0"/>
            </a:endParaRPr>
          </a:p>
          <a:p>
            <a:pPr lvl="0"/>
            <a:r>
              <a:rPr lang="en-GB" sz="2400" b="1" dirty="0" smtClean="0"/>
              <a:t>Title:</a:t>
            </a:r>
            <a:r>
              <a:rPr lang="en-GB" sz="2400" dirty="0" smtClean="0"/>
              <a:t> Can be a question, e.g. </a:t>
            </a:r>
            <a:r>
              <a:rPr lang="en-GB" sz="2400" i="1" dirty="0" smtClean="0"/>
              <a:t>Facts about Snails.</a:t>
            </a:r>
          </a:p>
          <a:p>
            <a:pPr lvl="0"/>
            <a:endParaRPr lang="en-GB" sz="2400" dirty="0" smtClean="0"/>
          </a:p>
          <a:p>
            <a:pPr lvl="0"/>
            <a:r>
              <a:rPr lang="en-GB" sz="2400" b="1" dirty="0" smtClean="0"/>
              <a:t>Overview:</a:t>
            </a:r>
            <a:r>
              <a:rPr lang="en-GB" sz="2400" dirty="0" smtClean="0"/>
              <a:t> A few sentences to explain key information about the topic and to create interest or draw in the reader</a:t>
            </a:r>
            <a:r>
              <a:rPr lang="en-GB" sz="2400" i="1" dirty="0" smtClean="0"/>
              <a:t>, e.g. Snails are...</a:t>
            </a:r>
            <a:endParaRPr lang="en-GB" sz="2400" dirty="0" smtClean="0"/>
          </a:p>
          <a:p>
            <a:pPr lvl="0"/>
            <a:endParaRPr lang="en-GB" sz="2400" dirty="0" smtClean="0"/>
          </a:p>
          <a:p>
            <a:pPr lvl="0"/>
            <a:r>
              <a:rPr lang="en-GB" sz="2400" b="1" dirty="0" smtClean="0"/>
              <a:t>Steps: </a:t>
            </a:r>
            <a:r>
              <a:rPr lang="en-GB" sz="2400" dirty="0" smtClean="0"/>
              <a:t>One or more paragraphs (with sub headings) which break up the text into key information. The paragraphs must be organised carefully and flow. Make use of time connectives and bossy verbs.</a:t>
            </a:r>
          </a:p>
          <a:p>
            <a:pPr lvl="0"/>
            <a:endParaRPr lang="en-GB" sz="2400" dirty="0" smtClean="0"/>
          </a:p>
          <a:p>
            <a:pPr lvl="0"/>
            <a:r>
              <a:rPr lang="en-GB" sz="2400" b="1" dirty="0" smtClean="0"/>
              <a:t>Summary:</a:t>
            </a:r>
            <a:r>
              <a:rPr lang="en-GB" sz="2400" dirty="0" smtClean="0"/>
              <a:t> </a:t>
            </a:r>
            <a:r>
              <a:rPr lang="en-GB" sz="2400" dirty="0"/>
              <a:t>D</a:t>
            </a:r>
            <a:r>
              <a:rPr lang="en-GB" sz="2400" dirty="0" smtClean="0"/>
              <a:t>raws all the ideas together.</a:t>
            </a:r>
          </a:p>
        </p:txBody>
      </p:sp>
    </p:spTree>
    <p:extLst>
      <p:ext uri="{BB962C8B-B14F-4D97-AF65-F5344CB8AC3E}">
        <p14:creationId xmlns:p14="http://schemas.microsoft.com/office/powerpoint/2010/main" val="295706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20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5386090"/>
          </a:xfrm>
          <a:prstGeom prst="rect">
            <a:avLst/>
          </a:prstGeom>
        </p:spPr>
        <p:txBody>
          <a:bodyPr wrap="square">
            <a:spAutoFit/>
          </a:bodyPr>
          <a:lstStyle/>
          <a:p>
            <a:r>
              <a:rPr lang="en-GB" sz="2800" u="sng" dirty="0" smtClean="0">
                <a:latin typeface="Comic Sans MS" pitchFamily="66" charset="0"/>
              </a:rPr>
              <a:t>Instructions for Countdown:</a:t>
            </a:r>
          </a:p>
          <a:p>
            <a:endParaRPr lang="en-GB" sz="2800" u="sng" dirty="0" smtClean="0">
              <a:latin typeface="Comic Sans MS" pitchFamily="66" charset="0"/>
            </a:endParaRPr>
          </a:p>
          <a:p>
            <a:r>
              <a:rPr lang="en-GB" sz="2400" dirty="0" smtClean="0">
                <a:latin typeface="Comic Sans MS" pitchFamily="66" charset="0"/>
              </a:rPr>
              <a:t>1. Firstly, contestants are introduced by the presenter and share information about themselves.</a:t>
            </a:r>
          </a:p>
          <a:p>
            <a:endParaRPr lang="en-GB" sz="2400" dirty="0" smtClean="0">
              <a:latin typeface="Comic Sans MS" pitchFamily="66" charset="0"/>
            </a:endParaRPr>
          </a:p>
          <a:p>
            <a:r>
              <a:rPr lang="en-GB" sz="2400" dirty="0" smtClean="0">
                <a:latin typeface="Comic Sans MS" pitchFamily="66" charset="0"/>
              </a:rPr>
              <a:t>2. Next, contestants take part in 10 letter rounds where they take turns to choose letters and attempt to find words containing the highest number of letters possible in order to score points. </a:t>
            </a:r>
          </a:p>
          <a:p>
            <a:endParaRPr lang="en-GB" sz="2400" dirty="0" smtClean="0">
              <a:latin typeface="Comic Sans MS" pitchFamily="66" charset="0"/>
            </a:endParaRPr>
          </a:p>
          <a:p>
            <a:r>
              <a:rPr lang="en-GB" sz="2400" dirty="0" smtClean="0">
                <a:latin typeface="Comic Sans MS" pitchFamily="66" charset="0"/>
              </a:rPr>
              <a:t>3. After that, contestants also take part in 4 number rounds where they take turns to choose 6 random numbers and must use mental arithmetic to achieve a target number from 6 other selected numbers.</a:t>
            </a:r>
          </a:p>
        </p:txBody>
      </p:sp>
    </p:spTree>
    <p:extLst>
      <p:ext uri="{BB962C8B-B14F-4D97-AF65-F5344CB8AC3E}">
        <p14:creationId xmlns:p14="http://schemas.microsoft.com/office/powerpoint/2010/main" val="188968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4462760"/>
          </a:xfrm>
          <a:prstGeom prst="rect">
            <a:avLst/>
          </a:prstGeom>
        </p:spPr>
        <p:txBody>
          <a:bodyPr wrap="square">
            <a:spAutoFit/>
          </a:bodyPr>
          <a:lstStyle/>
          <a:p>
            <a:r>
              <a:rPr lang="en-GB" sz="2800" u="sng" dirty="0" smtClean="0">
                <a:latin typeface="Comic Sans MS" pitchFamily="66" charset="0"/>
              </a:rPr>
              <a:t>Instructions for Countdown:</a:t>
            </a:r>
          </a:p>
          <a:p>
            <a:endParaRPr lang="en-GB" sz="2800" u="sng" dirty="0" smtClean="0">
              <a:latin typeface="Comic Sans MS" pitchFamily="66" charset="0"/>
            </a:endParaRPr>
          </a:p>
          <a:p>
            <a:r>
              <a:rPr lang="en-GB" sz="2400" dirty="0" smtClean="0">
                <a:latin typeface="Comic Sans MS" pitchFamily="66" charset="0"/>
              </a:rPr>
              <a:t>4. Then, the contestants complete the show by taking part in a final conundrum round where they have to work out a 9 letter word from an anagram. </a:t>
            </a:r>
          </a:p>
          <a:p>
            <a:endParaRPr lang="en-GB" sz="2400" dirty="0" smtClean="0">
              <a:latin typeface="Comic Sans MS" pitchFamily="66" charset="0"/>
            </a:endParaRPr>
          </a:p>
          <a:p>
            <a:r>
              <a:rPr lang="en-GB" sz="2400" dirty="0" smtClean="0">
                <a:latin typeface="Comic Sans MS" pitchFamily="66" charset="0"/>
              </a:rPr>
              <a:t>5. Finally, the contestant with the highest total of points is declared the winner of the show.</a:t>
            </a:r>
          </a:p>
          <a:p>
            <a:endParaRPr lang="en-GB" sz="2800" u="sng" dirty="0" smtClean="0">
              <a:latin typeface="Comic Sans MS" pitchFamily="66" charset="0"/>
            </a:endParaRPr>
          </a:p>
          <a:p>
            <a:endParaRPr lang="en-GB" sz="2800" u="sng" dirty="0" smtClean="0">
              <a:latin typeface="Comic Sans MS" pitchFamily="66" charset="0"/>
            </a:endParaRPr>
          </a:p>
          <a:p>
            <a:endParaRPr lang="en-GB" sz="2800" u="sng" dirty="0" smtClean="0">
              <a:latin typeface="Comic Sans MS" pitchFamily="66" charset="0"/>
            </a:endParaRPr>
          </a:p>
        </p:txBody>
      </p:sp>
    </p:spTree>
    <p:extLst>
      <p:ext uri="{BB962C8B-B14F-4D97-AF65-F5344CB8AC3E}">
        <p14:creationId xmlns:p14="http://schemas.microsoft.com/office/powerpoint/2010/main" val="19383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60848"/>
            <a:ext cx="7772400" cy="3168352"/>
          </a:xfrm>
        </p:spPr>
        <p:txBody>
          <a:bodyPr>
            <a:normAutofit fontScale="90000"/>
          </a:bodyPr>
          <a:lstStyle/>
          <a:p>
            <a:r>
              <a:rPr lang="en-GB" sz="6000" u="sng" dirty="0" smtClean="0">
                <a:latin typeface="Comic Sans MS" pitchFamily="66" charset="0"/>
              </a:rPr>
              <a:t>Recap</a:t>
            </a:r>
            <a:r>
              <a:rPr lang="en-GB" sz="6000" dirty="0" smtClean="0">
                <a:latin typeface="Comic Sans MS" pitchFamily="66" charset="0"/>
              </a:rPr>
              <a:t/>
            </a:r>
            <a:br>
              <a:rPr lang="en-GB" sz="6000" dirty="0" smtClean="0">
                <a:latin typeface="Comic Sans MS" pitchFamily="66" charset="0"/>
              </a:rPr>
            </a:br>
            <a:r>
              <a:rPr lang="en-GB" sz="6000" dirty="0" smtClean="0">
                <a:latin typeface="Comic Sans MS" pitchFamily="66" charset="0"/>
              </a:rPr>
              <a:t/>
            </a:r>
            <a:br>
              <a:rPr lang="en-GB" sz="6000" dirty="0" smtClean="0">
                <a:latin typeface="Comic Sans MS" pitchFamily="66" charset="0"/>
              </a:rPr>
            </a:br>
            <a:r>
              <a:rPr lang="en-GB" sz="6000" dirty="0" smtClean="0">
                <a:latin typeface="Comic Sans MS" pitchFamily="66" charset="0"/>
              </a:rPr>
              <a:t>What did you learn in our previous English lesson?</a:t>
            </a:r>
            <a:r>
              <a:rPr lang="en-GB" dirty="0" smtClean="0"/>
              <a:t/>
            </a:r>
            <a:br>
              <a:rPr lang="en-GB" dirty="0" smtClean="0"/>
            </a:br>
            <a:endParaRPr lang="en-GB" sz="6000" dirty="0"/>
          </a:p>
        </p:txBody>
      </p:sp>
    </p:spTree>
    <p:extLst>
      <p:ext uri="{BB962C8B-B14F-4D97-AF65-F5344CB8AC3E}">
        <p14:creationId xmlns:p14="http://schemas.microsoft.com/office/powerpoint/2010/main" val="929301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628800"/>
            <a:ext cx="7772400" cy="4752528"/>
          </a:xfrm>
        </p:spPr>
        <p:txBody>
          <a:bodyPr>
            <a:normAutofit fontScale="90000"/>
          </a:bodyPr>
          <a:lstStyle/>
          <a:p>
            <a:pPr algn="l"/>
            <a:r>
              <a:rPr lang="en-GB" sz="5300" u="sng" dirty="0" smtClean="0">
                <a:latin typeface="Comic Sans MS" pitchFamily="66" charset="0"/>
              </a:rPr>
              <a:t>Learning Objective</a:t>
            </a:r>
            <a:r>
              <a:rPr lang="en-GB" sz="5300" dirty="0" smtClean="0">
                <a:latin typeface="Comic Sans MS" pitchFamily="66" charset="0"/>
              </a:rPr>
              <a:t>: </a:t>
            </a:r>
            <a:r>
              <a:rPr lang="en-GB" sz="1800" dirty="0" smtClean="0">
                <a:latin typeface="Comic Sans MS" pitchFamily="66" charset="0"/>
              </a:rPr>
              <a:t/>
            </a:r>
            <a:br>
              <a:rPr lang="en-GB" sz="1800" dirty="0" smtClean="0">
                <a:latin typeface="Comic Sans MS" pitchFamily="66" charset="0"/>
              </a:rPr>
            </a:br>
            <a:r>
              <a:rPr lang="en-GB" sz="1800" dirty="0" smtClean="0">
                <a:latin typeface="Comic Sans MS" pitchFamily="66" charset="0"/>
              </a:rPr>
              <a:t/>
            </a:r>
            <a:br>
              <a:rPr lang="en-GB" sz="1800" dirty="0" smtClean="0">
                <a:latin typeface="Comic Sans MS" pitchFamily="66" charset="0"/>
              </a:rPr>
            </a:br>
            <a:r>
              <a:rPr lang="en-GB" sz="5300" b="1" dirty="0" smtClean="0">
                <a:latin typeface="Comic Sans MS" pitchFamily="66" charset="0"/>
              </a:rPr>
              <a:t>To know how to write an explanation text</a:t>
            </a:r>
            <a:r>
              <a:rPr lang="en-GB" sz="5300" dirty="0" smtClean="0">
                <a:latin typeface="Comic Sans MS" pitchFamily="66" charset="0"/>
              </a:rPr>
              <a:t>.</a:t>
            </a:r>
            <a:br>
              <a:rPr lang="en-GB" sz="5300" dirty="0" smtClean="0">
                <a:latin typeface="Comic Sans MS" pitchFamily="66" charset="0"/>
              </a:rPr>
            </a:br>
            <a:r>
              <a:rPr lang="en-GB" sz="6000" dirty="0" smtClean="0">
                <a:latin typeface="Comic Sans MS" pitchFamily="66" charset="0"/>
              </a:rPr>
              <a:t/>
            </a:r>
            <a:br>
              <a:rPr lang="en-GB" sz="6000" dirty="0" smtClean="0">
                <a:latin typeface="Comic Sans MS" pitchFamily="66" charset="0"/>
              </a:rPr>
            </a:br>
            <a:r>
              <a:rPr lang="en-GB" dirty="0" smtClean="0"/>
              <a:t/>
            </a:r>
            <a:br>
              <a:rPr lang="en-GB" dirty="0" smtClean="0"/>
            </a:br>
            <a:endParaRPr lang="en-GB" sz="6000" dirty="0"/>
          </a:p>
        </p:txBody>
      </p:sp>
    </p:spTree>
    <p:extLst>
      <p:ext uri="{BB962C8B-B14F-4D97-AF65-F5344CB8AC3E}">
        <p14:creationId xmlns:p14="http://schemas.microsoft.com/office/powerpoint/2010/main" val="92930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3568" y="692696"/>
            <a:ext cx="8136904" cy="5570756"/>
          </a:xfrm>
          <a:prstGeom prst="rect">
            <a:avLst/>
          </a:prstGeom>
        </p:spPr>
        <p:txBody>
          <a:bodyPr wrap="square">
            <a:spAutoFit/>
          </a:bodyPr>
          <a:lstStyle/>
          <a:p>
            <a:r>
              <a:rPr lang="en-GB" sz="3200" u="sng" dirty="0" smtClean="0">
                <a:latin typeface="Comic Sans MS" pitchFamily="66" charset="0"/>
              </a:rPr>
              <a:t>What are bossy verbs?</a:t>
            </a:r>
          </a:p>
          <a:p>
            <a:endParaRPr lang="en-GB" sz="3200" u="sng" dirty="0" smtClean="0">
              <a:latin typeface="Comic Sans MS" pitchFamily="66" charset="0"/>
            </a:endParaRPr>
          </a:p>
          <a:p>
            <a:r>
              <a:rPr lang="en-GB" sz="3200" dirty="0" smtClean="0">
                <a:latin typeface="Comic Sans MS" pitchFamily="66" charset="0"/>
              </a:rPr>
              <a:t>Also known as imperative verbs, they tell people what to do.</a:t>
            </a:r>
          </a:p>
          <a:p>
            <a:endParaRPr lang="en-GB" sz="3600" dirty="0" smtClean="0">
              <a:latin typeface="Comic Sans MS" pitchFamily="66" charset="0"/>
            </a:endParaRPr>
          </a:p>
          <a:p>
            <a:r>
              <a:rPr lang="en-GB" sz="3200" u="sng" dirty="0" smtClean="0">
                <a:latin typeface="Comic Sans MS" pitchFamily="66" charset="0"/>
              </a:rPr>
              <a:t>Example</a:t>
            </a:r>
            <a:r>
              <a:rPr lang="en-GB" sz="3200" dirty="0" smtClean="0">
                <a:latin typeface="Comic Sans MS" pitchFamily="66" charset="0"/>
              </a:rPr>
              <a:t>:</a:t>
            </a:r>
          </a:p>
          <a:p>
            <a:endParaRPr lang="en-GB" sz="3200" dirty="0" smtClean="0">
              <a:latin typeface="Comic Sans MS" pitchFamily="66" charset="0"/>
            </a:endParaRPr>
          </a:p>
          <a:p>
            <a:r>
              <a:rPr lang="en-GB" sz="3200" dirty="0" smtClean="0">
                <a:latin typeface="Comic Sans MS" pitchFamily="66" charset="0"/>
              </a:rPr>
              <a:t>Go and </a:t>
            </a:r>
            <a:r>
              <a:rPr lang="en-GB" sz="3200" u="sng" dirty="0" smtClean="0">
                <a:latin typeface="Comic Sans MS" pitchFamily="66" charset="0"/>
              </a:rPr>
              <a:t>tidy</a:t>
            </a:r>
            <a:r>
              <a:rPr lang="en-GB" sz="3200" dirty="0" smtClean="0">
                <a:latin typeface="Comic Sans MS" pitchFamily="66" charset="0"/>
              </a:rPr>
              <a:t> your room.</a:t>
            </a:r>
          </a:p>
          <a:p>
            <a:r>
              <a:rPr lang="en-GB" sz="3200" dirty="0" smtClean="0">
                <a:latin typeface="Comic Sans MS" pitchFamily="66" charset="0"/>
              </a:rPr>
              <a:t>Make sure that you </a:t>
            </a:r>
            <a:r>
              <a:rPr lang="en-GB" sz="3200" u="sng" dirty="0" smtClean="0">
                <a:latin typeface="Comic Sans MS" pitchFamily="66" charset="0"/>
              </a:rPr>
              <a:t>eat</a:t>
            </a:r>
            <a:r>
              <a:rPr lang="en-GB" sz="3200" dirty="0" smtClean="0">
                <a:latin typeface="Comic Sans MS" pitchFamily="66" charset="0"/>
              </a:rPr>
              <a:t> all of your dinner.</a:t>
            </a:r>
          </a:p>
          <a:p>
            <a:r>
              <a:rPr lang="en-GB" sz="3200" dirty="0" smtClean="0">
                <a:latin typeface="Comic Sans MS" pitchFamily="66" charset="0"/>
              </a:rPr>
              <a:t>Go and </a:t>
            </a:r>
            <a:r>
              <a:rPr lang="en-GB" sz="3200" u="sng" dirty="0" smtClean="0">
                <a:latin typeface="Comic Sans MS" pitchFamily="66" charset="0"/>
              </a:rPr>
              <a:t>wash</a:t>
            </a:r>
            <a:r>
              <a:rPr lang="en-GB" sz="3200" dirty="0" smtClean="0">
                <a:latin typeface="Comic Sans MS" pitchFamily="66" charset="0"/>
              </a:rPr>
              <a:t> the dishes.</a:t>
            </a:r>
          </a:p>
          <a:p>
            <a:endParaRPr lang="en-GB" sz="3200" dirty="0" smtClean="0">
              <a:latin typeface="Comic Sans MS" pitchFamily="66" charset="0"/>
            </a:endParaRPr>
          </a:p>
        </p:txBody>
      </p:sp>
    </p:spTree>
    <p:extLst>
      <p:ext uri="{BB962C8B-B14F-4D97-AF65-F5344CB8AC3E}">
        <p14:creationId xmlns:p14="http://schemas.microsoft.com/office/powerpoint/2010/main" val="17764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20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692696"/>
            <a:ext cx="8424936" cy="5078313"/>
          </a:xfrm>
          <a:prstGeom prst="rect">
            <a:avLst/>
          </a:prstGeom>
        </p:spPr>
        <p:txBody>
          <a:bodyPr wrap="square">
            <a:spAutoFit/>
          </a:bodyPr>
          <a:lstStyle/>
          <a:p>
            <a:r>
              <a:rPr lang="en-GB" sz="3200" u="sng" dirty="0" smtClean="0">
                <a:latin typeface="Comic Sans MS" pitchFamily="66" charset="0"/>
              </a:rPr>
              <a:t>What are bossy verbs?</a:t>
            </a:r>
          </a:p>
          <a:p>
            <a:endParaRPr lang="en-GB" sz="3200" u="sng" dirty="0" smtClean="0">
              <a:latin typeface="Comic Sans MS" pitchFamily="66" charset="0"/>
            </a:endParaRPr>
          </a:p>
          <a:p>
            <a:r>
              <a:rPr lang="en-GB" sz="3200" dirty="0" smtClean="0">
                <a:latin typeface="Comic Sans MS" pitchFamily="66" charset="0"/>
              </a:rPr>
              <a:t>Also known as imperative verbs, they tell people what to do.</a:t>
            </a:r>
          </a:p>
          <a:p>
            <a:endParaRPr lang="en-GB" sz="3600" dirty="0" smtClean="0">
              <a:latin typeface="Comic Sans MS" pitchFamily="66" charset="0"/>
            </a:endParaRPr>
          </a:p>
          <a:p>
            <a:r>
              <a:rPr lang="en-GB" sz="3200" u="sng" dirty="0" smtClean="0">
                <a:latin typeface="Comic Sans MS" pitchFamily="66" charset="0"/>
              </a:rPr>
              <a:t>Example</a:t>
            </a:r>
            <a:r>
              <a:rPr lang="en-GB" sz="3200" dirty="0" smtClean="0">
                <a:latin typeface="Comic Sans MS" pitchFamily="66" charset="0"/>
              </a:rPr>
              <a:t>:</a:t>
            </a:r>
          </a:p>
          <a:p>
            <a:endParaRPr lang="en-GB" sz="3200" dirty="0" smtClean="0">
              <a:latin typeface="Comic Sans MS" pitchFamily="66" charset="0"/>
            </a:endParaRPr>
          </a:p>
          <a:p>
            <a:r>
              <a:rPr lang="en-GB" sz="3200" dirty="0" smtClean="0">
                <a:latin typeface="Comic Sans MS" pitchFamily="66" charset="0"/>
              </a:rPr>
              <a:t>Remember to </a:t>
            </a:r>
            <a:r>
              <a:rPr lang="en-GB" sz="3200" u="sng" dirty="0" smtClean="0">
                <a:latin typeface="Comic Sans MS" pitchFamily="66" charset="0"/>
              </a:rPr>
              <a:t>feed</a:t>
            </a:r>
            <a:r>
              <a:rPr lang="en-GB" sz="3200" dirty="0" smtClean="0">
                <a:latin typeface="Comic Sans MS" pitchFamily="66" charset="0"/>
              </a:rPr>
              <a:t> the cat.</a:t>
            </a:r>
          </a:p>
          <a:p>
            <a:r>
              <a:rPr lang="en-GB" sz="3200" u="sng" dirty="0" smtClean="0">
                <a:latin typeface="Comic Sans MS" pitchFamily="66" charset="0"/>
              </a:rPr>
              <a:t>Turn</a:t>
            </a:r>
            <a:r>
              <a:rPr lang="en-GB" sz="3200" dirty="0" smtClean="0">
                <a:latin typeface="Comic Sans MS" pitchFamily="66" charset="0"/>
              </a:rPr>
              <a:t> that music down!.</a:t>
            </a:r>
          </a:p>
          <a:p>
            <a:r>
              <a:rPr lang="en-GB" sz="3200" u="sng" dirty="0" smtClean="0">
                <a:latin typeface="Comic Sans MS" pitchFamily="66" charset="0"/>
              </a:rPr>
              <a:t>Close</a:t>
            </a:r>
            <a:r>
              <a:rPr lang="en-GB" sz="3200" dirty="0" smtClean="0">
                <a:latin typeface="Comic Sans MS" pitchFamily="66" charset="0"/>
              </a:rPr>
              <a:t> the door behind you on your way out.</a:t>
            </a:r>
          </a:p>
        </p:txBody>
      </p:sp>
    </p:spTree>
    <p:extLst>
      <p:ext uri="{BB962C8B-B14F-4D97-AF65-F5344CB8AC3E}">
        <p14:creationId xmlns:p14="http://schemas.microsoft.com/office/powerpoint/2010/main" val="17764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20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5447645"/>
          </a:xfrm>
          <a:prstGeom prst="rect">
            <a:avLst/>
          </a:prstGeom>
        </p:spPr>
        <p:txBody>
          <a:bodyPr wrap="square">
            <a:spAutoFit/>
          </a:bodyPr>
          <a:lstStyle/>
          <a:p>
            <a:r>
              <a:rPr lang="en-GB" sz="2800" u="sng" dirty="0" smtClean="0">
                <a:latin typeface="Comic Sans MS" pitchFamily="66" charset="0"/>
              </a:rPr>
              <a:t>Features of an explanation text:</a:t>
            </a:r>
          </a:p>
          <a:p>
            <a:endParaRPr lang="en-GB" sz="2800" u="sng" dirty="0" smtClean="0">
              <a:latin typeface="Comic Sans MS" pitchFamily="66" charset="0"/>
            </a:endParaRPr>
          </a:p>
          <a:p>
            <a:r>
              <a:rPr lang="en-GB" sz="2800" dirty="0" smtClean="0">
                <a:latin typeface="Comic Sans MS" pitchFamily="66" charset="0"/>
              </a:rPr>
              <a:t>What is in an explanation text?</a:t>
            </a:r>
          </a:p>
          <a:p>
            <a:endParaRPr lang="en-GB" sz="2400" dirty="0" smtClean="0">
              <a:latin typeface="Comic Sans MS" pitchFamily="66" charset="0"/>
            </a:endParaRPr>
          </a:p>
          <a:p>
            <a:pPr lvl="0"/>
            <a:r>
              <a:rPr lang="en-GB" sz="2400" b="1" dirty="0" smtClean="0"/>
              <a:t>Title:</a:t>
            </a:r>
            <a:r>
              <a:rPr lang="en-GB" sz="2400" dirty="0" smtClean="0"/>
              <a:t> Can be a question, e.g. </a:t>
            </a:r>
            <a:r>
              <a:rPr lang="en-GB" sz="2400" i="1" dirty="0" smtClean="0"/>
              <a:t>Facts about Snails.</a:t>
            </a:r>
          </a:p>
          <a:p>
            <a:pPr lvl="0"/>
            <a:endParaRPr lang="en-GB" sz="2400" dirty="0" smtClean="0"/>
          </a:p>
          <a:p>
            <a:pPr lvl="0"/>
            <a:r>
              <a:rPr lang="en-GB" sz="2400" b="1" dirty="0" smtClean="0"/>
              <a:t>Overview:</a:t>
            </a:r>
            <a:r>
              <a:rPr lang="en-GB" sz="2400" dirty="0" smtClean="0"/>
              <a:t> A few sentences to explain key information about the topic and to create interest or draw in the reader</a:t>
            </a:r>
            <a:r>
              <a:rPr lang="en-GB" sz="2400" i="1" dirty="0" smtClean="0"/>
              <a:t>, e.g. Snails are...</a:t>
            </a:r>
            <a:endParaRPr lang="en-GB" sz="2400" dirty="0" smtClean="0"/>
          </a:p>
          <a:p>
            <a:pPr lvl="0"/>
            <a:endParaRPr lang="en-GB" sz="2400" dirty="0" smtClean="0"/>
          </a:p>
          <a:p>
            <a:pPr lvl="0"/>
            <a:r>
              <a:rPr lang="en-GB" sz="2400" b="1" dirty="0" smtClean="0"/>
              <a:t>Steps: </a:t>
            </a:r>
            <a:r>
              <a:rPr lang="en-GB" sz="2400" dirty="0" smtClean="0"/>
              <a:t>One or more paragraphs (with sub headings) which break up the text into key information. The paragraphs must be organised carefully and flow. Make use of time connectives and bossy verbs.</a:t>
            </a:r>
          </a:p>
          <a:p>
            <a:pPr lvl="0"/>
            <a:endParaRPr lang="en-GB" sz="2400" dirty="0" smtClean="0"/>
          </a:p>
          <a:p>
            <a:pPr lvl="0"/>
            <a:r>
              <a:rPr lang="en-GB" sz="2400" b="1" dirty="0" smtClean="0"/>
              <a:t>Summary:</a:t>
            </a:r>
            <a:r>
              <a:rPr lang="en-GB" sz="2400" dirty="0" smtClean="0"/>
              <a:t> </a:t>
            </a:r>
            <a:r>
              <a:rPr lang="en-GB" sz="2400" dirty="0"/>
              <a:t>D</a:t>
            </a:r>
            <a:r>
              <a:rPr lang="en-GB" sz="2400" dirty="0" smtClean="0"/>
              <a:t>raws all the ideas together.</a:t>
            </a:r>
          </a:p>
        </p:txBody>
      </p:sp>
    </p:spTree>
    <p:extLst>
      <p:ext uri="{BB962C8B-B14F-4D97-AF65-F5344CB8AC3E}">
        <p14:creationId xmlns:p14="http://schemas.microsoft.com/office/powerpoint/2010/main" val="32483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20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40777"/>
            <a:ext cx="8712968" cy="6155531"/>
          </a:xfrm>
          <a:prstGeom prst="rect">
            <a:avLst/>
          </a:prstGeom>
        </p:spPr>
        <p:txBody>
          <a:bodyPr wrap="square">
            <a:spAutoFit/>
          </a:bodyPr>
          <a:lstStyle/>
          <a:p>
            <a:r>
              <a:rPr lang="en-GB" sz="2400" b="1" u="sng" dirty="0" smtClean="0">
                <a:latin typeface="Comic Sans MS" pitchFamily="66" charset="0"/>
              </a:rPr>
              <a:t>Why is Countdown such a popular game show</a:t>
            </a:r>
            <a:r>
              <a:rPr lang="en-GB" sz="2400" u="sng" dirty="0" smtClean="0">
                <a:latin typeface="Comic Sans MS" pitchFamily="66" charset="0"/>
              </a:rPr>
              <a:t>?</a:t>
            </a:r>
          </a:p>
          <a:p>
            <a:endParaRPr lang="en-GB" sz="2400" u="sng" dirty="0" smtClean="0">
              <a:latin typeface="Comic Sans MS" pitchFamily="66" charset="0"/>
            </a:endParaRPr>
          </a:p>
          <a:p>
            <a:r>
              <a:rPr lang="en-GB" sz="2400" u="sng" dirty="0" smtClean="0">
                <a:latin typeface="Comic Sans MS" pitchFamily="66" charset="0"/>
              </a:rPr>
              <a:t>Overview</a:t>
            </a:r>
          </a:p>
          <a:p>
            <a:endParaRPr lang="en-GB" sz="1400" u="sng" dirty="0" smtClean="0">
              <a:latin typeface="Comic Sans MS" pitchFamily="66" charset="0"/>
            </a:endParaRPr>
          </a:p>
          <a:p>
            <a:r>
              <a:rPr lang="en-GB" sz="4400" dirty="0" smtClean="0"/>
              <a:t>Countdown is </a:t>
            </a:r>
            <a:r>
              <a:rPr lang="en-GB" sz="4400" dirty="0" smtClean="0"/>
              <a:t>a popular TV game show. </a:t>
            </a:r>
            <a:r>
              <a:rPr lang="en-GB" sz="4400" dirty="0" smtClean="0"/>
              <a:t>During that time, two contestants try to create words from letters and also to make a large number using smaller numbers they have been </a:t>
            </a:r>
            <a:r>
              <a:rPr lang="en-GB" sz="4400" dirty="0" smtClean="0"/>
              <a:t>given in order to score points and win the game. </a:t>
            </a:r>
            <a:endParaRPr lang="en-GB" sz="4400" dirty="0" smtClean="0"/>
          </a:p>
        </p:txBody>
      </p:sp>
    </p:spTree>
    <p:extLst>
      <p:ext uri="{BB962C8B-B14F-4D97-AF65-F5344CB8AC3E}">
        <p14:creationId xmlns:p14="http://schemas.microsoft.com/office/powerpoint/2010/main" val="17764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4493538"/>
          </a:xfrm>
          <a:prstGeom prst="rect">
            <a:avLst/>
          </a:prstGeom>
        </p:spPr>
        <p:txBody>
          <a:bodyPr wrap="square">
            <a:spAutoFit/>
          </a:bodyPr>
          <a:lstStyle/>
          <a:p>
            <a:r>
              <a:rPr lang="en-GB" sz="2800" u="sng" dirty="0" smtClean="0">
                <a:latin typeface="Comic Sans MS" pitchFamily="66" charset="0"/>
              </a:rPr>
              <a:t>Format</a:t>
            </a:r>
          </a:p>
          <a:p>
            <a:endParaRPr lang="en-GB" dirty="0" smtClean="0"/>
          </a:p>
          <a:p>
            <a:r>
              <a:rPr lang="en-GB" sz="4000" dirty="0" smtClean="0"/>
              <a:t>The programme begins with the ‘make the longest word’ competition. There are also three rounds of a maths competition. Finally there is a conundrum and the player with the most points wins!</a:t>
            </a:r>
          </a:p>
        </p:txBody>
      </p:sp>
    </p:spTree>
    <p:extLst>
      <p:ext uri="{BB962C8B-B14F-4D97-AF65-F5344CB8AC3E}">
        <p14:creationId xmlns:p14="http://schemas.microsoft.com/office/powerpoint/2010/main" val="17764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672"/>
            <a:ext cx="8712968" cy="4708981"/>
          </a:xfrm>
          <a:prstGeom prst="rect">
            <a:avLst/>
          </a:prstGeom>
        </p:spPr>
        <p:txBody>
          <a:bodyPr wrap="square">
            <a:spAutoFit/>
          </a:bodyPr>
          <a:lstStyle/>
          <a:p>
            <a:r>
              <a:rPr lang="en-GB" sz="2800" u="sng" dirty="0" smtClean="0">
                <a:latin typeface="Comic Sans MS" pitchFamily="66" charset="0"/>
              </a:rPr>
              <a:t>Letter rounds</a:t>
            </a:r>
          </a:p>
          <a:p>
            <a:endParaRPr lang="en-GB" sz="2800" u="sng" dirty="0" smtClean="0">
              <a:latin typeface="Comic Sans MS" pitchFamily="66" charset="0"/>
            </a:endParaRPr>
          </a:p>
          <a:p>
            <a:r>
              <a:rPr lang="en-GB" sz="4400" dirty="0" smtClean="0"/>
              <a:t>Contestants choose a mixture of vowels and consonants to get 9 letters, each contestant then has 30 seconds to arrange the letters to make the longest word they can.  </a:t>
            </a:r>
          </a:p>
          <a:p>
            <a:endParaRPr lang="en-GB" sz="2400" dirty="0" smtClean="0"/>
          </a:p>
        </p:txBody>
      </p:sp>
    </p:spTree>
    <p:extLst>
      <p:ext uri="{BB962C8B-B14F-4D97-AF65-F5344CB8AC3E}">
        <p14:creationId xmlns:p14="http://schemas.microsoft.com/office/powerpoint/2010/main" val="17764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2852</TotalTime>
  <Words>701</Words>
  <Application>Microsoft Office PowerPoint</Application>
  <PresentationFormat>On-screen Show (4:3)</PresentationFormat>
  <Paragraphs>77</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Comic Sans MS</vt:lpstr>
      <vt:lpstr>Office Theme</vt:lpstr>
      <vt:lpstr>   English lesson  Monday 9th November 2020 </vt:lpstr>
      <vt:lpstr>Recap  What did you learn in our previous English lesson? </vt:lpstr>
      <vt:lpstr>Learning Objective:   To know how to write an explanation text.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Ryan Mason</dc:creator>
  <cp:lastModifiedBy>itadmin</cp:lastModifiedBy>
  <cp:revision>83</cp:revision>
  <dcterms:created xsi:type="dcterms:W3CDTF">2012-11-07T16:24:40Z</dcterms:created>
  <dcterms:modified xsi:type="dcterms:W3CDTF">2020-11-09T11:49:28Z</dcterms:modified>
</cp:coreProperties>
</file>