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2" r:id="rId2"/>
  </p:sldMasterIdLst>
  <p:notesMasterIdLst>
    <p:notesMasterId r:id="rId10"/>
  </p:notesMasterIdLst>
  <p:handoutMasterIdLst>
    <p:handoutMasterId r:id="rId11"/>
  </p:handoutMasterIdLst>
  <p:sldIdLst>
    <p:sldId id="282" r:id="rId3"/>
    <p:sldId id="340" r:id="rId4"/>
    <p:sldId id="342" r:id="rId5"/>
    <p:sldId id="343" r:id="rId6"/>
    <p:sldId id="338" r:id="rId7"/>
    <p:sldId id="341" r:id="rId8"/>
    <p:sldId id="33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1" autoAdjust="0"/>
    <p:restoredTop sz="88140" autoAdjust="0"/>
  </p:normalViewPr>
  <p:slideViewPr>
    <p:cSldViewPr snapToGrid="0">
      <p:cViewPr varScale="1">
        <p:scale>
          <a:sx n="77" d="100"/>
          <a:sy n="77" d="100"/>
        </p:scale>
        <p:origin x="778" y="72"/>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C92607-7D31-4A88-8324-D4F1F1AB20FB}" type="datetimeFigureOut">
              <a:rPr lang="en-US" smtClean="0"/>
              <a:t>4/1/2020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E43393-F8D1-441F-A259-55DD879C7BD4}" type="slidenum">
              <a:rPr lang="en-US" smtClean="0"/>
              <a:t>‹#›</a:t>
            </a:fld>
            <a:endParaRPr lang="en-US"/>
          </a:p>
        </p:txBody>
      </p:sp>
    </p:spTree>
    <p:extLst>
      <p:ext uri="{BB962C8B-B14F-4D97-AF65-F5344CB8AC3E}">
        <p14:creationId xmlns:p14="http://schemas.microsoft.com/office/powerpoint/2010/main" val="88589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44B9D-ECB8-485A-8EB9-C295143F4239}" type="datetimeFigureOut">
              <a:rPr lang="en-US" smtClean="0"/>
              <a:t>4/1/2020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BFFCD-AAE1-443B-BA13-18DE53688CD2}" type="slidenum">
              <a:rPr lang="en-US" smtClean="0"/>
              <a:t>‹#›</a:t>
            </a:fld>
            <a:endParaRPr lang="en-US"/>
          </a:p>
        </p:txBody>
      </p:sp>
    </p:spTree>
    <p:extLst>
      <p:ext uri="{BB962C8B-B14F-4D97-AF65-F5344CB8AC3E}">
        <p14:creationId xmlns:p14="http://schemas.microsoft.com/office/powerpoint/2010/main" val="1420946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29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318269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26623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F22E-BB51-4670-BCB3-42293818BB7B}"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647414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36F22E-BB51-4670-BCB3-42293818BB7B}"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E3EDD-439D-4615-88E0-7F575004697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64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36F22E-BB51-4670-BCB3-42293818BB7B}"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1483073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36F22E-BB51-4670-BCB3-42293818BB7B}"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260207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36F22E-BB51-4670-BCB3-42293818BB7B}"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328557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D36F22E-BB51-4670-BCB3-42293818BB7B}" type="datetimeFigureOut">
              <a:rPr lang="en-US" smtClean="0"/>
              <a:t>4/1/2020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280792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D36F22E-BB51-4670-BCB3-42293818BB7B}" type="datetimeFigureOut">
              <a:rPr lang="en-US" smtClean="0"/>
              <a:t>4/1/2020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E5E3EDD-439D-4615-88E0-7F5750046975}" type="slidenum">
              <a:rPr lang="en-US" smtClean="0"/>
              <a:t>‹#›</a:t>
            </a:fld>
            <a:endParaRPr lang="en-US"/>
          </a:p>
        </p:txBody>
      </p:sp>
    </p:spTree>
    <p:extLst>
      <p:ext uri="{BB962C8B-B14F-4D97-AF65-F5344CB8AC3E}">
        <p14:creationId xmlns:p14="http://schemas.microsoft.com/office/powerpoint/2010/main" val="316799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D36F22E-BB51-4670-BCB3-42293818BB7B}"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E3EDD-439D-4615-88E0-7F5750046975}" type="slidenum">
              <a:rPr lang="en-US" smtClean="0"/>
              <a:t>‹#›</a:t>
            </a:fld>
            <a:endParaRPr lang="en-US"/>
          </a:p>
        </p:txBody>
      </p:sp>
    </p:spTree>
    <p:extLst>
      <p:ext uri="{BB962C8B-B14F-4D97-AF65-F5344CB8AC3E}">
        <p14:creationId xmlns:p14="http://schemas.microsoft.com/office/powerpoint/2010/main" val="198007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36F22E-BB51-4670-BCB3-42293818BB7B}" type="datetimeFigureOut">
              <a:rPr lang="en-US" smtClean="0"/>
              <a:t>4/1/2020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E5E3EDD-439D-4615-88E0-7F575004697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1298959"/>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H9o22lNYNLQ"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1"/>
            <a:ext cx="10058400" cy="3360467"/>
          </a:xfrm>
        </p:spPr>
        <p:txBody>
          <a:bodyPr>
            <a:normAutofit/>
          </a:bodyPr>
          <a:lstStyle/>
          <a:p>
            <a:pPr algn="ctr"/>
            <a:r>
              <a:rPr lang="en-GB" sz="7000" b="1" dirty="0" smtClean="0">
                <a:latin typeface="Arial" panose="020B0604020202020204" pitchFamily="34" charset="0"/>
                <a:cs typeface="Arial" panose="020B0604020202020204" pitchFamily="34" charset="0"/>
              </a:rPr>
              <a:t/>
            </a:r>
            <a:br>
              <a:rPr lang="en-GB" sz="7000" b="1" dirty="0" smtClean="0">
                <a:latin typeface="Arial" panose="020B0604020202020204" pitchFamily="34" charset="0"/>
                <a:cs typeface="Arial" panose="020B0604020202020204" pitchFamily="34" charset="0"/>
              </a:rPr>
            </a:br>
            <a:r>
              <a:rPr lang="en-GB" sz="7000" b="1" dirty="0" smtClean="0">
                <a:latin typeface="Arial" panose="020B0604020202020204" pitchFamily="34" charset="0"/>
                <a:cs typeface="Arial" panose="020B0604020202020204" pitchFamily="34" charset="0"/>
              </a:rPr>
              <a:t>Abbot’s Lea School</a:t>
            </a:r>
            <a:endParaRPr lang="en-GB" sz="7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00051" y="4119418"/>
            <a:ext cx="10058400" cy="2133600"/>
          </a:xfrm>
        </p:spPr>
        <p:txBody>
          <a:bodyPr>
            <a:normAutofit/>
          </a:bodyPr>
          <a:lstStyle/>
          <a:p>
            <a:endParaRPr lang="en-GB" sz="2000" dirty="0" smtClean="0">
              <a:latin typeface="Arial" panose="020B0604020202020204" pitchFamily="34" charset="0"/>
              <a:cs typeface="Arial" panose="020B0604020202020204" pitchFamily="34" charset="0"/>
            </a:endParaRPr>
          </a:p>
          <a:p>
            <a:pPr algn="ctr"/>
            <a:r>
              <a:rPr lang="en-GB" sz="3600" b="1" dirty="0" smtClean="0">
                <a:latin typeface="Arial" panose="020B0604020202020204" pitchFamily="34" charset="0"/>
                <a:cs typeface="Arial" panose="020B0604020202020204" pitchFamily="34" charset="0"/>
              </a:rPr>
              <a:t>2020</a:t>
            </a:r>
          </a:p>
          <a:p>
            <a:pPr algn="ctr"/>
            <a:r>
              <a:rPr lang="en-GB" dirty="0"/>
              <a:t>Know about the value of giving customers a positive first impression of an organisation.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6457" y="758952"/>
            <a:ext cx="1980046" cy="2376055"/>
          </a:xfrm>
          <a:prstGeom prst="rect">
            <a:avLst/>
          </a:prstGeom>
        </p:spPr>
      </p:pic>
    </p:spTree>
    <p:extLst>
      <p:ext uri="{BB962C8B-B14F-4D97-AF65-F5344CB8AC3E}">
        <p14:creationId xmlns:p14="http://schemas.microsoft.com/office/powerpoint/2010/main" val="3649017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tx1"/>
                </a:solidFill>
                <a:latin typeface="Arial" panose="020B0604020202020204" pitchFamily="34" charset="0"/>
                <a:cs typeface="Arial" panose="020B0604020202020204" pitchFamily="34" charset="0"/>
              </a:rPr>
              <a:t>What </a:t>
            </a:r>
            <a:r>
              <a:rPr lang="en-US" sz="4000" b="1" dirty="0">
                <a:solidFill>
                  <a:schemeClr val="tx1"/>
                </a:solidFill>
                <a:latin typeface="Arial" panose="020B0604020202020204" pitchFamily="34" charset="0"/>
                <a:cs typeface="Arial" panose="020B0604020202020204" pitchFamily="34" charset="0"/>
              </a:rPr>
              <a:t>does first impression </a:t>
            </a:r>
            <a:r>
              <a:rPr lang="en-US" sz="4000" b="1" dirty="0" smtClean="0">
                <a:solidFill>
                  <a:schemeClr val="tx1"/>
                </a:solidFill>
                <a:latin typeface="Arial" panose="020B0604020202020204" pitchFamily="34" charset="0"/>
                <a:cs typeface="Arial" panose="020B0604020202020204" pitchFamily="34" charset="0"/>
              </a:rPr>
              <a:t>mean?</a:t>
            </a:r>
            <a:endParaRPr lang="en-GB"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845734"/>
            <a:ext cx="4985468" cy="4023360"/>
          </a:xfrm>
        </p:spPr>
        <p:txBody>
          <a:bodyPr/>
          <a:lstStyle/>
          <a:p>
            <a:pPr>
              <a:buFont typeface="Wingdings" panose="05000000000000000000" pitchFamily="2" charset="2"/>
              <a:buChar char="v"/>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definition</a:t>
            </a:r>
            <a:r>
              <a:rPr lang="en-US" dirty="0">
                <a:latin typeface="Arial" panose="020B0604020202020204" pitchFamily="34" charset="0"/>
                <a:cs typeface="Arial" panose="020B0604020202020204" pitchFamily="34" charset="0"/>
              </a:rPr>
              <a:t> of </a:t>
            </a:r>
            <a:r>
              <a:rPr lang="en-US" b="1" dirty="0">
                <a:latin typeface="Arial" panose="020B0604020202020204" pitchFamily="34" charset="0"/>
                <a:cs typeface="Arial" panose="020B0604020202020204" pitchFamily="34" charset="0"/>
              </a:rPr>
              <a:t>impression</a:t>
            </a:r>
            <a:r>
              <a:rPr lang="en-US" dirty="0">
                <a:latin typeface="Arial" panose="020B0604020202020204" pitchFamily="34" charset="0"/>
                <a:cs typeface="Arial" panose="020B0604020202020204" pitchFamily="34" charset="0"/>
              </a:rPr>
              <a:t> is the way you feel about something, the way that something looks or seems or </a:t>
            </a:r>
            <a:r>
              <a:rPr lang="en-US" b="1" dirty="0">
                <a:latin typeface="Arial" panose="020B0604020202020204" pitchFamily="34" charset="0"/>
                <a:cs typeface="Arial" panose="020B0604020202020204" pitchFamily="34" charset="0"/>
              </a:rPr>
              <a:t>impression</a:t>
            </a:r>
            <a:r>
              <a:rPr lang="en-US" dirty="0">
                <a:latin typeface="Arial" panose="020B0604020202020204" pitchFamily="34" charset="0"/>
                <a:cs typeface="Arial" panose="020B0604020202020204" pitchFamily="34" charset="0"/>
              </a:rPr>
              <a:t> can describe the impact you have on </a:t>
            </a:r>
            <a:r>
              <a:rPr lang="en-US" dirty="0" smtClean="0">
                <a:latin typeface="Arial" panose="020B0604020202020204" pitchFamily="34" charset="0"/>
                <a:cs typeface="Arial" panose="020B0604020202020204" pitchFamily="34" charset="0"/>
              </a:rPr>
              <a:t>others.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example</a:t>
            </a:r>
            <a:r>
              <a:rPr lang="en-US" dirty="0">
                <a:latin typeface="Arial" panose="020B0604020202020204" pitchFamily="34" charset="0"/>
                <a:cs typeface="Arial" panose="020B0604020202020204" pitchFamily="34" charset="0"/>
              </a:rPr>
              <a:t> of </a:t>
            </a:r>
            <a:r>
              <a:rPr lang="en-US" b="1" dirty="0">
                <a:latin typeface="Arial" panose="020B0604020202020204" pitchFamily="34" charset="0"/>
                <a:cs typeface="Arial" panose="020B0604020202020204" pitchFamily="34" charset="0"/>
              </a:rPr>
              <a:t>impression</a:t>
            </a:r>
            <a:r>
              <a:rPr lang="en-US" dirty="0">
                <a:latin typeface="Arial" panose="020B0604020202020204" pitchFamily="34" charset="0"/>
                <a:cs typeface="Arial" panose="020B0604020202020204" pitchFamily="34" charset="0"/>
              </a:rPr>
              <a:t> is when you meet someone and like </a:t>
            </a:r>
            <a:r>
              <a:rPr lang="en-US" dirty="0" smtClean="0">
                <a:latin typeface="Arial" panose="020B0604020202020204" pitchFamily="34" charset="0"/>
                <a:cs typeface="Arial" panose="020B0604020202020204" pitchFamily="34" charset="0"/>
              </a:rPr>
              <a:t>them.</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example</a:t>
            </a:r>
            <a:r>
              <a:rPr lang="en-US" dirty="0">
                <a:latin typeface="Arial" panose="020B0604020202020204" pitchFamily="34" charset="0"/>
                <a:cs typeface="Arial" panose="020B0604020202020204" pitchFamily="34" charset="0"/>
              </a:rPr>
              <a:t> of </a:t>
            </a:r>
            <a:r>
              <a:rPr lang="en-US" b="1" dirty="0">
                <a:latin typeface="Arial" panose="020B0604020202020204" pitchFamily="34" charset="0"/>
                <a:cs typeface="Arial" panose="020B0604020202020204" pitchFamily="34" charset="0"/>
              </a:rPr>
              <a:t>impression</a:t>
            </a:r>
            <a:r>
              <a:rPr lang="en-US" dirty="0">
                <a:latin typeface="Arial" panose="020B0604020202020204" pitchFamily="34" charset="0"/>
                <a:cs typeface="Arial" panose="020B0604020202020204" pitchFamily="34" charset="0"/>
              </a:rPr>
              <a:t> is when someone acts </a:t>
            </a:r>
            <a:r>
              <a:rPr lang="en-US" dirty="0" smtClean="0">
                <a:latin typeface="Arial" panose="020B0604020202020204" pitchFamily="34" charset="0"/>
                <a:cs typeface="Arial" panose="020B0604020202020204" pitchFamily="34" charset="0"/>
              </a:rPr>
              <a:t>angry when you first meet them.</a:t>
            </a:r>
            <a:endParaRPr lang="en-GB" dirty="0">
              <a:latin typeface="Arial" panose="020B0604020202020204" pitchFamily="34" charset="0"/>
              <a:cs typeface="Arial" panose="020B0604020202020204" pitchFamily="34" charset="0"/>
            </a:endParaRPr>
          </a:p>
        </p:txBody>
      </p:sp>
      <p:pic>
        <p:nvPicPr>
          <p:cNvPr id="2052" name="Picture 4" descr="Image result for What does first impression me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6740" y="2373465"/>
            <a:ext cx="5044512" cy="3369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505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chemeClr val="tx1"/>
                </a:solidFill>
                <a:latin typeface="Arial" panose="020B0604020202020204" pitchFamily="34" charset="0"/>
                <a:cs typeface="Arial" panose="020B0604020202020204" pitchFamily="34" charset="0"/>
              </a:rPr>
              <a:t>Face to Face First Impressions </a:t>
            </a:r>
            <a:endParaRPr lang="en-GB" sz="4000" b="1" dirty="0">
              <a:solidFill>
                <a:schemeClr val="tx1"/>
              </a:solidFill>
              <a:latin typeface="Arial" panose="020B0604020202020204" pitchFamily="34" charset="0"/>
              <a:cs typeface="Arial" panose="020B0604020202020204" pitchFamily="34" charset="0"/>
            </a:endParaRPr>
          </a:p>
        </p:txBody>
      </p:sp>
      <p:pic>
        <p:nvPicPr>
          <p:cNvPr id="4" name="H9o22lNYNLQ"/>
          <p:cNvPicPr>
            <a:picLocks noGrp="1" noRot="1" noChangeAspect="1"/>
          </p:cNvPicPr>
          <p:nvPr>
            <p:ph idx="1"/>
            <a:videoFile r:link="rId1"/>
          </p:nvPr>
        </p:nvPicPr>
        <p:blipFill>
          <a:blip r:embed="rId3"/>
          <a:stretch>
            <a:fillRect/>
          </a:stretch>
        </p:blipFill>
        <p:spPr>
          <a:xfrm>
            <a:off x="1603859" y="1904586"/>
            <a:ext cx="7351298" cy="4135105"/>
          </a:xfrm>
          <a:prstGeom prst="rect">
            <a:avLst/>
          </a:prstGeom>
        </p:spPr>
      </p:pic>
      <p:sp>
        <p:nvSpPr>
          <p:cNvPr id="5" name="Rectangle 4"/>
          <p:cNvSpPr/>
          <p:nvPr/>
        </p:nvSpPr>
        <p:spPr>
          <a:xfrm>
            <a:off x="9018767" y="2042995"/>
            <a:ext cx="3101947" cy="2585323"/>
          </a:xfrm>
          <a:prstGeom prst="rect">
            <a:avLst/>
          </a:prstGeom>
          <a:noFill/>
        </p:spPr>
        <p:txBody>
          <a:bodyPr wrap="square" lIns="91440" tIns="45720" rIns="91440" bIns="45720">
            <a:spAutoFit/>
          </a:bodyPr>
          <a:lstStyle/>
          <a:p>
            <a:pPr algn="ctr"/>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Double Click TO Play Video</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14712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chemeClr val="tx1"/>
                </a:solidFill>
                <a:latin typeface="Arial" panose="020B0604020202020204" pitchFamily="34" charset="0"/>
                <a:cs typeface="Arial" panose="020B0604020202020204" pitchFamily="34" charset="0"/>
              </a:rPr>
              <a:t>Over The </a:t>
            </a:r>
            <a:r>
              <a:rPr lang="en-GB" sz="4000" b="1" dirty="0">
                <a:solidFill>
                  <a:schemeClr val="tx1"/>
                </a:solidFill>
                <a:latin typeface="Arial" panose="020B0604020202020204" pitchFamily="34" charset="0"/>
                <a:cs typeface="Arial" panose="020B0604020202020204" pitchFamily="34" charset="0"/>
              </a:rPr>
              <a:t>P</a:t>
            </a:r>
            <a:r>
              <a:rPr lang="en-GB" sz="4000" b="1" dirty="0" smtClean="0">
                <a:solidFill>
                  <a:schemeClr val="tx1"/>
                </a:solidFill>
                <a:latin typeface="Arial" panose="020B0604020202020204" pitchFamily="34" charset="0"/>
                <a:cs typeface="Arial" panose="020B0604020202020204" pitchFamily="34" charset="0"/>
              </a:rPr>
              <a:t>hone First Impression </a:t>
            </a:r>
            <a:endParaRPr lang="en-GB"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845734"/>
            <a:ext cx="7082624" cy="4028292"/>
          </a:xfrm>
        </p:spPr>
        <p:txBody>
          <a:bodyPr>
            <a:noAutofit/>
          </a:bodyPr>
          <a:lstStyle/>
          <a:p>
            <a:pPr>
              <a:buFont typeface="Wingdings" panose="05000000000000000000" pitchFamily="2" charset="2"/>
              <a:buChar char="§"/>
            </a:pPr>
            <a:r>
              <a:rPr lang="en-GB" dirty="0">
                <a:latin typeface="Arial" panose="020B0604020202020204" pitchFamily="34" charset="0"/>
                <a:cs typeface="Arial" panose="020B0604020202020204" pitchFamily="34" charset="0"/>
              </a:rPr>
              <a:t>Be polite: </a:t>
            </a:r>
            <a:r>
              <a:rPr lang="en-GB" dirty="0" smtClean="0">
                <a:latin typeface="Arial" panose="020B0604020202020204" pitchFamily="34" charset="0"/>
                <a:cs typeface="Arial" panose="020B0604020202020204" pitchFamily="34" charset="0"/>
              </a:rPr>
              <a:t> for an example “I </a:t>
            </a:r>
            <a:r>
              <a:rPr lang="en-GB" dirty="0">
                <a:latin typeface="Arial" panose="020B0604020202020204" pitchFamily="34" charset="0"/>
                <a:cs typeface="Arial" panose="020B0604020202020204" pitchFamily="34" charset="0"/>
              </a:rPr>
              <a:t>like to answer each call with “Good morning/Good afternoon” as it gives a warm first impression.”</a:t>
            </a:r>
            <a:endParaRPr lang="en-GB"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GB" dirty="0">
                <a:latin typeface="Arial" panose="020B0604020202020204" pitchFamily="34" charset="0"/>
                <a:cs typeface="Arial" panose="020B0604020202020204" pitchFamily="34" charset="0"/>
              </a:rPr>
              <a:t>Get your pronunciation right: </a:t>
            </a:r>
            <a:r>
              <a:rPr lang="en-GB" dirty="0" smtClean="0">
                <a:latin typeface="Arial" panose="020B0604020202020204" pitchFamily="34" charset="0"/>
                <a:cs typeface="Arial" panose="020B0604020202020204" pitchFamily="34" charset="0"/>
              </a:rPr>
              <a:t>for an example “In </a:t>
            </a:r>
            <a:r>
              <a:rPr lang="en-GB" dirty="0">
                <a:latin typeface="Arial" panose="020B0604020202020204" pitchFamily="34" charset="0"/>
                <a:cs typeface="Arial" panose="020B0604020202020204" pitchFamily="34" charset="0"/>
              </a:rPr>
              <a:t>a virtual receptionist business where the company you're answering on behalf changes from call to call, it is key to ensure you have the correct pronunciation of the company name and that you're able to pronounce it clearly.”</a:t>
            </a:r>
            <a:endParaRPr lang="en-GB"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GB" dirty="0">
                <a:latin typeface="Arial" panose="020B0604020202020204" pitchFamily="34" charset="0"/>
                <a:cs typeface="Arial" panose="020B0604020202020204" pitchFamily="34" charset="0"/>
              </a:rPr>
              <a:t>Perfect your tone: </a:t>
            </a:r>
            <a:r>
              <a:rPr lang="en-GB" dirty="0" smtClean="0">
                <a:latin typeface="Arial" panose="020B0604020202020204" pitchFamily="34" charset="0"/>
                <a:cs typeface="Arial" panose="020B0604020202020204" pitchFamily="34" charset="0"/>
              </a:rPr>
              <a:t>for an example “Tone </a:t>
            </a:r>
            <a:r>
              <a:rPr lang="en-GB" dirty="0">
                <a:latin typeface="Arial" panose="020B0604020202020204" pitchFamily="34" charset="0"/>
                <a:cs typeface="Arial" panose="020B0604020202020204" pitchFamily="34" charset="0"/>
              </a:rPr>
              <a:t>of voice is one of the most important things when answering a call. I always try to answer in a cheerful, friendly tone which can help open up the client.”</a:t>
            </a:r>
            <a:endParaRPr lang="en-GB"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GB" dirty="0">
                <a:latin typeface="Arial" panose="020B0604020202020204" pitchFamily="34" charset="0"/>
                <a:cs typeface="Arial" panose="020B0604020202020204" pitchFamily="34" charset="0"/>
              </a:rPr>
              <a:t>Speak at the right pace</a:t>
            </a:r>
            <a:r>
              <a:rPr lang="en-GB" dirty="0" smtClean="0">
                <a:latin typeface="Arial" panose="020B0604020202020204" pitchFamily="34" charset="0"/>
                <a:cs typeface="Arial" panose="020B0604020202020204" pitchFamily="34" charset="0"/>
              </a:rPr>
              <a:t>: for example </a:t>
            </a:r>
            <a:r>
              <a:rPr lang="en-GB" dirty="0">
                <a:latin typeface="Arial" panose="020B0604020202020204" pitchFamily="34" charset="0"/>
                <a:cs typeface="Arial" panose="020B0604020202020204" pitchFamily="34" charset="0"/>
              </a:rPr>
              <a:t>“Never mumble, speak clearly in a pace that is neither too fast nor too slow.”</a:t>
            </a:r>
          </a:p>
        </p:txBody>
      </p:sp>
      <p:pic>
        <p:nvPicPr>
          <p:cNvPr id="4" name="Picture 3"/>
          <p:cNvPicPr>
            <a:picLocks noChangeAspect="1"/>
          </p:cNvPicPr>
          <p:nvPr/>
        </p:nvPicPr>
        <p:blipFill>
          <a:blip r:embed="rId2"/>
          <a:stretch>
            <a:fillRect/>
          </a:stretch>
        </p:blipFill>
        <p:spPr>
          <a:xfrm>
            <a:off x="8179904" y="2524125"/>
            <a:ext cx="3556686" cy="2375866"/>
          </a:xfrm>
          <a:prstGeom prst="rect">
            <a:avLst/>
          </a:prstGeom>
        </p:spPr>
      </p:pic>
    </p:spTree>
    <p:extLst>
      <p:ext uri="{BB962C8B-B14F-4D97-AF65-F5344CB8AC3E}">
        <p14:creationId xmlns:p14="http://schemas.microsoft.com/office/powerpoint/2010/main" val="2057266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solidFill>
                  <a:schemeClr val="tx1"/>
                </a:solidFill>
                <a:latin typeface="Arial" panose="020B0604020202020204" pitchFamily="34" charset="0"/>
                <a:cs typeface="Arial" panose="020B0604020202020204" pitchFamily="34" charset="0"/>
              </a:rPr>
              <a:t>First Impressions </a:t>
            </a:r>
            <a:endParaRPr lang="en-GB" sz="40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845734"/>
            <a:ext cx="5909807" cy="4023360"/>
          </a:xfrm>
        </p:spPr>
        <p:txBody>
          <a:bodyPr/>
          <a:lstStyle/>
          <a:p>
            <a:pPr>
              <a:buFont typeface="Wingdings" panose="05000000000000000000" pitchFamily="2" charset="2"/>
              <a:buChar char="Ø"/>
            </a:pPr>
            <a:r>
              <a:rPr lang="en-GB" dirty="0" smtClean="0"/>
              <a:t>7 seconds based on appearance </a:t>
            </a:r>
          </a:p>
          <a:p>
            <a:pPr>
              <a:buFont typeface="Wingdings" panose="05000000000000000000" pitchFamily="2" charset="2"/>
              <a:buChar char="Ø"/>
            </a:pPr>
            <a:r>
              <a:rPr lang="en-GB" dirty="0" smtClean="0"/>
              <a:t>55% based on appearance </a:t>
            </a:r>
          </a:p>
          <a:p>
            <a:pPr>
              <a:buFont typeface="Wingdings" panose="05000000000000000000" pitchFamily="2" charset="2"/>
              <a:buChar char="Ø"/>
            </a:pPr>
            <a:r>
              <a:rPr lang="en-GB" dirty="0" smtClean="0"/>
              <a:t>17% based on the words we use </a:t>
            </a:r>
          </a:p>
          <a:p>
            <a:pPr>
              <a:buFont typeface="Wingdings" panose="05000000000000000000" pitchFamily="2" charset="2"/>
              <a:buChar char="Ø"/>
            </a:pPr>
            <a:r>
              <a:rPr lang="en-GB" dirty="0" smtClean="0"/>
              <a:t>38% based on your tone of voice </a:t>
            </a:r>
            <a:endParaRPr lang="en-GB" dirty="0"/>
          </a:p>
        </p:txBody>
      </p:sp>
      <p:pic>
        <p:nvPicPr>
          <p:cNvPr id="3076" name="Picture 4" descr="Image result for First Impress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8018" y="3071192"/>
            <a:ext cx="4572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543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chemeClr val="tx1"/>
                </a:solidFill>
                <a:latin typeface="Arial" panose="020B0604020202020204" pitchFamily="34" charset="0"/>
                <a:cs typeface="Arial" panose="020B0604020202020204" pitchFamily="34" charset="0"/>
              </a:rPr>
              <a:t>Why </a:t>
            </a:r>
            <a:r>
              <a:rPr lang="en-US" sz="4000" b="1" dirty="0">
                <a:solidFill>
                  <a:schemeClr val="tx1"/>
                </a:solidFill>
                <a:latin typeface="Arial" panose="020B0604020202020204" pitchFamily="34" charset="0"/>
                <a:cs typeface="Arial" panose="020B0604020202020204" pitchFamily="34" charset="0"/>
              </a:rPr>
              <a:t>first impressions are important. How could they </a:t>
            </a:r>
            <a:r>
              <a:rPr lang="en-US" sz="4000" b="1" dirty="0" smtClean="0">
                <a:solidFill>
                  <a:schemeClr val="tx1"/>
                </a:solidFill>
                <a:latin typeface="Arial" panose="020B0604020202020204" pitchFamily="34" charset="0"/>
                <a:cs typeface="Arial" panose="020B0604020202020204" pitchFamily="34" charset="0"/>
              </a:rPr>
              <a:t>affect the business’s success</a:t>
            </a:r>
            <a:r>
              <a:rPr lang="en-US" sz="4000" b="1" dirty="0">
                <a:solidFill>
                  <a:schemeClr val="tx1"/>
                </a:solidFill>
                <a:latin typeface="Arial" panose="020B0604020202020204" pitchFamily="34" charset="0"/>
                <a:cs typeface="Arial" panose="020B0604020202020204" pitchFamily="34" charset="0"/>
              </a:rPr>
              <a:t>?</a:t>
            </a:r>
            <a:endParaRPr lang="en-GB" sz="4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845734"/>
            <a:ext cx="6376946" cy="4624640"/>
          </a:xfrm>
        </p:spPr>
        <p:txBody>
          <a:bodyPr/>
          <a:lstStyle/>
          <a:p>
            <a:pPr>
              <a:buFont typeface="Wingdings" panose="05000000000000000000" pitchFamily="2" charset="2"/>
              <a:buChar char="q"/>
            </a:pPr>
            <a:r>
              <a:rPr lang="en-US" b="1" dirty="0"/>
              <a:t>First impressions</a:t>
            </a:r>
            <a:r>
              <a:rPr lang="en-US" dirty="0"/>
              <a:t> have </a:t>
            </a:r>
            <a:r>
              <a:rPr lang="en-US" b="1" dirty="0"/>
              <a:t>the</a:t>
            </a:r>
            <a:r>
              <a:rPr lang="en-US" dirty="0"/>
              <a:t> ability to make or break a business, and a positive experience </a:t>
            </a:r>
            <a:r>
              <a:rPr lang="en-US" b="1" dirty="0"/>
              <a:t>can</a:t>
            </a:r>
            <a:r>
              <a:rPr lang="en-US" dirty="0"/>
              <a:t> create long-lasting business relationships</a:t>
            </a:r>
            <a:r>
              <a:rPr lang="en-US" dirty="0" smtClean="0"/>
              <a:t>.</a:t>
            </a:r>
          </a:p>
          <a:p>
            <a:pPr>
              <a:buFont typeface="Wingdings" panose="05000000000000000000" pitchFamily="2" charset="2"/>
              <a:buChar char="q"/>
            </a:pPr>
            <a:r>
              <a:rPr lang="en-US" dirty="0" smtClean="0"/>
              <a:t>Your first impression to someone lasts forever.</a:t>
            </a:r>
          </a:p>
          <a:p>
            <a:pPr>
              <a:buFont typeface="Wingdings" panose="05000000000000000000" pitchFamily="2" charset="2"/>
              <a:buChar char="q"/>
            </a:pPr>
            <a:r>
              <a:rPr lang="en-US" dirty="0"/>
              <a:t>When it comes to making a </a:t>
            </a:r>
            <a:r>
              <a:rPr lang="en-US" b="1" dirty="0"/>
              <a:t>good first impression</a:t>
            </a:r>
            <a:r>
              <a:rPr lang="en-US" dirty="0"/>
              <a:t>, body language can often speak louder than words. Use your body language to project appropriate confidence and self-assurance. Stand tall, smile (of course), </a:t>
            </a:r>
            <a:r>
              <a:rPr lang="en-US" b="1" dirty="0"/>
              <a:t>make</a:t>
            </a:r>
            <a:r>
              <a:rPr lang="en-US" dirty="0"/>
              <a:t> eye contact, greet with a firm handshake</a:t>
            </a:r>
            <a:r>
              <a:rPr lang="en-US" dirty="0" smtClean="0"/>
              <a:t>.</a:t>
            </a:r>
          </a:p>
          <a:p>
            <a:pPr>
              <a:buFont typeface="Wingdings" panose="05000000000000000000" pitchFamily="2" charset="2"/>
              <a:buChar char="q"/>
            </a:pPr>
            <a:r>
              <a:rPr lang="en-US" dirty="0" smtClean="0"/>
              <a:t> </a:t>
            </a:r>
            <a:r>
              <a:rPr lang="en-US" dirty="0"/>
              <a:t>A </a:t>
            </a:r>
            <a:r>
              <a:rPr lang="en-US" b="1" dirty="0"/>
              <a:t>positive first impression</a:t>
            </a:r>
            <a:r>
              <a:rPr lang="en-US" dirty="0"/>
              <a:t> is an </a:t>
            </a:r>
            <a:r>
              <a:rPr lang="en-US" b="1" dirty="0"/>
              <a:t>important</a:t>
            </a:r>
            <a:r>
              <a:rPr lang="en-US" dirty="0"/>
              <a:t> start to building a relationship with your </a:t>
            </a:r>
            <a:r>
              <a:rPr lang="en-US" b="1" dirty="0"/>
              <a:t>customers</a:t>
            </a:r>
            <a:r>
              <a:rPr lang="en-US" dirty="0"/>
              <a:t>. Whether the interaction is over the phone or in-person, the </a:t>
            </a:r>
            <a:r>
              <a:rPr lang="en-US" b="1" dirty="0"/>
              <a:t>initial impression</a:t>
            </a:r>
            <a:r>
              <a:rPr lang="en-US" dirty="0"/>
              <a:t> can set the tone for the entire </a:t>
            </a:r>
            <a:r>
              <a:rPr lang="en-US" b="1" dirty="0"/>
              <a:t>customer</a:t>
            </a:r>
            <a:r>
              <a:rPr lang="en-US" dirty="0"/>
              <a:t> experience.</a:t>
            </a:r>
            <a:endParaRPr lang="en-US" dirty="0" smtClean="0"/>
          </a:p>
          <a:p>
            <a:pPr>
              <a:buFont typeface="Wingdings" panose="05000000000000000000" pitchFamily="2" charset="2"/>
              <a:buChar char="q"/>
            </a:pPr>
            <a:endParaRPr lang="en-GB" dirty="0"/>
          </a:p>
        </p:txBody>
      </p:sp>
      <p:pic>
        <p:nvPicPr>
          <p:cNvPr id="1026" name="Picture 2" descr="Image result for why first impressions are important. How could they affect your suc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862" y="2828695"/>
            <a:ext cx="4247152" cy="265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220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b="1" dirty="0" smtClean="0">
                <a:solidFill>
                  <a:schemeClr val="tx1"/>
                </a:solidFill>
                <a:latin typeface="Arial" panose="020B0604020202020204" pitchFamily="34" charset="0"/>
                <a:cs typeface="Arial" panose="020B0604020202020204" pitchFamily="34" charset="0"/>
              </a:rPr>
              <a:t>Worksheet</a:t>
            </a:r>
            <a:r>
              <a:rPr lang="en-GB" b="1" dirty="0" smtClean="0"/>
              <a:t> </a:t>
            </a:r>
            <a:endParaRPr lang="en-GB" b="1" dirty="0"/>
          </a:p>
        </p:txBody>
      </p:sp>
      <p:sp>
        <p:nvSpPr>
          <p:cNvPr id="3" name="Content Placeholder 2"/>
          <p:cNvSpPr>
            <a:spLocks noGrp="1"/>
          </p:cNvSpPr>
          <p:nvPr>
            <p:ph idx="1"/>
          </p:nvPr>
        </p:nvSpPr>
        <p:spPr>
          <a:xfrm>
            <a:off x="1097280" y="1845734"/>
            <a:ext cx="5949563" cy="4023360"/>
          </a:xfrm>
        </p:spPr>
        <p:txBody>
          <a:bodyPr/>
          <a:lstStyle/>
          <a:p>
            <a:pPr>
              <a:buFont typeface="Wingdings" panose="05000000000000000000" pitchFamily="2" charset="2"/>
              <a:buChar char="Ø"/>
            </a:pPr>
            <a:r>
              <a:rPr lang="en-GB" sz="3200" dirty="0" smtClean="0"/>
              <a:t>If you are not sure about the question or how to answer it please ask my self or other job coaches.   </a:t>
            </a:r>
          </a:p>
          <a:p>
            <a:endParaRPr lang="en-GB" dirty="0"/>
          </a:p>
        </p:txBody>
      </p:sp>
      <p:pic>
        <p:nvPicPr>
          <p:cNvPr id="4098" name="Picture 2" descr="Image result for if you are not sure as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4184" y="1954108"/>
            <a:ext cx="4023360" cy="4023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253857"/>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7"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C92E2DB-BDEA-4D17-BD68-C186337FB94B}">
  <we:reference id="wa104006972" version="1.0.0.0" store="en-US" storeType="OMEX"/>
  <we:alternateReferences>
    <we:reference id="WA104006972" version="1.0.0.0" store="WA104006972"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976695-B7C0-44A8-A33D-E044C0E399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250</Words>
  <Application>Microsoft Office PowerPoint</Application>
  <PresentationFormat>Widescreen</PresentationFormat>
  <Paragraphs>27</Paragraphs>
  <Slides>7</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Retrospect</vt:lpstr>
      <vt:lpstr> Abbot’s Lea School</vt:lpstr>
      <vt:lpstr>What does first impression mean?</vt:lpstr>
      <vt:lpstr>Face to Face First Impressions </vt:lpstr>
      <vt:lpstr>Over The Phone First Impression </vt:lpstr>
      <vt:lpstr>First Impressions </vt:lpstr>
      <vt:lpstr>Why first impressions are important. How could they affect the business’s success?</vt:lpstr>
      <vt:lpstr>Worksheet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2016-09-13T10:44:29Z</dcterms:created>
  <dcterms:modified xsi:type="dcterms:W3CDTF">2020-04-01T15:02:42Z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TC040015609991</vt:lpwstr>
  </property>
</Properties>
</file>