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15"/>
  </p:notesMasterIdLst>
  <p:handoutMasterIdLst>
    <p:handoutMasterId r:id="rId16"/>
  </p:handoutMasterIdLst>
  <p:sldIdLst>
    <p:sldId id="282" r:id="rId3"/>
    <p:sldId id="325" r:id="rId4"/>
    <p:sldId id="346" r:id="rId5"/>
    <p:sldId id="337" r:id="rId6"/>
    <p:sldId id="341" r:id="rId7"/>
    <p:sldId id="347" r:id="rId8"/>
    <p:sldId id="340" r:id="rId9"/>
    <p:sldId id="344" r:id="rId10"/>
    <p:sldId id="348" r:id="rId11"/>
    <p:sldId id="349" r:id="rId12"/>
    <p:sldId id="345" r:id="rId13"/>
    <p:sldId id="33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DC3"/>
    <a:srgbClr val="BA0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88140" autoAdjust="0"/>
  </p:normalViewPr>
  <p:slideViewPr>
    <p:cSldViewPr snapToGrid="0">
      <p:cViewPr varScale="1">
        <p:scale>
          <a:sx n="88" d="100"/>
          <a:sy n="88" d="100"/>
        </p:scale>
        <p:origin x="475" y="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4/21/2020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2</a:t>
            </a:fld>
            <a:endParaRPr lang="en-US"/>
          </a:p>
        </p:txBody>
      </p:sp>
    </p:spTree>
    <p:extLst>
      <p:ext uri="{BB962C8B-B14F-4D97-AF65-F5344CB8AC3E}">
        <p14:creationId xmlns:p14="http://schemas.microsoft.com/office/powerpoint/2010/main" val="13012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4</a:t>
            </a:fld>
            <a:endParaRPr lang="en-US"/>
          </a:p>
        </p:txBody>
      </p:sp>
    </p:spTree>
    <p:extLst>
      <p:ext uri="{BB962C8B-B14F-4D97-AF65-F5344CB8AC3E}">
        <p14:creationId xmlns:p14="http://schemas.microsoft.com/office/powerpoint/2010/main" val="257703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5</a:t>
            </a:fld>
            <a:endParaRPr lang="en-US"/>
          </a:p>
        </p:txBody>
      </p:sp>
    </p:spTree>
    <p:extLst>
      <p:ext uri="{BB962C8B-B14F-4D97-AF65-F5344CB8AC3E}">
        <p14:creationId xmlns:p14="http://schemas.microsoft.com/office/powerpoint/2010/main" val="289817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7</a:t>
            </a:fld>
            <a:endParaRPr lang="en-US"/>
          </a:p>
        </p:txBody>
      </p:sp>
    </p:spTree>
    <p:extLst>
      <p:ext uri="{BB962C8B-B14F-4D97-AF65-F5344CB8AC3E}">
        <p14:creationId xmlns:p14="http://schemas.microsoft.com/office/powerpoint/2010/main" val="25730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8</a:t>
            </a:fld>
            <a:endParaRPr lang="en-US"/>
          </a:p>
        </p:txBody>
      </p:sp>
    </p:spTree>
    <p:extLst>
      <p:ext uri="{BB962C8B-B14F-4D97-AF65-F5344CB8AC3E}">
        <p14:creationId xmlns:p14="http://schemas.microsoft.com/office/powerpoint/2010/main" val="280704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4/21/2020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4/21/2020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4/21/2020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heinvestorsbook.com/effective-communication.html#Skills" TargetMode="External"/><Relationship Id="rId2" Type="http://schemas.openxmlformats.org/officeDocument/2006/relationships/hyperlink" Target="https://theinvestorsbook.com/effective-communication.html#Characteristics"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theinvestorsbook.com/effective-communication.html#Barriers" TargetMode="External"/><Relationship Id="rId4" Type="http://schemas.openxmlformats.org/officeDocument/2006/relationships/hyperlink" Target="https://theinvestorsbook.com/effective-communication.html#Signific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57" y="1185671"/>
            <a:ext cx="10058400" cy="3360467"/>
          </a:xfrm>
        </p:spPr>
        <p:txBody>
          <a:bodyPr>
            <a:normAutofit/>
          </a:bodyPr>
          <a:lstStyle/>
          <a:p>
            <a:pPr algn="ctr"/>
            <a:r>
              <a:rPr lang="en-GB" sz="6000" b="1" dirty="0" smtClean="0">
                <a:latin typeface="Arial" panose="020B0604020202020204" pitchFamily="34" charset="0"/>
                <a:cs typeface="Arial" panose="020B0604020202020204" pitchFamily="34" charset="0"/>
              </a:rPr>
              <a:t>Effective Communication </a:t>
            </a:r>
            <a:endParaRPr lang="en-GB"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2020</a:t>
            </a:r>
          </a:p>
          <a:p>
            <a:pPr algn="ctr"/>
            <a:r>
              <a:rPr lang="en-GB" sz="1600" b="1" dirty="0" smtClean="0">
                <a:latin typeface="Arial" panose="020B0604020202020204" pitchFamily="34" charset="0"/>
                <a:cs typeface="Arial" panose="020B0604020202020204" pitchFamily="34" charset="0"/>
              </a:rPr>
              <a:t>communication skills</a:t>
            </a:r>
            <a:endParaRPr lang="en-GB"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228" y="489849"/>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tx1"/>
                </a:solidFill>
                <a:latin typeface="Arial" panose="020B0604020202020204" pitchFamily="34" charset="0"/>
                <a:cs typeface="Arial" panose="020B0604020202020204" pitchFamily="34" charset="0"/>
              </a:rPr>
              <a:t>Physical </a:t>
            </a:r>
            <a:r>
              <a:rPr lang="en-GB" sz="4000" b="1" dirty="0" smtClean="0">
                <a:solidFill>
                  <a:schemeClr val="tx1"/>
                </a:solidFill>
                <a:latin typeface="Arial" panose="020B0604020202020204" pitchFamily="34" charset="0"/>
                <a:cs typeface="Arial" panose="020B0604020202020204" pitchFamily="34" charset="0"/>
              </a:rPr>
              <a:t>Barriers</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1852" y="2072157"/>
            <a:ext cx="7123611" cy="4023360"/>
          </a:xfrm>
        </p:spPr>
        <p:txBody>
          <a:bodyPr/>
          <a:lstStyle/>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Physical Distance</a:t>
            </a:r>
            <a:r>
              <a:rPr lang="en-US" sz="1800" dirty="0" smtClean="0">
                <a:latin typeface="Arial" panose="020B0604020202020204" pitchFamily="34" charset="0"/>
                <a:cs typeface="Arial" panose="020B0604020202020204" pitchFamily="34" charset="0"/>
              </a:rPr>
              <a:t>: When people communicate over long distances, they miss out the non-verbal aspect of communication, since the gestures and expressions of the receiver cannot be interpreted.</a:t>
            </a:r>
          </a:p>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Noise</a:t>
            </a:r>
            <a:r>
              <a:rPr lang="en-US" sz="1800" dirty="0" smtClean="0">
                <a:latin typeface="Arial" panose="020B0604020202020204" pitchFamily="34" charset="0"/>
                <a:cs typeface="Arial" panose="020B0604020202020204" pitchFamily="34" charset="0"/>
              </a:rPr>
              <a:t>: The environment or the communication system sometimes involve unwanted noise which interrupts the process of communication making it inefficient.</a:t>
            </a:r>
          </a:p>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Physiological Barriers</a:t>
            </a:r>
            <a:r>
              <a:rPr lang="en-US" sz="1800" dirty="0" smtClean="0">
                <a:latin typeface="Arial" panose="020B0604020202020204" pitchFamily="34" charset="0"/>
                <a:cs typeface="Arial" panose="020B0604020202020204" pitchFamily="34" charset="0"/>
              </a:rPr>
              <a:t>: One of the most common barriers to effective communication is the physical disability of the people involved. Some of these are hearing impairment, poor eyesight, stammering, etc.</a:t>
            </a:r>
          </a:p>
          <a:p>
            <a:endParaRPr lang="en-GB" dirty="0"/>
          </a:p>
        </p:txBody>
      </p:sp>
      <p:pic>
        <p:nvPicPr>
          <p:cNvPr id="9218" name="Picture 2" descr="Physical Barriers of Communication - Introduction to Communicat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044" y="2517730"/>
            <a:ext cx="4054567" cy="228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37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223" y="976671"/>
            <a:ext cx="10013430" cy="707886"/>
          </a:xfrm>
          <a:prstGeom prst="rect">
            <a:avLst/>
          </a:prstGeom>
          <a:noFill/>
        </p:spPr>
        <p:txBody>
          <a:bodyPr wrap="square" rtlCol="0">
            <a:spAutoFit/>
          </a:bodyPr>
          <a:lstStyle/>
          <a:p>
            <a:pPr algn="ctr"/>
            <a:r>
              <a:rPr lang="en-GB" sz="4000" b="1" dirty="0" smtClean="0">
                <a:latin typeface="Arial" panose="020B0604020202020204" pitchFamily="34" charset="0"/>
                <a:cs typeface="Arial" panose="020B0604020202020204" pitchFamily="34" charset="0"/>
              </a:rPr>
              <a:t>Paperwork</a:t>
            </a:r>
            <a:endParaRPr lang="en-GB" sz="4000" b="1" dirty="0">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1184223" y="1854926"/>
            <a:ext cx="9753743" cy="422024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dirty="0" smtClean="0">
                <a:latin typeface="Arial" panose="020B0604020202020204" pitchFamily="34" charset="0"/>
                <a:cs typeface="Arial" panose="020B0604020202020204" pitchFamily="34" charset="0"/>
              </a:rPr>
              <a:t>Remember to ask for help if you need it:</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solidFill>
                <a:srgbClr val="00B050"/>
              </a:solidFill>
              <a:latin typeface="Arial" panose="020B0604020202020204" pitchFamily="34" charset="0"/>
              <a:cs typeface="Arial" panose="020B0604020202020204" pitchFamily="34" charset="0"/>
            </a:endParaRPr>
          </a:p>
        </p:txBody>
      </p:sp>
      <p:pic>
        <p:nvPicPr>
          <p:cNvPr id="8196" name="Picture 4" descr="Organization 101: How to Tame Your Paperwork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720" y="2455811"/>
            <a:ext cx="6434425" cy="36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6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693504"/>
            <a:ext cx="10058400" cy="1631608"/>
          </a:xfrm>
        </p:spPr>
        <p:txBody>
          <a:bodyPr/>
          <a:lstStyle/>
          <a:p>
            <a:pPr algn="ctr"/>
            <a:r>
              <a:rPr lang="en-GB" dirty="0" smtClean="0">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GB" dirty="0" smtClean="0">
                <a:latin typeface="Arial" panose="020B0604020202020204" pitchFamily="34" charset="0"/>
                <a:cs typeface="Arial" panose="020B0604020202020204" pitchFamily="34" charset="0"/>
              </a:rPr>
              <a:t>Have a lovely afternoon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13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What is effective communication?</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184223" y="2382998"/>
            <a:ext cx="4799134" cy="3174999"/>
          </a:xfrm>
        </p:spPr>
        <p:txBody>
          <a:bodyPr>
            <a:normAutofit/>
          </a:bodyPr>
          <a:lstStyle/>
          <a:p>
            <a:pPr marL="0" indent="0">
              <a:buNone/>
            </a:pPr>
            <a:r>
              <a:rPr lang="en-US" dirty="0">
                <a:latin typeface="Arial" panose="020B0604020202020204" pitchFamily="34" charset="0"/>
                <a:cs typeface="Arial" panose="020B0604020202020204" pitchFamily="34" charset="0"/>
              </a:rPr>
              <a:t>Effective communication is a process of exchanging ideas, thoughts, knowledge and information such that the purpose or intention is fulfilled in the best possible manner. In simple words, it is nothing but the presentation of views by the sender in a way best understood by the receiver.</a:t>
            </a:r>
            <a:endParaRPr lang="en-GB" sz="2800" b="1" dirty="0">
              <a:solidFill>
                <a:srgbClr val="FF0000"/>
              </a:solidFill>
              <a:latin typeface="Arial" panose="020B0604020202020204" pitchFamily="34" charset="0"/>
              <a:cs typeface="Arial" panose="020B0604020202020204" pitchFamily="34" charset="0"/>
            </a:endParaRPr>
          </a:p>
        </p:txBody>
      </p:sp>
      <p:pic>
        <p:nvPicPr>
          <p:cNvPr id="1026" name="Picture 2" descr="cdn.psychologytoday.com/sites/default/files/s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40" y="1946365"/>
            <a:ext cx="4503511" cy="318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Arial" panose="020B0604020202020204" pitchFamily="34" charset="0"/>
                <a:cs typeface="Arial" panose="020B0604020202020204" pitchFamily="34" charset="0"/>
              </a:rPr>
              <a:t>Content</a:t>
            </a:r>
            <a:r>
              <a:rPr lang="en-GB" sz="4000" b="1" dirty="0" smtClean="0">
                <a:latin typeface="Arial" panose="020B0604020202020204" pitchFamily="34" charset="0"/>
                <a:cs typeface="Arial" panose="020B0604020202020204" pitchFamily="34" charset="0"/>
              </a:rPr>
              <a:t>: Of </a:t>
            </a:r>
            <a:r>
              <a:rPr lang="en-GB" sz="4000" b="1" dirty="0">
                <a:latin typeface="Arial" panose="020B0604020202020204" pitchFamily="34" charset="0"/>
                <a:cs typeface="Arial" panose="020B0604020202020204" pitchFamily="34" charset="0"/>
              </a:rPr>
              <a:t>Effective </a:t>
            </a:r>
            <a:r>
              <a:rPr lang="en-GB" sz="4000" b="1" dirty="0" smtClean="0">
                <a:latin typeface="Arial" panose="020B0604020202020204" pitchFamily="34" charset="0"/>
                <a:cs typeface="Arial" panose="020B0604020202020204" pitchFamily="34" charset="0"/>
              </a:rPr>
              <a:t>Communication</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0" indent="-457200">
              <a:buFont typeface="+mj-lt"/>
              <a:buAutoNum type="arabicPeriod"/>
            </a:pPr>
            <a:r>
              <a:rPr lang="en-GB" dirty="0">
                <a:latin typeface="Arial" panose="020B0604020202020204" pitchFamily="34" charset="0"/>
                <a:cs typeface="Arial" panose="020B0604020202020204" pitchFamily="34" charset="0"/>
                <a:hlinkClick r:id="rId2"/>
              </a:rPr>
              <a:t>Characteristics</a:t>
            </a:r>
            <a:endParaRPr lang="en-GB" dirty="0">
              <a:latin typeface="Arial" panose="020B0604020202020204" pitchFamily="34" charset="0"/>
              <a:cs typeface="Arial" panose="020B0604020202020204" pitchFamily="34" charset="0"/>
            </a:endParaRPr>
          </a:p>
          <a:p>
            <a:pPr marL="457200" indent="-457200">
              <a:buFont typeface="+mj-lt"/>
              <a:buAutoNum type="arabicPeriod"/>
            </a:pPr>
            <a:r>
              <a:rPr lang="en-GB" dirty="0">
                <a:latin typeface="Arial" panose="020B0604020202020204" pitchFamily="34" charset="0"/>
                <a:cs typeface="Arial" panose="020B0604020202020204" pitchFamily="34" charset="0"/>
                <a:hlinkClick r:id="rId3"/>
              </a:rPr>
              <a:t>Skills</a:t>
            </a:r>
            <a:endParaRPr lang="en-GB" dirty="0">
              <a:latin typeface="Arial" panose="020B0604020202020204" pitchFamily="34" charset="0"/>
              <a:cs typeface="Arial" panose="020B0604020202020204" pitchFamily="34" charset="0"/>
            </a:endParaRPr>
          </a:p>
          <a:p>
            <a:pPr marL="457200" indent="-457200">
              <a:buFont typeface="+mj-lt"/>
              <a:buAutoNum type="arabicPeriod"/>
            </a:pPr>
            <a:r>
              <a:rPr lang="en-GB" dirty="0">
                <a:latin typeface="Arial" panose="020B0604020202020204" pitchFamily="34" charset="0"/>
                <a:cs typeface="Arial" panose="020B0604020202020204" pitchFamily="34" charset="0"/>
                <a:hlinkClick r:id="rId4"/>
              </a:rPr>
              <a:t>Significance</a:t>
            </a:r>
            <a:endParaRPr lang="en-GB" dirty="0">
              <a:latin typeface="Arial" panose="020B0604020202020204" pitchFamily="34" charset="0"/>
              <a:cs typeface="Arial" panose="020B0604020202020204" pitchFamily="34" charset="0"/>
            </a:endParaRPr>
          </a:p>
          <a:p>
            <a:pPr marL="457200" indent="-457200">
              <a:buFont typeface="+mj-lt"/>
              <a:buAutoNum type="arabicPeriod"/>
            </a:pPr>
            <a:r>
              <a:rPr lang="en-GB" dirty="0">
                <a:latin typeface="Arial" panose="020B0604020202020204" pitchFamily="34" charset="0"/>
                <a:cs typeface="Arial" panose="020B0604020202020204" pitchFamily="34" charset="0"/>
                <a:hlinkClick r:id="rId5"/>
              </a:rPr>
              <a:t>Barriers</a:t>
            </a:r>
            <a:endParaRPr lang="en-GB" dirty="0">
              <a:latin typeface="Arial" panose="020B0604020202020204" pitchFamily="34" charset="0"/>
              <a:cs typeface="Arial" panose="020B0604020202020204" pitchFamily="34" charset="0"/>
            </a:endParaRPr>
          </a:p>
          <a:p>
            <a:endParaRPr lang="en-GB" dirty="0"/>
          </a:p>
        </p:txBody>
      </p:sp>
      <p:pic>
        <p:nvPicPr>
          <p:cNvPr id="4098" name="Picture 2" descr="10 Principles of Effective Communication - Constant Cont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8389" y="2041314"/>
            <a:ext cx="6226629" cy="3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6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Characteristics </a:t>
            </a:r>
            <a:endParaRPr lang="en-GB" sz="4000" b="1" dirty="0">
              <a:latin typeface="Arial" panose="020B0604020202020204" pitchFamily="34" charset="0"/>
              <a:cs typeface="Arial" panose="020B0604020202020204" pitchFamily="34" charset="0"/>
            </a:endParaRPr>
          </a:p>
        </p:txBody>
      </p:sp>
      <p:sp>
        <p:nvSpPr>
          <p:cNvPr id="4" name="Rectangle 3"/>
          <p:cNvSpPr/>
          <p:nvPr/>
        </p:nvSpPr>
        <p:spPr>
          <a:xfrm>
            <a:off x="748937" y="1737360"/>
            <a:ext cx="8151224" cy="4539704"/>
          </a:xfrm>
          <a:prstGeom prst="rect">
            <a:avLst/>
          </a:prstGeom>
        </p:spPr>
        <p:txBody>
          <a:bodyPr wrap="square">
            <a:spAutoFit/>
          </a:bodyPr>
          <a:lstStyle/>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Clear Message</a:t>
            </a:r>
            <a:r>
              <a:rPr lang="en-US" sz="1700" dirty="0">
                <a:solidFill>
                  <a:srgbClr val="222222"/>
                </a:solidFill>
                <a:latin typeface="Arial" panose="020B0604020202020204" pitchFamily="34" charset="0"/>
                <a:cs typeface="Arial" panose="020B0604020202020204" pitchFamily="34" charset="0"/>
              </a:rPr>
              <a:t>: The message which the sender wants to convey must be simple, easy to understand and systematically framed to retain its meaningfulness.</a:t>
            </a:r>
          </a:p>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Correct Message</a:t>
            </a:r>
            <a:r>
              <a:rPr lang="en-US" sz="1700" dirty="0">
                <a:solidFill>
                  <a:srgbClr val="222222"/>
                </a:solidFill>
                <a:latin typeface="Arial" panose="020B0604020202020204" pitchFamily="34" charset="0"/>
                <a:cs typeface="Arial" panose="020B0604020202020204" pitchFamily="34" charset="0"/>
              </a:rPr>
              <a:t>: The information communicated must not be vague or false in any sense; it must be free from errors and grammatical mistakes.</a:t>
            </a:r>
          </a:p>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Complete Message</a:t>
            </a:r>
            <a:r>
              <a:rPr lang="en-US" sz="1700" dirty="0">
                <a:solidFill>
                  <a:srgbClr val="222222"/>
                </a:solidFill>
                <a:latin typeface="Arial" panose="020B0604020202020204" pitchFamily="34" charset="0"/>
                <a:cs typeface="Arial" panose="020B0604020202020204" pitchFamily="34" charset="0"/>
              </a:rPr>
              <a:t>: Communication is the base for decision making. If the information is incomplete, it may lead to wrong decisions.</a:t>
            </a:r>
          </a:p>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Precise Message</a:t>
            </a:r>
            <a:r>
              <a:rPr lang="en-US" sz="1700" dirty="0">
                <a:solidFill>
                  <a:srgbClr val="222222"/>
                </a:solidFill>
                <a:latin typeface="Arial" panose="020B0604020202020204" pitchFamily="34" charset="0"/>
                <a:cs typeface="Arial" panose="020B0604020202020204" pitchFamily="34" charset="0"/>
              </a:rPr>
              <a:t>: The message sent must be short and concise to facilitate straightforward interpretation and take the desired steps.</a:t>
            </a:r>
          </a:p>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Reliability</a:t>
            </a:r>
            <a:r>
              <a:rPr lang="en-US" sz="1700" dirty="0">
                <a:solidFill>
                  <a:srgbClr val="222222"/>
                </a:solidFill>
                <a:latin typeface="Arial" panose="020B0604020202020204" pitchFamily="34" charset="0"/>
                <a:cs typeface="Arial" panose="020B0604020202020204" pitchFamily="34" charset="0"/>
              </a:rPr>
              <a:t>: The sender must be sure from his end that whatever he is conveying is right by his knowledge. Even the receiver must have trust on the sender and can rely on the message sent.</a:t>
            </a:r>
          </a:p>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Consideration of the Recipient</a:t>
            </a:r>
            <a:r>
              <a:rPr lang="en-US" sz="1700" dirty="0">
                <a:solidFill>
                  <a:srgbClr val="222222"/>
                </a:solidFill>
                <a:latin typeface="Arial" panose="020B0604020202020204" pitchFamily="34" charset="0"/>
                <a:cs typeface="Arial" panose="020B0604020202020204" pitchFamily="34" charset="0"/>
              </a:rPr>
              <a:t>: The medium of communication and other physical settings must be planned, keeping in mind the attitude, language, knowledge, education level and position of the receiver.</a:t>
            </a:r>
          </a:p>
          <a:p>
            <a:pPr marL="285750" indent="-285750">
              <a:buClr>
                <a:schemeClr val="bg2">
                  <a:lumMod val="50000"/>
                </a:schemeClr>
              </a:buClr>
              <a:buFont typeface="Wingdings" panose="05000000000000000000" pitchFamily="2" charset="2"/>
              <a:buChar char="q"/>
            </a:pPr>
            <a:r>
              <a:rPr lang="en-US" sz="1700" b="1" dirty="0">
                <a:solidFill>
                  <a:srgbClr val="222222"/>
                </a:solidFill>
                <a:latin typeface="Arial" panose="020B0604020202020204" pitchFamily="34" charset="0"/>
                <a:cs typeface="Arial" panose="020B0604020202020204" pitchFamily="34" charset="0"/>
              </a:rPr>
              <a:t>Sender’s Courtesy</a:t>
            </a:r>
            <a:r>
              <a:rPr lang="en-US" sz="1700" dirty="0">
                <a:solidFill>
                  <a:srgbClr val="222222"/>
                </a:solidFill>
                <a:latin typeface="Arial" panose="020B0604020202020204" pitchFamily="34" charset="0"/>
                <a:cs typeface="Arial" panose="020B0604020202020204" pitchFamily="34" charset="0"/>
              </a:rPr>
              <a:t>: The message so drafted must reflect the sender’s courtesy, humbleness and respect towards the receiver.</a:t>
            </a:r>
            <a:endParaRPr lang="en-US" sz="1700" b="0" i="0" dirty="0">
              <a:solidFill>
                <a:srgbClr val="222222"/>
              </a:solidFill>
              <a:effectLst/>
              <a:latin typeface="Arial" panose="020B0604020202020204" pitchFamily="34" charset="0"/>
              <a:cs typeface="Arial" panose="020B0604020202020204" pitchFamily="34" charset="0"/>
            </a:endParaRPr>
          </a:p>
        </p:txBody>
      </p:sp>
      <p:pic>
        <p:nvPicPr>
          <p:cNvPr id="2052" name="Picture 4" descr="The top 5 characteristics of effective business communic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41" r="22709"/>
          <a:stretch/>
        </p:blipFill>
        <p:spPr bwMode="auto">
          <a:xfrm>
            <a:off x="8560526" y="2965306"/>
            <a:ext cx="3535680" cy="241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4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latin typeface="Arial" panose="020B0604020202020204" pitchFamily="34" charset="0"/>
                <a:cs typeface="Arial" panose="020B0604020202020204" pitchFamily="34" charset="0"/>
              </a:rPr>
              <a:t>Skills</a:t>
            </a:r>
            <a:endParaRPr lang="en-US"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740229" y="1937112"/>
            <a:ext cx="6505304" cy="3453494"/>
          </a:xfrm>
        </p:spPr>
        <p:txBody>
          <a:bodyPr>
            <a:noAutofit/>
          </a:bodyPr>
          <a:lstStyle/>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Observance</a:t>
            </a:r>
            <a:r>
              <a:rPr lang="en-US" sz="1800" dirty="0">
                <a:latin typeface="Arial" panose="020B0604020202020204" pitchFamily="34" charset="0"/>
                <a:cs typeface="Arial" panose="020B0604020202020204" pitchFamily="34" charset="0"/>
              </a:rPr>
              <a:t>: A person must possess sharp observing skills to gain more and more knowledge and information.</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Clarity and Brevity</a:t>
            </a:r>
            <a:r>
              <a:rPr lang="en-US" sz="1800" dirty="0">
                <a:latin typeface="Arial" panose="020B0604020202020204" pitchFamily="34" charset="0"/>
                <a:cs typeface="Arial" panose="020B0604020202020204" pitchFamily="34" charset="0"/>
              </a:rPr>
              <a:t>: The message must be drafted in simple words, and it should be clear and precise to create the desired impact over the receiver.</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Listening and Understanding</a:t>
            </a:r>
            <a:r>
              <a:rPr lang="en-US" sz="1800" dirty="0">
                <a:latin typeface="Arial" panose="020B0604020202020204" pitchFamily="34" charset="0"/>
                <a:cs typeface="Arial" panose="020B0604020202020204" pitchFamily="34" charset="0"/>
              </a:rPr>
              <a:t>: The most crucial skill in a person is he must be a good, alert and patient listener. He must be able to understand and interpret the message well.</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Emotional Intelligence</a:t>
            </a:r>
            <a:r>
              <a:rPr lang="en-US" sz="1800" dirty="0">
                <a:latin typeface="Arial" panose="020B0604020202020204" pitchFamily="34" charset="0"/>
                <a:cs typeface="Arial" panose="020B0604020202020204" pitchFamily="34" charset="0"/>
              </a:rPr>
              <a:t>: A person must be emotionally aware and the ability to influence others from within.</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Self-Efficacy</a:t>
            </a:r>
            <a:r>
              <a:rPr lang="en-US" sz="1800" dirty="0">
                <a:latin typeface="Arial" panose="020B0604020202020204" pitchFamily="34" charset="0"/>
                <a:cs typeface="Arial" panose="020B0604020202020204" pitchFamily="34" charset="0"/>
              </a:rPr>
              <a:t>: Also, he/she must have faith in himself and his capabilities to achieve the objectives of communication.</a:t>
            </a:r>
          </a:p>
          <a:p>
            <a:pPr>
              <a:buFont typeface="Wingdings" panose="05000000000000000000" pitchFamily="2" charset="2"/>
              <a:buChar char="Ø"/>
            </a:pPr>
            <a:endParaRPr lang="en-GB" sz="1800" dirty="0">
              <a:latin typeface="Arial" panose="020B0604020202020204" pitchFamily="34" charset="0"/>
              <a:cs typeface="Arial" panose="020B0604020202020204" pitchFamily="34" charset="0"/>
            </a:endParaRPr>
          </a:p>
        </p:txBody>
      </p:sp>
      <p:pic>
        <p:nvPicPr>
          <p:cNvPr id="3078" name="Picture 6" descr="Must-Have Apps to Learn Communication Skills - APKFab.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499382"/>
            <a:ext cx="4657906" cy="232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Skills</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1223" y="2080865"/>
            <a:ext cx="7628709" cy="4023360"/>
          </a:xfrm>
        </p:spPr>
        <p:txBody>
          <a:bodyPr>
            <a:normAutofit fontScale="92500" lnSpcReduction="10000"/>
          </a:bodyPr>
          <a:lstStyle/>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Self-Confidence</a:t>
            </a:r>
            <a:r>
              <a:rPr lang="en-US" sz="1800" dirty="0">
                <a:latin typeface="Arial" panose="020B0604020202020204" pitchFamily="34" charset="0"/>
                <a:cs typeface="Arial" panose="020B0604020202020204" pitchFamily="34" charset="0"/>
              </a:rPr>
              <a:t>: Being one of the essential communication skills, confidence enhances the worthiness of the message being delivered.</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Respectfulness</a:t>
            </a:r>
            <a:r>
              <a:rPr lang="en-US" sz="1800" dirty="0">
                <a:latin typeface="Arial" panose="020B0604020202020204" pitchFamily="34" charset="0"/>
                <a:cs typeface="Arial" panose="020B0604020202020204" pitchFamily="34" charset="0"/>
              </a:rPr>
              <a:t>: Delivering a message with courtesy and respecting the values, believes, opinions and ideas of the receiver is the essence of effective communication.</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Non-Verbal Communication</a:t>
            </a:r>
            <a:r>
              <a:rPr lang="en-US" sz="1800" dirty="0">
                <a:latin typeface="Arial" panose="020B0604020202020204" pitchFamily="34" charset="0"/>
                <a:cs typeface="Arial" panose="020B0604020202020204" pitchFamily="34" charset="0"/>
              </a:rPr>
              <a:t>: To connect with the receiver in a better way, the sender must involve the non-verbal means communication too. These include gestures, facial expressions, eye contact, postures, etc.</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Selection of the Right Medium</a:t>
            </a:r>
            <a:r>
              <a:rPr lang="en-US" sz="1800" dirty="0">
                <a:latin typeface="Arial" panose="020B0604020202020204" pitchFamily="34" charset="0"/>
                <a:cs typeface="Arial" panose="020B0604020202020204" pitchFamily="34" charset="0"/>
              </a:rPr>
              <a:t>: Choice of the correct medium for communication is also a skill. It is necessary to select an appropriate medium according to the situation, priority of the message, the receiver’s point of view, etc.</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Providing Feedback</a:t>
            </a:r>
            <a:r>
              <a:rPr lang="en-US" sz="1800" dirty="0">
                <a:latin typeface="Arial" panose="020B0604020202020204" pitchFamily="34" charset="0"/>
                <a:cs typeface="Arial" panose="020B0604020202020204" pitchFamily="34" charset="0"/>
              </a:rPr>
              <a:t>: Effective communication is always a two-way process. A person must take as well as give feedback to bring forward the other person’s perspective too.</a:t>
            </a:r>
          </a:p>
          <a:p>
            <a:endParaRPr lang="en-GB" dirty="0"/>
          </a:p>
        </p:txBody>
      </p:sp>
      <p:pic>
        <p:nvPicPr>
          <p:cNvPr id="4" name="Picture 4" descr="20 Must-Have Skills to Put on Your Resume (Soft &amp; Hard Skill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931" y="2812870"/>
            <a:ext cx="3876151" cy="193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7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Significance </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335279" y="1900645"/>
            <a:ext cx="9078686" cy="4265023"/>
          </a:xfrm>
        </p:spPr>
        <p:txBody>
          <a:bodyPr>
            <a:noAutofit/>
          </a:bodyPr>
          <a:lstStyle/>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Employee Management</a:t>
            </a:r>
            <a:r>
              <a:rPr lang="en-US" sz="1700" dirty="0">
                <a:latin typeface="Arial" panose="020B0604020202020204" pitchFamily="34" charset="0"/>
                <a:cs typeface="Arial" panose="020B0604020202020204" pitchFamily="34" charset="0"/>
              </a:rPr>
              <a:t>: Effective communication ensures self-discipline and efficient management since the employees are heard by the top management, and there is open communication in the organisation.</a:t>
            </a:r>
          </a:p>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Team </a:t>
            </a:r>
            <a:r>
              <a:rPr lang="en-US" sz="1700" b="1" dirty="0">
                <a:latin typeface="Arial" panose="020B0604020202020204" pitchFamily="34" charset="0"/>
                <a:cs typeface="Arial" panose="020B0604020202020204" pitchFamily="34" charset="0"/>
              </a:rPr>
              <a:t>B</a:t>
            </a:r>
            <a:r>
              <a:rPr lang="en-US" sz="1700" b="1" dirty="0" smtClean="0">
                <a:latin typeface="Arial" panose="020B0604020202020204" pitchFamily="34" charset="0"/>
                <a:cs typeface="Arial" panose="020B0604020202020204" pitchFamily="34" charset="0"/>
              </a:rPr>
              <a:t>uilding:</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People in the organisation work as a team to accomplish common goals, thus effective communication boosts the morale of the whole team.</a:t>
            </a:r>
          </a:p>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Growth of the Organization</a:t>
            </a:r>
            <a:r>
              <a:rPr lang="en-US" sz="1700" dirty="0">
                <a:latin typeface="Arial" panose="020B0604020202020204" pitchFamily="34" charset="0"/>
                <a:cs typeface="Arial" panose="020B0604020202020204" pitchFamily="34" charset="0"/>
              </a:rPr>
              <a:t>: It ensures better decision making, intensifies public </a:t>
            </a:r>
            <a:r>
              <a:rPr lang="en-US" sz="1700" dirty="0" smtClean="0">
                <a:latin typeface="Arial" panose="020B0604020202020204" pitchFamily="34" charset="0"/>
                <a:cs typeface="Arial" panose="020B0604020202020204" pitchFamily="34" charset="0"/>
              </a:rPr>
              <a:t>relations</a:t>
            </a:r>
            <a:r>
              <a:rPr lang="en-US" sz="1700" dirty="0">
                <a:latin typeface="Arial" panose="020B0604020202020204" pitchFamily="34" charset="0"/>
                <a:cs typeface="Arial" panose="020B0604020202020204" pitchFamily="34" charset="0"/>
              </a:rPr>
              <a:t> and enhances problem-solving ability. All this leads to corporate growth and development.</a:t>
            </a:r>
          </a:p>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Build Strong Relationships</a:t>
            </a:r>
            <a:r>
              <a:rPr lang="en-US" sz="1700" dirty="0">
                <a:latin typeface="Arial" panose="020B0604020202020204" pitchFamily="34" charset="0"/>
                <a:cs typeface="Arial" panose="020B0604020202020204" pitchFamily="34" charset="0"/>
              </a:rPr>
              <a:t>: Interactions often simplify things; they positively motivate the employees to perform better and maintain long-term relations with others in the organisation.</a:t>
            </a:r>
          </a:p>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Ascertain Transparency and Develops Trust</a:t>
            </a:r>
            <a:r>
              <a:rPr lang="en-US" sz="1700" dirty="0">
                <a:latin typeface="Arial" panose="020B0604020202020204" pitchFamily="34" charset="0"/>
                <a:cs typeface="Arial" panose="020B0604020202020204" pitchFamily="34" charset="0"/>
              </a:rPr>
              <a:t>: Effective communication is considered to be a base for building trust and assures sharing of complete information.</a:t>
            </a:r>
          </a:p>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Facilitates Creativity and Innovation</a:t>
            </a:r>
            <a:r>
              <a:rPr lang="en-US" sz="1700" dirty="0">
                <a:latin typeface="Arial" panose="020B0604020202020204" pitchFamily="34" charset="0"/>
                <a:cs typeface="Arial" panose="020B0604020202020204" pitchFamily="34" charset="0"/>
              </a:rPr>
              <a:t>: It creates an environment where employees are free to share their ideas by exploring their creative and innovative side.</a:t>
            </a:r>
          </a:p>
          <a:p>
            <a:endParaRPr lang="en-US" sz="1600" dirty="0"/>
          </a:p>
          <a:p>
            <a:pPr fontAlgn="base"/>
            <a:endParaRPr lang="en-US" dirty="0"/>
          </a:p>
          <a:p>
            <a:pPr fontAlgn="base"/>
            <a:endParaRPr lang="en-US" dirty="0"/>
          </a:p>
        </p:txBody>
      </p:sp>
      <p:pic>
        <p:nvPicPr>
          <p:cNvPr id="6146" name="Picture 2" descr="Why Communication is Key to a Meaningful Existence? - Avaz Inc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288" y="3093528"/>
            <a:ext cx="3328336" cy="121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4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Barriers</a:t>
            </a:r>
            <a:endParaRPr lang="en-US" b="1" dirty="0"/>
          </a:p>
        </p:txBody>
      </p:sp>
      <p:sp>
        <p:nvSpPr>
          <p:cNvPr id="7" name="Content Placeholder 1"/>
          <p:cNvSpPr>
            <a:spLocks noGrp="1"/>
          </p:cNvSpPr>
          <p:nvPr>
            <p:ph idx="1"/>
          </p:nvPr>
        </p:nvSpPr>
        <p:spPr>
          <a:xfrm>
            <a:off x="635727" y="1915886"/>
            <a:ext cx="7106194" cy="4267199"/>
          </a:xfrm>
        </p:spPr>
        <p:txBody>
          <a:bodyPr>
            <a:noAutofit/>
          </a:bodyPr>
          <a:lstStyle/>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Language</a:t>
            </a:r>
            <a:r>
              <a:rPr lang="en-US" sz="1800" dirty="0">
                <a:latin typeface="Arial" panose="020B0604020202020204" pitchFamily="34" charset="0"/>
                <a:cs typeface="Arial" panose="020B0604020202020204" pitchFamily="34" charset="0"/>
              </a:rPr>
              <a:t>: It is a medium of communication. If the sender is making excessive use of technical terms, it will become difficult for the receiver to understand the message clearly.</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Ambiguity and Overuse of Abstractions</a:t>
            </a:r>
            <a:r>
              <a:rPr lang="en-US" sz="1800" dirty="0">
                <a:latin typeface="Arial" panose="020B0604020202020204" pitchFamily="34" charset="0"/>
                <a:cs typeface="Arial" panose="020B0604020202020204" pitchFamily="34" charset="0"/>
              </a:rPr>
              <a:t>: Even if the message is presented in a non-realistic or vague context involving a lot of notions, the receiver won’t be able to connect with the idea properly.</a:t>
            </a:r>
          </a:p>
          <a:p>
            <a:pPr>
              <a:buFont typeface="Wingdings" panose="05000000000000000000" pitchFamily="2" charset="2"/>
              <a:buChar char="q"/>
            </a:pPr>
            <a:r>
              <a:rPr lang="en-US" sz="1800" b="1" dirty="0" err="1">
                <a:latin typeface="Arial" panose="020B0604020202020204" pitchFamily="34" charset="0"/>
                <a:cs typeface="Arial" panose="020B0604020202020204" pitchFamily="34" charset="0"/>
              </a:rPr>
              <a:t>Disorganised</a:t>
            </a:r>
            <a:r>
              <a:rPr lang="en-US" sz="1800" b="1" dirty="0">
                <a:latin typeface="Arial" panose="020B0604020202020204" pitchFamily="34" charset="0"/>
                <a:cs typeface="Arial" panose="020B0604020202020204" pitchFamily="34" charset="0"/>
              </a:rPr>
              <a:t> Message</a:t>
            </a:r>
            <a:r>
              <a:rPr lang="en-US" sz="1800" dirty="0">
                <a:latin typeface="Arial" panose="020B0604020202020204" pitchFamily="34" charset="0"/>
                <a:cs typeface="Arial" panose="020B0604020202020204" pitchFamily="34" charset="0"/>
              </a:rPr>
              <a:t>: When the words are not </a:t>
            </a:r>
            <a:r>
              <a:rPr lang="en-US" sz="1800" dirty="0" err="1">
                <a:latin typeface="Arial" panose="020B0604020202020204" pitchFamily="34" charset="0"/>
                <a:cs typeface="Arial" panose="020B0604020202020204" pitchFamily="34" charset="0"/>
              </a:rPr>
              <a:t>organised</a:t>
            </a:r>
            <a:r>
              <a:rPr lang="en-US" sz="1800" dirty="0">
                <a:latin typeface="Arial" panose="020B0604020202020204" pitchFamily="34" charset="0"/>
                <a:cs typeface="Arial" panose="020B0604020202020204" pitchFamily="34" charset="0"/>
              </a:rPr>
              <a:t> systematically to form a powerful message, it loses its efficiency and meaning.</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Information Overload</a:t>
            </a:r>
            <a:r>
              <a:rPr lang="en-US" sz="1800" dirty="0">
                <a:latin typeface="Arial" panose="020B0604020202020204" pitchFamily="34" charset="0"/>
                <a:cs typeface="Arial" panose="020B0604020202020204" pitchFamily="34" charset="0"/>
              </a:rPr>
              <a:t>: The effectiveness of communication reduces when a person keeps on speaking for an extended period. Thus, leading to the receiver’s exhaustion, who won’t be able to keep track of everything that is conveyed.</a:t>
            </a:r>
          </a:p>
          <a:p>
            <a:pPr marL="457200" indent="-457200">
              <a:buFont typeface="+mj-lt"/>
              <a:buAutoNum type="arabicPeriod"/>
            </a:pPr>
            <a:endParaRPr lang="en-US" dirty="0"/>
          </a:p>
          <a:p>
            <a:endParaRPr lang="en-US" dirty="0"/>
          </a:p>
          <a:p>
            <a:pPr marL="0" indent="0">
              <a:buNone/>
            </a:pPr>
            <a:endParaRPr lang="en-US" dirty="0"/>
          </a:p>
          <a:p>
            <a:pPr marL="0" indent="0">
              <a:buNone/>
            </a:pPr>
            <a:endParaRPr lang="en-GB" dirty="0" smtClean="0">
              <a:latin typeface="Arial" panose="020B0604020202020204" pitchFamily="34" charset="0"/>
              <a:cs typeface="Arial" panose="020B0604020202020204" pitchFamily="34" charset="0"/>
            </a:endParaRPr>
          </a:p>
        </p:txBody>
      </p:sp>
      <p:pic>
        <p:nvPicPr>
          <p:cNvPr id="7170" name="Picture 2" descr="4 Barriers to Effective Communication &amp; What to Do About Th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4" y="2503713"/>
            <a:ext cx="4122057" cy="309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3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tx1"/>
                </a:solidFill>
                <a:latin typeface="Arial" panose="020B0604020202020204" pitchFamily="34" charset="0"/>
                <a:cs typeface="Arial" panose="020B0604020202020204" pitchFamily="34" charset="0"/>
              </a:rPr>
              <a:t>Barriers Involving People’s </a:t>
            </a:r>
            <a:r>
              <a:rPr lang="en-GB" sz="4000" b="1" dirty="0" smtClean="0">
                <a:solidFill>
                  <a:schemeClr val="tx1"/>
                </a:solidFill>
                <a:latin typeface="Arial" panose="020B0604020202020204" pitchFamily="34" charset="0"/>
                <a:cs typeface="Arial" panose="020B0604020202020204" pitchFamily="34" charset="0"/>
              </a:rPr>
              <a:t>Background</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0594" y="1941528"/>
            <a:ext cx="8081555" cy="4102221"/>
          </a:xfrm>
        </p:spPr>
        <p:txBody>
          <a:bodyPr>
            <a:normAutofit lnSpcReduction="10000"/>
          </a:bodyPr>
          <a:lstStyle/>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Attitudinal Differences</a:t>
            </a:r>
            <a:r>
              <a:rPr lang="en-US" sz="1800" dirty="0">
                <a:latin typeface="Arial" panose="020B0604020202020204" pitchFamily="34" charset="0"/>
                <a:cs typeface="Arial" panose="020B0604020202020204" pitchFamily="34" charset="0"/>
              </a:rPr>
              <a:t>: At times, people are resistant to understand or change their mind when they have set their views about a particular topic. Their attitude obstructs meeting the purpose of the communication.</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Demographic Differences</a:t>
            </a:r>
            <a:r>
              <a:rPr lang="en-US" sz="1800" dirty="0">
                <a:latin typeface="Arial" panose="020B0604020202020204" pitchFamily="34" charset="0"/>
                <a:cs typeface="Arial" panose="020B0604020202020204" pitchFamily="34" charset="0"/>
              </a:rPr>
              <a:t>: The difference in age, generation, gender, status, tradition, etc., creates a lack of understanding among people and thus, hinders the process of communication.</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Lack of Common Experience or Perspective</a:t>
            </a:r>
            <a:r>
              <a:rPr lang="en-US" sz="1800" dirty="0">
                <a:latin typeface="Arial" panose="020B0604020202020204" pitchFamily="34" charset="0"/>
                <a:cs typeface="Arial" panose="020B0604020202020204" pitchFamily="34" charset="0"/>
              </a:rPr>
              <a:t>: The experiences of a person develops their perspective of seeing things in a particular way. This perspective varies from person to person. Therefore, it becomes difficult for a receiver to relate with the sender’s experience or views as he might have never gone through it himself.</a:t>
            </a:r>
          </a:p>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Jumping to Conclusions</a:t>
            </a:r>
            <a:r>
              <a:rPr lang="en-US" sz="1800" dirty="0">
                <a:latin typeface="Arial" panose="020B0604020202020204" pitchFamily="34" charset="0"/>
                <a:cs typeface="Arial" panose="020B0604020202020204" pitchFamily="34" charset="0"/>
              </a:rPr>
              <a:t>: Some people lack the patience of listening to others and often jump to conclusions between the communication, thus neglecting the motive of the message.</a:t>
            </a:r>
          </a:p>
          <a:p>
            <a:endParaRPr lang="en-GB" dirty="0"/>
          </a:p>
        </p:txBody>
      </p:sp>
      <p:pic>
        <p:nvPicPr>
          <p:cNvPr id="8194" name="Picture 2" descr="Cultural Barriers to Communication - Businesst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737" y="3207411"/>
            <a:ext cx="3503925" cy="175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0389"/>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1017</Words>
  <Application>Microsoft Office PowerPoint</Application>
  <PresentationFormat>Widescreen</PresentationFormat>
  <Paragraphs>64</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Effective Communication </vt:lpstr>
      <vt:lpstr>What is effective communication?</vt:lpstr>
      <vt:lpstr>Content: Of Effective Communication</vt:lpstr>
      <vt:lpstr>Characteristics </vt:lpstr>
      <vt:lpstr>Skills</vt:lpstr>
      <vt:lpstr>Skills</vt:lpstr>
      <vt:lpstr>Significance </vt:lpstr>
      <vt:lpstr>Barriers</vt:lpstr>
      <vt:lpstr>Barriers Involving People’s Background</vt:lpstr>
      <vt:lpstr>Physical Barriers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2020-04-21T13:10:04Z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