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02" r:id="rId2"/>
  </p:sldMasterIdLst>
  <p:notesMasterIdLst>
    <p:notesMasterId r:id="rId12"/>
  </p:notesMasterIdLst>
  <p:handoutMasterIdLst>
    <p:handoutMasterId r:id="rId13"/>
  </p:handoutMasterIdLst>
  <p:sldIdLst>
    <p:sldId id="282" r:id="rId3"/>
    <p:sldId id="325" r:id="rId4"/>
    <p:sldId id="346" r:id="rId5"/>
    <p:sldId id="337" r:id="rId6"/>
    <p:sldId id="341" r:id="rId7"/>
    <p:sldId id="347" r:id="rId8"/>
    <p:sldId id="340" r:id="rId9"/>
    <p:sldId id="349" r:id="rId10"/>
    <p:sldId id="33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9DC3"/>
    <a:srgbClr val="BA0D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88140" autoAdjust="0"/>
  </p:normalViewPr>
  <p:slideViewPr>
    <p:cSldViewPr snapToGrid="0">
      <p:cViewPr varScale="1">
        <p:scale>
          <a:sx n="88" d="100"/>
          <a:sy n="88" d="100"/>
        </p:scale>
        <p:origin x="475" y="62"/>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9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C92607-7D31-4A88-8324-D4F1F1AB20FB}" type="datetimeFigureOut">
              <a:rPr lang="en-US" smtClean="0"/>
              <a:t>4/27/2020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E43393-F8D1-441F-A259-55DD879C7BD4}" type="slidenum">
              <a:rPr lang="en-US" smtClean="0"/>
              <a:t>‹#›</a:t>
            </a:fld>
            <a:endParaRPr lang="en-US"/>
          </a:p>
        </p:txBody>
      </p:sp>
    </p:spTree>
    <p:extLst>
      <p:ext uri="{BB962C8B-B14F-4D97-AF65-F5344CB8AC3E}">
        <p14:creationId xmlns:p14="http://schemas.microsoft.com/office/powerpoint/2010/main" val="885899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44B9D-ECB8-485A-8EB9-C295143F4239}" type="datetimeFigureOut">
              <a:rPr lang="en-US" smtClean="0"/>
              <a:t>4/27/2020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BFFCD-AAE1-443B-BA13-18DE53688CD2}" type="slidenum">
              <a:rPr lang="en-US" smtClean="0"/>
              <a:t>‹#›</a:t>
            </a:fld>
            <a:endParaRPr lang="en-US"/>
          </a:p>
        </p:txBody>
      </p:sp>
    </p:spTree>
    <p:extLst>
      <p:ext uri="{BB962C8B-B14F-4D97-AF65-F5344CB8AC3E}">
        <p14:creationId xmlns:p14="http://schemas.microsoft.com/office/powerpoint/2010/main" val="1420946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6BFFCD-AAE1-443B-BA13-18DE53688CD2}" type="slidenum">
              <a:rPr lang="en-US" smtClean="0"/>
              <a:t>2</a:t>
            </a:fld>
            <a:endParaRPr lang="en-US"/>
          </a:p>
        </p:txBody>
      </p:sp>
    </p:spTree>
    <p:extLst>
      <p:ext uri="{BB962C8B-B14F-4D97-AF65-F5344CB8AC3E}">
        <p14:creationId xmlns:p14="http://schemas.microsoft.com/office/powerpoint/2010/main" val="130129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6BFFCD-AAE1-443B-BA13-18DE53688CD2}" type="slidenum">
              <a:rPr lang="en-US" smtClean="0"/>
              <a:t>4</a:t>
            </a:fld>
            <a:endParaRPr lang="en-US"/>
          </a:p>
        </p:txBody>
      </p:sp>
    </p:spTree>
    <p:extLst>
      <p:ext uri="{BB962C8B-B14F-4D97-AF65-F5344CB8AC3E}">
        <p14:creationId xmlns:p14="http://schemas.microsoft.com/office/powerpoint/2010/main" val="2577032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6BFFCD-AAE1-443B-BA13-18DE53688CD2}" type="slidenum">
              <a:rPr lang="en-US" smtClean="0"/>
              <a:t>5</a:t>
            </a:fld>
            <a:endParaRPr lang="en-US"/>
          </a:p>
        </p:txBody>
      </p:sp>
    </p:spTree>
    <p:extLst>
      <p:ext uri="{BB962C8B-B14F-4D97-AF65-F5344CB8AC3E}">
        <p14:creationId xmlns:p14="http://schemas.microsoft.com/office/powerpoint/2010/main" val="289817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6BFFCD-AAE1-443B-BA13-18DE53688CD2}" type="slidenum">
              <a:rPr lang="en-US" smtClean="0"/>
              <a:t>7</a:t>
            </a:fld>
            <a:endParaRPr lang="en-US"/>
          </a:p>
        </p:txBody>
      </p:sp>
    </p:spTree>
    <p:extLst>
      <p:ext uri="{BB962C8B-B14F-4D97-AF65-F5344CB8AC3E}">
        <p14:creationId xmlns:p14="http://schemas.microsoft.com/office/powerpoint/2010/main" val="257304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294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318269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266231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64741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36F22E-BB51-4670-BCB3-42293818BB7B}"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64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36F22E-BB51-4670-BCB3-42293818BB7B}"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1483073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36F22E-BB51-4670-BCB3-42293818BB7B}" type="datetimeFigureOut">
              <a:rPr lang="en-US" smtClean="0"/>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2602078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36F22E-BB51-4670-BCB3-42293818BB7B}" type="datetimeFigureOut">
              <a:rPr lang="en-US" smtClean="0"/>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3285578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D36F22E-BB51-4670-BCB3-42293818BB7B}" type="datetimeFigureOut">
              <a:rPr lang="en-US" smtClean="0"/>
              <a:t>4/27/2020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280792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D36F22E-BB51-4670-BCB3-42293818BB7B}" type="datetimeFigureOut">
              <a:rPr lang="en-US" smtClean="0"/>
              <a:t>4/27/2020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E5E3EDD-439D-4615-88E0-7F5750046975}" type="slidenum">
              <a:rPr lang="en-US" smtClean="0"/>
              <a:t>‹#›</a:t>
            </a:fld>
            <a:endParaRPr lang="en-US"/>
          </a:p>
        </p:txBody>
      </p:sp>
    </p:spTree>
    <p:extLst>
      <p:ext uri="{BB962C8B-B14F-4D97-AF65-F5344CB8AC3E}">
        <p14:creationId xmlns:p14="http://schemas.microsoft.com/office/powerpoint/2010/main" val="316799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36F22E-BB51-4670-BCB3-42293818BB7B}"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198007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D36F22E-BB51-4670-BCB3-42293818BB7B}" type="datetimeFigureOut">
              <a:rPr lang="en-US" smtClean="0"/>
              <a:t>4/27/2020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E5E3EDD-439D-4615-88E0-7F575004697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29895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lanitplus.net/CareerMatch/"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myworldofwork.co.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QjYV5-QKX4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657" y="1185671"/>
            <a:ext cx="10058400" cy="3360467"/>
          </a:xfrm>
        </p:spPr>
        <p:txBody>
          <a:bodyPr>
            <a:normAutofit/>
          </a:bodyPr>
          <a:lstStyle/>
          <a:p>
            <a:pPr algn="ctr"/>
            <a:r>
              <a:rPr lang="en-GB" sz="5000" b="1" dirty="0">
                <a:latin typeface="Arial" panose="020B0604020202020204" pitchFamily="34" charset="0"/>
                <a:cs typeface="Arial" panose="020B0604020202020204" pitchFamily="34" charset="0"/>
              </a:rPr>
              <a:t>Job Seeking Skills</a:t>
            </a:r>
          </a:p>
        </p:txBody>
      </p:sp>
      <p:sp>
        <p:nvSpPr>
          <p:cNvPr id="3" name="Subtitle 2"/>
          <p:cNvSpPr>
            <a:spLocks noGrp="1"/>
          </p:cNvSpPr>
          <p:nvPr>
            <p:ph type="subTitle" idx="1"/>
          </p:nvPr>
        </p:nvSpPr>
        <p:spPr>
          <a:xfrm>
            <a:off x="1100051" y="4119418"/>
            <a:ext cx="10058400" cy="2133600"/>
          </a:xfrm>
        </p:spPr>
        <p:txBody>
          <a:bodyPr>
            <a:normAutofit/>
          </a:bodyPr>
          <a:lstStyle/>
          <a:p>
            <a:endParaRPr lang="en-GB" sz="2000" dirty="0" smtClean="0">
              <a:latin typeface="Arial" panose="020B0604020202020204" pitchFamily="34" charset="0"/>
              <a:cs typeface="Arial" panose="020B0604020202020204" pitchFamily="34" charset="0"/>
            </a:endParaRPr>
          </a:p>
          <a:p>
            <a:pPr algn="ctr"/>
            <a:r>
              <a:rPr lang="en-GB" sz="3600" b="1" dirty="0" smtClean="0">
                <a:latin typeface="Arial" panose="020B0604020202020204" pitchFamily="34" charset="0"/>
                <a:cs typeface="Arial" panose="020B0604020202020204" pitchFamily="34" charset="0"/>
              </a:rPr>
              <a:t>2020</a:t>
            </a:r>
          </a:p>
          <a:p>
            <a:pPr algn="ctr"/>
            <a:r>
              <a:rPr lang="en-GB" sz="1600" b="1" dirty="0" smtClean="0">
                <a:latin typeface="Arial" panose="020B0604020202020204" pitchFamily="34" charset="0"/>
                <a:cs typeface="Arial" panose="020B0604020202020204" pitchFamily="34" charset="0"/>
              </a:rPr>
              <a:t>Employability skills</a:t>
            </a:r>
            <a:endParaRPr lang="en-GB" sz="16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9228" y="489849"/>
            <a:ext cx="1980046" cy="2376055"/>
          </a:xfrm>
          <a:prstGeom prst="rect">
            <a:avLst/>
          </a:prstGeom>
        </p:spPr>
      </p:pic>
    </p:spTree>
    <p:extLst>
      <p:ext uri="{BB962C8B-B14F-4D97-AF65-F5344CB8AC3E}">
        <p14:creationId xmlns:p14="http://schemas.microsoft.com/office/powerpoint/2010/main" val="3649017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solidFill>
                  <a:schemeClr val="tx1"/>
                </a:solidFill>
                <a:latin typeface="Arial" panose="020B0604020202020204" pitchFamily="34" charset="0"/>
                <a:cs typeface="Arial" panose="020B0604020202020204" pitchFamily="34" charset="0"/>
              </a:rPr>
              <a:t>What is the purpose of </a:t>
            </a:r>
            <a:r>
              <a:rPr lang="en-US" sz="4000" b="1" dirty="0" smtClean="0">
                <a:solidFill>
                  <a:schemeClr val="tx1"/>
                </a:solidFill>
                <a:latin typeface="Arial" panose="020B0604020202020204" pitchFamily="34" charset="0"/>
                <a:cs typeface="Arial" panose="020B0604020202020204" pitchFamily="34" charset="0"/>
              </a:rPr>
              <a:t>job </a:t>
            </a:r>
            <a:r>
              <a:rPr lang="en-US" sz="4000" b="1" dirty="0">
                <a:solidFill>
                  <a:schemeClr val="tx1"/>
                </a:solidFill>
                <a:latin typeface="Arial" panose="020B0604020202020204" pitchFamily="34" charset="0"/>
                <a:cs typeface="Arial" panose="020B0604020202020204" pitchFamily="34" charset="0"/>
              </a:rPr>
              <a:t>seeking </a:t>
            </a:r>
            <a:r>
              <a:rPr lang="en-US" sz="4000" b="1" dirty="0" smtClean="0">
                <a:solidFill>
                  <a:schemeClr val="tx1"/>
                </a:solidFill>
                <a:latin typeface="Arial" panose="020B0604020202020204" pitchFamily="34" charset="0"/>
                <a:cs typeface="Arial" panose="020B0604020202020204" pitchFamily="34" charset="0"/>
              </a:rPr>
              <a:t>skills?</a:t>
            </a:r>
            <a:endParaRPr lang="en-GB" sz="4000" b="1" dirty="0">
              <a:solidFill>
                <a:schemeClr val="tx1"/>
              </a:solidFill>
              <a:latin typeface="Arial" panose="020B0604020202020204" pitchFamily="34" charset="0"/>
              <a:cs typeface="Arial" panose="020B0604020202020204" pitchFamily="34" charset="0"/>
            </a:endParaRPr>
          </a:p>
        </p:txBody>
      </p:sp>
      <p:sp>
        <p:nvSpPr>
          <p:cNvPr id="6" name="Content Placeholder 1"/>
          <p:cNvSpPr>
            <a:spLocks noGrp="1"/>
          </p:cNvSpPr>
          <p:nvPr>
            <p:ph idx="1"/>
          </p:nvPr>
        </p:nvSpPr>
        <p:spPr>
          <a:xfrm>
            <a:off x="1184223" y="2382998"/>
            <a:ext cx="4799134" cy="3174999"/>
          </a:xfrm>
        </p:spPr>
        <p:txBody>
          <a:bodyPr>
            <a:normAutofit/>
          </a:bodyPr>
          <a:lstStyle/>
          <a:p>
            <a:pPr marL="0" indent="0">
              <a:buNone/>
            </a:pPr>
            <a:r>
              <a:rPr lang="en-US" dirty="0"/>
              <a:t>The purpose of </a:t>
            </a:r>
            <a:r>
              <a:rPr lang="en-US" b="1" dirty="0"/>
              <a:t>Job Seeking Skills</a:t>
            </a:r>
            <a:r>
              <a:rPr lang="en-US" dirty="0"/>
              <a:t> is to ensure individual has the </a:t>
            </a:r>
            <a:r>
              <a:rPr lang="en-US" b="1" dirty="0"/>
              <a:t>skills</a:t>
            </a:r>
            <a:r>
              <a:rPr lang="en-US" dirty="0"/>
              <a:t> and resources to assist in their </a:t>
            </a:r>
            <a:r>
              <a:rPr lang="en-US" b="1" dirty="0"/>
              <a:t>job</a:t>
            </a:r>
            <a:r>
              <a:rPr lang="en-US" dirty="0"/>
              <a:t> search or conduct a new </a:t>
            </a:r>
            <a:r>
              <a:rPr lang="en-US" b="1" dirty="0"/>
              <a:t>job</a:t>
            </a:r>
            <a:r>
              <a:rPr lang="en-US" dirty="0"/>
              <a:t> search. </a:t>
            </a:r>
            <a:r>
              <a:rPr lang="en-US" b="1" dirty="0"/>
              <a:t>Job</a:t>
            </a:r>
            <a:r>
              <a:rPr lang="en-US" dirty="0"/>
              <a:t> Readiness Training is designed to provide transitional youth and adults with work experiences while at the same time developing work </a:t>
            </a:r>
            <a:r>
              <a:rPr lang="en-US" b="1" dirty="0"/>
              <a:t>skills</a:t>
            </a:r>
            <a:r>
              <a:rPr lang="en-US" dirty="0"/>
              <a:t> and work behavior.</a:t>
            </a:r>
            <a:endParaRPr lang="en-GB" sz="2800" b="1" dirty="0">
              <a:solidFill>
                <a:srgbClr val="FF0000"/>
              </a:solidFill>
              <a:latin typeface="Arial" panose="020B0604020202020204" pitchFamily="34" charset="0"/>
              <a:cs typeface="Arial" panose="020B0604020202020204" pitchFamily="34" charset="0"/>
            </a:endParaRPr>
          </a:p>
        </p:txBody>
      </p:sp>
      <p:pic>
        <p:nvPicPr>
          <p:cNvPr id="3" name="Picture 2" descr="Study: Digital Job Seeking Skills Matter At All AgesSue Scheff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2466" y="2426541"/>
            <a:ext cx="4451260" cy="3234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918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a:latin typeface="Arial" panose="020B0604020202020204" pitchFamily="34" charset="0"/>
                <a:cs typeface="Arial" panose="020B0604020202020204" pitchFamily="34" charset="0"/>
              </a:rPr>
              <a:t>Job Seeking Skills</a:t>
            </a:r>
          </a:p>
        </p:txBody>
      </p:sp>
      <p:sp>
        <p:nvSpPr>
          <p:cNvPr id="3" name="Content Placeholder 2"/>
          <p:cNvSpPr>
            <a:spLocks noGrp="1"/>
          </p:cNvSpPr>
          <p:nvPr>
            <p:ph idx="1"/>
          </p:nvPr>
        </p:nvSpPr>
        <p:spPr/>
        <p:txBody>
          <a:bodyPr/>
          <a:lstStyle/>
          <a:p>
            <a:r>
              <a:rPr lang="en-GB" dirty="0" smtClean="0"/>
              <a:t>The first part of job seeking skills is all about you: </a:t>
            </a:r>
          </a:p>
          <a:p>
            <a:pPr>
              <a:buFont typeface="Wingdings" panose="05000000000000000000" pitchFamily="2" charset="2"/>
              <a:buChar char="Ø"/>
            </a:pPr>
            <a:r>
              <a:rPr lang="en-GB" dirty="0" smtClean="0"/>
              <a:t>Who you are?</a:t>
            </a:r>
          </a:p>
          <a:p>
            <a:pPr>
              <a:buFont typeface="Wingdings" panose="05000000000000000000" pitchFamily="2" charset="2"/>
              <a:buChar char="Ø"/>
            </a:pPr>
            <a:r>
              <a:rPr lang="en-GB" dirty="0" smtClean="0"/>
              <a:t>What your skills and strength are? </a:t>
            </a:r>
          </a:p>
          <a:p>
            <a:pPr>
              <a:buFont typeface="Wingdings" panose="05000000000000000000" pitchFamily="2" charset="2"/>
              <a:buChar char="Ø"/>
            </a:pPr>
            <a:r>
              <a:rPr lang="en-GB" dirty="0" smtClean="0"/>
              <a:t>What type of job you are interested in?</a:t>
            </a:r>
            <a:endParaRPr lang="en-GB" dirty="0"/>
          </a:p>
        </p:txBody>
      </p:sp>
      <p:pic>
        <p:nvPicPr>
          <p:cNvPr id="4" name="Picture 3"/>
          <p:cNvPicPr>
            <a:picLocks noChangeAspect="1"/>
          </p:cNvPicPr>
          <p:nvPr/>
        </p:nvPicPr>
        <p:blipFill rotWithShape="1">
          <a:blip r:embed="rId2"/>
          <a:srcRect l="25921" t="14024" r="25156" b="7749"/>
          <a:stretch/>
        </p:blipFill>
        <p:spPr>
          <a:xfrm>
            <a:off x="6557554" y="1845734"/>
            <a:ext cx="4833258" cy="4347154"/>
          </a:xfrm>
          <a:prstGeom prst="rect">
            <a:avLst/>
          </a:prstGeom>
        </p:spPr>
      </p:pic>
    </p:spTree>
    <p:extLst>
      <p:ext uri="{BB962C8B-B14F-4D97-AF65-F5344CB8AC3E}">
        <p14:creationId xmlns:p14="http://schemas.microsoft.com/office/powerpoint/2010/main" val="4031763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Arial" panose="020B0604020202020204" pitchFamily="34" charset="0"/>
                <a:cs typeface="Arial" panose="020B0604020202020204" pitchFamily="34" charset="0"/>
              </a:rPr>
              <a:t>What kind of job do you want?</a:t>
            </a:r>
            <a:r>
              <a:rPr lang="en-GB" sz="4000" b="1" dirty="0" smtClean="0">
                <a:latin typeface="Arial" panose="020B0604020202020204" pitchFamily="34" charset="0"/>
                <a:cs typeface="Arial" panose="020B0604020202020204" pitchFamily="34" charset="0"/>
              </a:rPr>
              <a:t> </a:t>
            </a:r>
            <a:endParaRPr lang="en-GB" sz="4000" b="1" dirty="0">
              <a:latin typeface="Arial" panose="020B0604020202020204" pitchFamily="34" charset="0"/>
              <a:cs typeface="Arial" panose="020B0604020202020204" pitchFamily="34" charset="0"/>
            </a:endParaRPr>
          </a:p>
        </p:txBody>
      </p:sp>
      <p:sp>
        <p:nvSpPr>
          <p:cNvPr id="4" name="Rectangle 3"/>
          <p:cNvSpPr/>
          <p:nvPr/>
        </p:nvSpPr>
        <p:spPr>
          <a:xfrm>
            <a:off x="705394" y="2129245"/>
            <a:ext cx="3823063" cy="2708434"/>
          </a:xfrm>
          <a:prstGeom prst="rect">
            <a:avLst/>
          </a:prstGeom>
        </p:spPr>
        <p:txBody>
          <a:bodyPr wrap="square">
            <a:spAutoFit/>
          </a:bodyPr>
          <a:lstStyle/>
          <a:p>
            <a:pPr marL="285750" indent="-285750">
              <a:buClr>
                <a:schemeClr val="bg2">
                  <a:lumMod val="50000"/>
                </a:schemeClr>
              </a:buClr>
              <a:buFont typeface="Wingdings" panose="05000000000000000000" pitchFamily="2" charset="2"/>
              <a:buChar char="q"/>
            </a:pPr>
            <a:r>
              <a:rPr lang="en-US" sz="1700" dirty="0">
                <a:latin typeface="Arial" panose="020B0604020202020204" pitchFamily="34" charset="0"/>
                <a:cs typeface="Arial" panose="020B0604020202020204" pitchFamily="34" charset="0"/>
              </a:rPr>
              <a:t>You might not have a particular career or job in mind, but it makes sense to find a role that you will both enjoy and do well. Before you start browsing job adverts, have a good think about what you would like to do. If you’re not sure, then thinking about your skills and interests will help you towards that decision. </a:t>
            </a:r>
            <a:endParaRPr lang="en-US" sz="1700" b="0" i="0" dirty="0">
              <a:solidFill>
                <a:srgbClr val="222222"/>
              </a:solidFill>
              <a:effectLst/>
              <a:latin typeface="Arial" panose="020B0604020202020204" pitchFamily="34" charset="0"/>
              <a:cs typeface="Arial" panose="020B0604020202020204" pitchFamily="34" charset="0"/>
            </a:endParaRPr>
          </a:p>
        </p:txBody>
      </p:sp>
      <p:pic>
        <p:nvPicPr>
          <p:cNvPr id="2050" name="Picture 2" descr="What do you want to be when you grow up?” – Wales Institute of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678" y="2129245"/>
            <a:ext cx="7054005" cy="3403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045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chemeClr val="tx1"/>
                </a:solidFill>
                <a:latin typeface="Arial" panose="020B0604020202020204" pitchFamily="34" charset="0"/>
                <a:cs typeface="Arial" panose="020B0604020202020204" pitchFamily="34" charset="0"/>
              </a:rPr>
              <a:t>What are your skills, strengths and interests?</a:t>
            </a:r>
            <a:endParaRPr lang="en-US" sz="4000" b="1" dirty="0">
              <a:solidFill>
                <a:schemeClr val="tx1"/>
              </a:solidFill>
              <a:latin typeface="Arial" panose="020B0604020202020204" pitchFamily="34" charset="0"/>
              <a:cs typeface="Arial" panose="020B0604020202020204" pitchFamily="34" charset="0"/>
            </a:endParaRPr>
          </a:p>
        </p:txBody>
      </p:sp>
      <p:sp>
        <p:nvSpPr>
          <p:cNvPr id="6" name="Content Placeholder 1"/>
          <p:cNvSpPr>
            <a:spLocks noGrp="1"/>
          </p:cNvSpPr>
          <p:nvPr>
            <p:ph idx="1"/>
          </p:nvPr>
        </p:nvSpPr>
        <p:spPr>
          <a:xfrm>
            <a:off x="727165" y="2268036"/>
            <a:ext cx="5399315" cy="4045677"/>
          </a:xfrm>
        </p:spPr>
        <p:txBody>
          <a:bodyPr>
            <a:noAutofit/>
          </a:bodyPr>
          <a:lstStyle/>
          <a:p>
            <a:pPr>
              <a:buFont typeface="Wingdings" panose="05000000000000000000" pitchFamily="2" charset="2"/>
              <a:buChar char="Ø"/>
            </a:pPr>
            <a:r>
              <a:rPr lang="en-US" sz="1800" dirty="0">
                <a:latin typeface="Arial" panose="020B0604020202020204" pitchFamily="34" charset="0"/>
                <a:cs typeface="Arial" panose="020B0604020202020204" pitchFamily="34" charset="0"/>
              </a:rPr>
              <a:t>Think about activities you enjoy the most and see what jobs you can think of that involves these. Also, think about your life experiences, the skills that you have learned from them and what you think your key strengths are. This could have been through schoolwork or projects, a part time job or events you’ve attended or been involved in. Doing this will help you to get an idea of what kind of job you’ll enjoy doing and could be good at.</a:t>
            </a:r>
            <a:endParaRPr lang="en-GB" sz="1800" dirty="0">
              <a:latin typeface="Arial" panose="020B0604020202020204" pitchFamily="34" charset="0"/>
              <a:cs typeface="Arial" panose="020B0604020202020204" pitchFamily="34" charset="0"/>
            </a:endParaRPr>
          </a:p>
        </p:txBody>
      </p:sp>
      <p:pic>
        <p:nvPicPr>
          <p:cNvPr id="3074" name="Picture 2" descr="How To Answer: What are Your Strengt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163" y="2081566"/>
            <a:ext cx="5592082" cy="3756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138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a:latin typeface="Arial" panose="020B0604020202020204" pitchFamily="34" charset="0"/>
                <a:cs typeface="Arial" panose="020B0604020202020204" pitchFamily="34" charset="0"/>
              </a:rPr>
              <a:t>What makes you tick?</a:t>
            </a:r>
            <a:endParaRPr lang="en-GB" sz="40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1224" y="2080865"/>
            <a:ext cx="5373188" cy="4023360"/>
          </a:xfrm>
        </p:spPr>
        <p:txBody>
          <a:bodyPr>
            <a:normAutofit/>
          </a:bodyPr>
          <a:lstStyle/>
          <a:p>
            <a:pPr>
              <a:buFont typeface="Wingdings" panose="05000000000000000000" pitchFamily="2" charset="2"/>
              <a:buChar char="q"/>
            </a:pPr>
            <a:r>
              <a:rPr lang="en-US" sz="1800" dirty="0" smtClean="0">
                <a:latin typeface="Arial" panose="020B0604020202020204" pitchFamily="34" charset="0"/>
                <a:cs typeface="Arial" panose="020B0604020202020204" pitchFamily="34" charset="0"/>
              </a:rPr>
              <a:t>If </a:t>
            </a:r>
            <a:r>
              <a:rPr lang="en-US" sz="1800" dirty="0">
                <a:latin typeface="Arial" panose="020B0604020202020204" pitchFamily="34" charset="0"/>
                <a:cs typeface="Arial" panose="020B0604020202020204" pitchFamily="34" charset="0"/>
              </a:rPr>
              <a:t>you are one of those lucky people who know exactly what they want to do, then focusing a job hunt will not present too much of a problem. However, it can be difficult for some people to decide what they would like to do for a living. Perhaps you have many interests and nothing in particular stands out? There is a whole world of career areas to choose from. Do you want to work in health and medicine, the hospitality industry, a creative career, the media, manufacturing, engineering, science, food technology…. the mind boggles thinking about the vast choice of work options out there.</a:t>
            </a:r>
            <a:endParaRPr lang="en-GB" dirty="0">
              <a:latin typeface="Arial" panose="020B0604020202020204" pitchFamily="34" charset="0"/>
              <a:cs typeface="Arial" panose="020B0604020202020204" pitchFamily="34" charset="0"/>
            </a:endParaRPr>
          </a:p>
        </p:txBody>
      </p:sp>
      <p:pic>
        <p:nvPicPr>
          <p:cNvPr id="4098" name="Picture 2" descr="What Makes You '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1497" y="2324705"/>
            <a:ext cx="5917408" cy="2603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871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a:latin typeface="Arial" panose="020B0604020202020204" pitchFamily="34" charset="0"/>
                <a:cs typeface="Arial" panose="020B0604020202020204" pitchFamily="34" charset="0"/>
              </a:rPr>
              <a:t>Helping you focus.. </a:t>
            </a:r>
            <a:r>
              <a:rPr lang="en-GB" sz="4000" b="1" dirty="0" smtClean="0">
                <a:solidFill>
                  <a:schemeClr val="tx1"/>
                </a:solidFill>
                <a:latin typeface="Arial" panose="020B0604020202020204" pitchFamily="34" charset="0"/>
                <a:cs typeface="Arial" panose="020B0604020202020204" pitchFamily="34" charset="0"/>
              </a:rPr>
              <a:t> </a:t>
            </a:r>
            <a:endParaRPr lang="en-GB" sz="4000" b="1" dirty="0">
              <a:solidFill>
                <a:schemeClr val="tx1"/>
              </a:solidFill>
              <a:latin typeface="Arial" panose="020B0604020202020204" pitchFamily="34" charset="0"/>
              <a:cs typeface="Arial" panose="020B0604020202020204" pitchFamily="34" charset="0"/>
            </a:endParaRPr>
          </a:p>
        </p:txBody>
      </p:sp>
      <p:sp>
        <p:nvSpPr>
          <p:cNvPr id="6" name="Content Placeholder 1"/>
          <p:cNvSpPr>
            <a:spLocks noGrp="1"/>
          </p:cNvSpPr>
          <p:nvPr>
            <p:ph idx="1"/>
          </p:nvPr>
        </p:nvSpPr>
        <p:spPr>
          <a:xfrm>
            <a:off x="335279" y="1900645"/>
            <a:ext cx="7415349" cy="4265023"/>
          </a:xfrm>
        </p:spPr>
        <p:txBody>
          <a:bodyPr>
            <a:noAutofit/>
          </a:bodyPr>
          <a:lstStyle/>
          <a:p>
            <a:pPr>
              <a:buFont typeface="Wingdings" panose="05000000000000000000" pitchFamily="2" charset="2"/>
              <a:buChar char="q"/>
            </a:pPr>
            <a:r>
              <a:rPr lang="en-US" sz="1800" dirty="0">
                <a:latin typeface="Arial" panose="020B0604020202020204" pitchFamily="34" charset="0"/>
                <a:cs typeface="Arial" panose="020B0604020202020204" pitchFamily="34" charset="0"/>
              </a:rPr>
              <a:t>There are some online tools that can help you pin down some job or career ideas that interest you. Helping you focus.. </a:t>
            </a:r>
            <a:endParaRPr lang="en-US" sz="1800" dirty="0" smtClean="0">
              <a:latin typeface="Arial" panose="020B0604020202020204" pitchFamily="34" charset="0"/>
              <a:cs typeface="Arial" panose="020B0604020202020204" pitchFamily="34" charset="0"/>
            </a:endParaRPr>
          </a:p>
          <a:p>
            <a:pPr>
              <a:buFont typeface="Wingdings" panose="05000000000000000000" pitchFamily="2" charset="2"/>
              <a:buChar char="q"/>
            </a:pPr>
            <a:endParaRPr lang="en-US" sz="1800" dirty="0">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 Completing </a:t>
            </a:r>
            <a:r>
              <a:rPr lang="en-US" sz="1800" dirty="0">
                <a:latin typeface="Arial" panose="020B0604020202020204" pitchFamily="34" charset="0"/>
                <a:cs typeface="Arial" panose="020B0604020202020204" pitchFamily="34" charset="0"/>
              </a:rPr>
              <a:t>the following interactive tools will help you get started! </a:t>
            </a:r>
            <a:endParaRPr lang="en-US" sz="1800" dirty="0" smtClean="0">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 Tip</a:t>
            </a:r>
            <a:r>
              <a:rPr lang="en-US" sz="1800" dirty="0">
                <a:latin typeface="Arial" panose="020B0604020202020204" pitchFamily="34" charset="0"/>
                <a:cs typeface="Arial" panose="020B0604020202020204" pitchFamily="34" charset="0"/>
              </a:rPr>
              <a:t>: Try </a:t>
            </a:r>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online tool </a:t>
            </a:r>
            <a:r>
              <a:rPr lang="en-GB" sz="1800" dirty="0">
                <a:latin typeface="Arial" panose="020B0604020202020204" pitchFamily="34" charset="0"/>
                <a:cs typeface="Arial" panose="020B0604020202020204" pitchFamily="34" charset="0"/>
                <a:hlinkClick r:id="rId3"/>
              </a:rPr>
              <a:t>https://www.planitplus.net/CareerMatch/</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on </a:t>
            </a:r>
            <a:r>
              <a:rPr lang="en-US" sz="1800" dirty="0" err="1">
                <a:latin typeface="Arial" panose="020B0604020202020204" pitchFamily="34" charset="0"/>
                <a:cs typeface="Arial" panose="020B0604020202020204" pitchFamily="34" charset="0"/>
              </a:rPr>
              <a:t>Planit</a:t>
            </a:r>
            <a:r>
              <a:rPr lang="en-US" sz="1800" dirty="0">
                <a:latin typeface="Arial" panose="020B0604020202020204" pitchFamily="34" charset="0"/>
                <a:cs typeface="Arial" panose="020B0604020202020204" pitchFamily="34" charset="0"/>
              </a:rPr>
              <a:t>, to start exploring your interests. It only takes around 15 minutes to complete so it’s well worth a visit. </a:t>
            </a:r>
            <a:endParaRPr lang="en-US" sz="1800" dirty="0" smtClean="0">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 My </a:t>
            </a:r>
            <a:r>
              <a:rPr lang="en-US" sz="1800" dirty="0">
                <a:latin typeface="Arial" panose="020B0604020202020204" pitchFamily="34" charset="0"/>
                <a:cs typeface="Arial" panose="020B0604020202020204" pitchFamily="34" charset="0"/>
              </a:rPr>
              <a:t>World of Work, hosted by Skills Development Scotland, is another good careers resource to get you started (</a:t>
            </a:r>
            <a:r>
              <a:rPr lang="en-US" sz="1800" dirty="0">
                <a:latin typeface="Arial" panose="020B0604020202020204" pitchFamily="34" charset="0"/>
                <a:cs typeface="Arial" panose="020B0604020202020204" pitchFamily="34" charset="0"/>
                <a:hlinkClick r:id="rId4"/>
              </a:rPr>
              <a:t>www.myworldofwork.co.uk</a:t>
            </a:r>
            <a:r>
              <a:rPr lang="en-US" sz="1800" dirty="0" smtClean="0">
                <a:latin typeface="Arial" panose="020B0604020202020204" pitchFamily="34" charset="0"/>
                <a:cs typeface="Arial" panose="020B0604020202020204" pitchFamily="34" charset="0"/>
                <a:hlinkClick r:id="rId4"/>
              </a:rPr>
              <a:t>/</a:t>
            </a: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fontAlgn="base"/>
            <a:endParaRPr lang="en-US" dirty="0"/>
          </a:p>
          <a:p>
            <a:pPr fontAlgn="base"/>
            <a:endParaRPr lang="en-US" dirty="0"/>
          </a:p>
        </p:txBody>
      </p:sp>
      <p:pic>
        <p:nvPicPr>
          <p:cNvPr id="5122" name="Picture 2" descr="5 Questions That Will Help You Focus On What Matt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0628" y="2463437"/>
            <a:ext cx="4205061" cy="2798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246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a:solidFill>
                  <a:schemeClr val="tx1"/>
                </a:solidFill>
                <a:latin typeface="Arial" panose="020B0604020202020204" pitchFamily="34" charset="0"/>
                <a:cs typeface="Arial" panose="020B0604020202020204" pitchFamily="34" charset="0"/>
              </a:rPr>
              <a:t>Physical </a:t>
            </a:r>
            <a:r>
              <a:rPr lang="en-GB" sz="4000" b="1" dirty="0" smtClean="0">
                <a:solidFill>
                  <a:schemeClr val="tx1"/>
                </a:solidFill>
                <a:latin typeface="Arial" panose="020B0604020202020204" pitchFamily="34" charset="0"/>
                <a:cs typeface="Arial" panose="020B0604020202020204" pitchFamily="34" charset="0"/>
              </a:rPr>
              <a:t>Barriers</a:t>
            </a:r>
            <a:endParaRPr lang="en-GB" sz="4000" b="1" dirty="0">
              <a:solidFill>
                <a:schemeClr val="tx1"/>
              </a:solidFill>
              <a:latin typeface="Arial" panose="020B0604020202020204" pitchFamily="34" charset="0"/>
              <a:cs typeface="Arial" panose="020B0604020202020204" pitchFamily="34" charset="0"/>
            </a:endParaRPr>
          </a:p>
        </p:txBody>
      </p:sp>
      <p:pic>
        <p:nvPicPr>
          <p:cNvPr id="4" name="QjYV5-QKX4k"/>
          <p:cNvPicPr>
            <a:picLocks noGrp="1" noRot="1" noChangeAspect="1"/>
          </p:cNvPicPr>
          <p:nvPr>
            <p:ph idx="1"/>
            <a:videoFile r:link="rId1"/>
          </p:nvPr>
        </p:nvPicPr>
        <p:blipFill>
          <a:blip r:embed="rId3"/>
          <a:stretch>
            <a:fillRect/>
          </a:stretch>
        </p:blipFill>
        <p:spPr>
          <a:xfrm>
            <a:off x="1193755" y="1983195"/>
            <a:ext cx="7227434" cy="4065432"/>
          </a:xfrm>
          <a:prstGeom prst="rect">
            <a:avLst/>
          </a:prstGeom>
        </p:spPr>
      </p:pic>
      <p:sp>
        <p:nvSpPr>
          <p:cNvPr id="6" name="Rectangle 5"/>
          <p:cNvSpPr/>
          <p:nvPr/>
        </p:nvSpPr>
        <p:spPr>
          <a:xfrm>
            <a:off x="8420340" y="2502099"/>
            <a:ext cx="3101947" cy="2308324"/>
          </a:xfrm>
          <a:prstGeom prst="rect">
            <a:avLst/>
          </a:prstGeom>
          <a:noFill/>
        </p:spPr>
        <p:txBody>
          <a:bodyPr wrap="squar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8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Double Click TO Play Video</a:t>
            </a:r>
            <a:endParaRPr lang="en-US"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5379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693504"/>
            <a:ext cx="10058400" cy="1631608"/>
          </a:xfrm>
        </p:spPr>
        <p:txBody>
          <a:bodyPr/>
          <a:lstStyle/>
          <a:p>
            <a:pPr algn="ctr"/>
            <a:r>
              <a:rPr lang="en-GB" dirty="0" smtClean="0">
                <a:latin typeface="Arial" panose="020B0604020202020204" pitchFamily="34" charset="0"/>
                <a:cs typeface="Arial" panose="020B0604020202020204" pitchFamily="34" charset="0"/>
              </a:rPr>
              <a:t>Thank you!</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pPr algn="ctr"/>
            <a:r>
              <a:rPr lang="en-GB" dirty="0" smtClean="0">
                <a:latin typeface="Arial" panose="020B0604020202020204" pitchFamily="34" charset="0"/>
                <a:cs typeface="Arial" panose="020B0604020202020204" pitchFamily="34" charset="0"/>
              </a:rPr>
              <a:t>Have a lovely afternoon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0131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9976695-B7C0-44A8-A33D-E044C0E399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469</Words>
  <Application>Microsoft Office PowerPoint</Application>
  <PresentationFormat>Widescreen</PresentationFormat>
  <Paragraphs>31</Paragraphs>
  <Slides>9</Slides>
  <Notes>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Retrospect</vt:lpstr>
      <vt:lpstr>Job Seeking Skills</vt:lpstr>
      <vt:lpstr>What is the purpose of job seeking skills?</vt:lpstr>
      <vt:lpstr>Job Seeking Skills</vt:lpstr>
      <vt:lpstr>What kind of job do you want? </vt:lpstr>
      <vt:lpstr>What are your skills, strengths and interests?</vt:lpstr>
      <vt:lpstr>What makes you tick?</vt:lpstr>
      <vt:lpstr>Helping you focus..  </vt:lpstr>
      <vt:lpstr>Physical Barriers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2016-09-13T10:44:29Z</dcterms:created>
  <dcterms:modified xsi:type="dcterms:W3CDTF">2020-04-27T13:28:45Z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TC040015609991</vt:lpwstr>
  </property>
</Properties>
</file>