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00" r:id="rId3"/>
    <p:sldId id="257" r:id="rId4"/>
    <p:sldId id="258" r:id="rId5"/>
    <p:sldId id="284" r:id="rId6"/>
    <p:sldId id="285" r:id="rId7"/>
    <p:sldId id="286" r:id="rId8"/>
    <p:sldId id="259" r:id="rId9"/>
    <p:sldId id="266" r:id="rId10"/>
    <p:sldId id="267" r:id="rId11"/>
    <p:sldId id="268" r:id="rId12"/>
    <p:sldId id="269" r:id="rId13"/>
    <p:sldId id="270" r:id="rId14"/>
    <p:sldId id="271" r:id="rId15"/>
    <p:sldId id="262" r:id="rId16"/>
    <p:sldId id="298" r:id="rId17"/>
    <p:sldId id="287" r:id="rId18"/>
    <p:sldId id="288" r:id="rId19"/>
    <p:sldId id="290" r:id="rId20"/>
    <p:sldId id="291" r:id="rId21"/>
    <p:sldId id="260" r:id="rId22"/>
    <p:sldId id="272" r:id="rId23"/>
    <p:sldId id="276" r:id="rId24"/>
    <p:sldId id="273" r:id="rId25"/>
    <p:sldId id="274" r:id="rId26"/>
    <p:sldId id="275" r:id="rId27"/>
    <p:sldId id="277" r:id="rId28"/>
    <p:sldId id="301" r:id="rId29"/>
    <p:sldId id="264" r:id="rId30"/>
    <p:sldId id="299" r:id="rId31"/>
    <p:sldId id="294" r:id="rId32"/>
    <p:sldId id="295" r:id="rId33"/>
    <p:sldId id="293" r:id="rId34"/>
    <p:sldId id="296" r:id="rId35"/>
    <p:sldId id="297" r:id="rId36"/>
    <p:sldId id="261" r:id="rId37"/>
    <p:sldId id="282" r:id="rId38"/>
    <p:sldId id="283" r:id="rId39"/>
    <p:sldId id="278" r:id="rId40"/>
    <p:sldId id="279" r:id="rId41"/>
    <p:sldId id="280" r:id="rId42"/>
    <p:sldId id="281" r:id="rId43"/>
    <p:sldId id="292" r:id="rId44"/>
    <p:sldId id="289" r:id="rId45"/>
  </p:sldIdLst>
  <p:sldSz cx="6858000" cy="9144000" type="screen4x3"/>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4F81B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042"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3"/>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192753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314368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2"/>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6" y="488952"/>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134796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369248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E9F17-3DA9-44E6-A4BD-1C73B8F576DC}" type="datetimeFigureOut">
              <a:rPr lang="en-GB" smtClean="0"/>
              <a:pPr/>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307880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85" y="2844805"/>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8" y="2844805"/>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8E9F17-3DA9-44E6-A4BD-1C73B8F576DC}" type="datetimeFigureOut">
              <a:rPr lang="en-GB" smtClean="0"/>
              <a:pPr/>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192925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8"/>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9" y="2046818"/>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8E9F17-3DA9-44E6-A4BD-1C73B8F576DC}" type="datetimeFigureOut">
              <a:rPr lang="en-GB" smtClean="0"/>
              <a:pPr/>
              <a:t>08/09/2020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272561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8E9F17-3DA9-44E6-A4BD-1C73B8F576DC}" type="datetimeFigureOut">
              <a:rPr lang="en-GB" smtClean="0"/>
              <a:pPr/>
              <a:t>08/09/2020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295457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9F17-3DA9-44E6-A4BD-1C73B8F576DC}" type="datetimeFigureOut">
              <a:rPr lang="en-GB" smtClean="0"/>
              <a:pPr/>
              <a:t>08/09/2020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168391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0" y="364070"/>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97"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1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9F17-3DA9-44E6-A4BD-1C73B8F576DC}" type="datetimeFigureOut">
              <a:rPr lang="en-GB" smtClean="0"/>
              <a:pPr/>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254680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5"/>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6"/>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9F17-3DA9-44E6-A4BD-1C73B8F576DC}" type="datetimeFigureOut">
              <a:rPr lang="en-GB" smtClean="0"/>
              <a:pPr/>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val="326751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18E9F17-3DA9-44E6-A4BD-1C73B8F576DC}" type="datetimeFigureOut">
              <a:rPr lang="en-GB" smtClean="0"/>
              <a:pPr/>
              <a:t>08/09/2020</a:t>
            </a:fld>
            <a:endParaRPr lang="en-GB"/>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01A4668-717E-4394-BF1D-AADFCC2C4277}" type="slidenum">
              <a:rPr lang="en-GB" smtClean="0"/>
              <a:pPr/>
              <a:t>‹#›</a:t>
            </a:fld>
            <a:endParaRPr lang="en-GB"/>
          </a:p>
        </p:txBody>
      </p:sp>
    </p:spTree>
    <p:extLst>
      <p:ext uri="{BB962C8B-B14F-4D97-AF65-F5344CB8AC3E}">
        <p14:creationId xmlns:p14="http://schemas.microsoft.com/office/powerpoint/2010/main" val="2244820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rainathlete.com/wp-content/uploads/2012/02/Brain-Exerci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872" y="1835700"/>
            <a:ext cx="2304256" cy="27763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1699" y="829330"/>
            <a:ext cx="4634602" cy="646331"/>
          </a:xfrm>
          <a:prstGeom prst="rect">
            <a:avLst/>
          </a:prstGeom>
          <a:noFill/>
        </p:spPr>
        <p:txBody>
          <a:bodyPr wrap="none" rtlCol="0">
            <a:spAutoFit/>
          </a:bodyPr>
          <a:lstStyle/>
          <a:p>
            <a:r>
              <a:rPr lang="en-GB" sz="3600" dirty="0" smtClean="0">
                <a:latin typeface="Comic Sans MS" pitchFamily="66" charset="0"/>
              </a:rPr>
              <a:t>Exercise your brain! </a:t>
            </a:r>
            <a:endParaRPr lang="en-GB" sz="3600" dirty="0">
              <a:latin typeface="Comic Sans MS" pitchFamily="66" charset="0"/>
            </a:endParaRPr>
          </a:p>
        </p:txBody>
      </p:sp>
      <p:sp>
        <p:nvSpPr>
          <p:cNvPr id="6" name="TextBox 5"/>
          <p:cNvSpPr txBox="1"/>
          <p:nvPr/>
        </p:nvSpPr>
        <p:spPr>
          <a:xfrm>
            <a:off x="866445" y="5076056"/>
            <a:ext cx="5125121" cy="1754326"/>
          </a:xfrm>
          <a:prstGeom prst="rect">
            <a:avLst/>
          </a:prstGeom>
          <a:noFill/>
        </p:spPr>
        <p:txBody>
          <a:bodyPr wrap="none" rtlCol="0">
            <a:spAutoFit/>
          </a:bodyPr>
          <a:lstStyle/>
          <a:p>
            <a:pPr algn="ctr"/>
            <a:endParaRPr lang="en-GB" sz="3600" dirty="0">
              <a:latin typeface="Comic Sans MS" pitchFamily="66" charset="0"/>
            </a:endParaRPr>
          </a:p>
          <a:p>
            <a:pPr algn="ctr"/>
            <a:r>
              <a:rPr lang="en-GB" sz="2400" dirty="0" smtClean="0">
                <a:latin typeface="Comic Sans MS" pitchFamily="66" charset="0"/>
              </a:rPr>
              <a:t>Name:_____________________</a:t>
            </a:r>
          </a:p>
          <a:p>
            <a:pPr algn="ctr"/>
            <a:r>
              <a:rPr lang="en-GB" sz="2400" dirty="0" smtClean="0">
                <a:latin typeface="Comic Sans MS" pitchFamily="66" charset="0"/>
              </a:rPr>
              <a:t>Class_________________</a:t>
            </a:r>
          </a:p>
          <a:p>
            <a:pPr algn="ctr"/>
            <a:r>
              <a:rPr lang="en-GB" sz="2400" dirty="0" smtClean="0">
                <a:latin typeface="Comic Sans MS" pitchFamily="66" charset="0"/>
              </a:rPr>
              <a:t>Teacher</a:t>
            </a:r>
            <a:r>
              <a:rPr lang="en-GB" sz="2400" dirty="0" smtClean="0">
                <a:latin typeface="Comic Sans MS" pitchFamily="66" charset="0"/>
              </a:rPr>
              <a:t>:___________________</a:t>
            </a:r>
            <a:endParaRPr lang="en-GB" sz="2400" dirty="0">
              <a:latin typeface="Comic Sans MS" pitchFamily="66" charset="0"/>
            </a:endParaRPr>
          </a:p>
        </p:txBody>
      </p:sp>
    </p:spTree>
    <p:extLst>
      <p:ext uri="{BB962C8B-B14F-4D97-AF65-F5344CB8AC3E}">
        <p14:creationId xmlns:p14="http://schemas.microsoft.com/office/powerpoint/2010/main" val="373467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652" y="179514"/>
            <a:ext cx="6264696" cy="8771632"/>
          </a:xfrm>
          <a:prstGeom prst="rect">
            <a:avLst/>
          </a:prstGeom>
        </p:spPr>
        <p:txBody>
          <a:bodyPr wrap="square">
            <a:spAutoFit/>
          </a:bodyPr>
          <a:lstStyle/>
          <a:p>
            <a:pPr algn="just"/>
            <a:r>
              <a:rPr lang="en-GB" sz="1200" dirty="0" smtClean="0">
                <a:latin typeface="Comic Sans MS" pitchFamily="66" charset="0"/>
              </a:rPr>
              <a:t>'Yes, yes,' replied Mr. Winkle, with a ghastly smile. 'I'm coming.' </a:t>
            </a:r>
          </a:p>
          <a:p>
            <a:pPr algn="just"/>
            <a:endParaRPr lang="en-GB" sz="1200" dirty="0" smtClean="0">
              <a:latin typeface="Comic Sans MS" pitchFamily="66" charset="0"/>
            </a:endParaRPr>
          </a:p>
          <a:p>
            <a:pPr algn="just"/>
            <a:r>
              <a:rPr lang="en-GB" sz="1200" u="sng" dirty="0" smtClean="0">
                <a:latin typeface="Comic Sans MS" pitchFamily="66" charset="0"/>
              </a:rPr>
              <a:t> 'Just a-</a:t>
            </a:r>
            <a:r>
              <a:rPr lang="en-GB" sz="1200" u="sng" dirty="0" err="1" smtClean="0">
                <a:latin typeface="Comic Sans MS" pitchFamily="66" charset="0"/>
              </a:rPr>
              <a:t>goin</a:t>
            </a:r>
            <a:r>
              <a:rPr lang="en-GB" sz="1200" u="sng" dirty="0" smtClean="0">
                <a:latin typeface="Comic Sans MS" pitchFamily="66" charset="0"/>
              </a:rPr>
              <a:t>' to begin,' </a:t>
            </a:r>
            <a:r>
              <a:rPr lang="en-GB" sz="1200" dirty="0" smtClean="0">
                <a:latin typeface="Comic Sans MS" pitchFamily="66" charset="0"/>
              </a:rPr>
              <a:t>said Sam, endeavouring to disengage himself. </a:t>
            </a:r>
          </a:p>
          <a:p>
            <a:pPr algn="just"/>
            <a:endParaRPr lang="en-GB" sz="1200" dirty="0" smtClean="0">
              <a:latin typeface="Comic Sans MS" pitchFamily="66" charset="0"/>
            </a:endParaRPr>
          </a:p>
          <a:p>
            <a:pPr algn="just"/>
            <a:r>
              <a:rPr lang="en-GB" sz="1200" dirty="0" smtClean="0">
                <a:latin typeface="Comic Sans MS" pitchFamily="66" charset="0"/>
              </a:rPr>
              <a:t>'Now, Sir, start off!' </a:t>
            </a:r>
          </a:p>
          <a:p>
            <a:pPr algn="just"/>
            <a:endParaRPr lang="en-GB" sz="1200" dirty="0" smtClean="0">
              <a:latin typeface="Comic Sans MS" pitchFamily="66" charset="0"/>
            </a:endParaRPr>
          </a:p>
          <a:p>
            <a:pPr algn="just"/>
            <a:r>
              <a:rPr lang="en-GB" sz="1200" dirty="0" smtClean="0">
                <a:latin typeface="Comic Sans MS" pitchFamily="66" charset="0"/>
              </a:rPr>
              <a:t>'Stop an instant, Sam,' gasped Mr. Winkle, clinging most affectionately to Mr. Weller. 'I find I've got a couple of coats at home that I don't want, Sam. You may have them, Sam.‘</a:t>
            </a:r>
          </a:p>
          <a:p>
            <a:pPr algn="just"/>
            <a:endParaRPr lang="en-GB" sz="1200" dirty="0" smtClean="0">
              <a:latin typeface="Comic Sans MS" pitchFamily="66" charset="0"/>
            </a:endParaRPr>
          </a:p>
          <a:p>
            <a:pPr algn="just"/>
            <a:r>
              <a:rPr lang="en-GB" sz="1200" u="sng" dirty="0" smtClean="0">
                <a:latin typeface="Comic Sans MS" pitchFamily="66" charset="0"/>
              </a:rPr>
              <a:t>‘</a:t>
            </a:r>
            <a:r>
              <a:rPr lang="en-GB" sz="1200" u="sng" dirty="0" err="1" smtClean="0">
                <a:latin typeface="Comic Sans MS" pitchFamily="66" charset="0"/>
              </a:rPr>
              <a:t>Thank'ee</a:t>
            </a:r>
            <a:r>
              <a:rPr lang="en-GB" sz="1200" u="sng" dirty="0" smtClean="0">
                <a:latin typeface="Comic Sans MS" pitchFamily="66" charset="0"/>
              </a:rPr>
              <a:t>, Sir,' </a:t>
            </a:r>
            <a:r>
              <a:rPr lang="en-GB" sz="1200" dirty="0" smtClean="0">
                <a:latin typeface="Comic Sans MS" pitchFamily="66" charset="0"/>
              </a:rPr>
              <a:t>replied Mr. Weller. </a:t>
            </a:r>
          </a:p>
          <a:p>
            <a:pPr algn="just"/>
            <a:endParaRPr lang="en-GB" sz="1200" dirty="0" smtClean="0">
              <a:latin typeface="Comic Sans MS" pitchFamily="66" charset="0"/>
            </a:endParaRPr>
          </a:p>
          <a:p>
            <a:pPr algn="just"/>
            <a:r>
              <a:rPr lang="en-GB" sz="1200" dirty="0" smtClean="0">
                <a:latin typeface="Comic Sans MS" pitchFamily="66" charset="0"/>
              </a:rPr>
              <a:t>'Never mind touching your hat, Sam,' said Mr. Winkle hastily. 'You needn't take your hand away to do that. I meant to have given you five shillings this morning for a Christmas box, Sam. I'll give it you this afternoon, Sam.' </a:t>
            </a:r>
          </a:p>
          <a:p>
            <a:pPr algn="just"/>
            <a:endParaRPr lang="en-GB" sz="1200" dirty="0" smtClean="0">
              <a:latin typeface="Comic Sans MS" pitchFamily="66" charset="0"/>
            </a:endParaRPr>
          </a:p>
          <a:p>
            <a:pPr algn="just"/>
            <a:r>
              <a:rPr lang="en-GB" sz="1200" dirty="0" smtClean="0">
                <a:latin typeface="Comic Sans MS" pitchFamily="66" charset="0"/>
              </a:rPr>
              <a:t>'You're </a:t>
            </a:r>
            <a:r>
              <a:rPr lang="en-GB" sz="1200" dirty="0" err="1" smtClean="0">
                <a:latin typeface="Comic Sans MS" pitchFamily="66" charset="0"/>
              </a:rPr>
              <a:t>wery</a:t>
            </a:r>
            <a:r>
              <a:rPr lang="en-GB" sz="1200" dirty="0" smtClean="0">
                <a:latin typeface="Comic Sans MS" pitchFamily="66" charset="0"/>
              </a:rPr>
              <a:t> good, sir,' replied Mr. Weller. </a:t>
            </a:r>
          </a:p>
          <a:p>
            <a:pPr algn="just"/>
            <a:endParaRPr lang="en-GB" sz="1200" dirty="0" smtClean="0">
              <a:latin typeface="Comic Sans MS" pitchFamily="66" charset="0"/>
            </a:endParaRPr>
          </a:p>
          <a:p>
            <a:pPr algn="just"/>
            <a:r>
              <a:rPr lang="en-GB" sz="1200" dirty="0" smtClean="0">
                <a:latin typeface="Comic Sans MS" pitchFamily="66" charset="0"/>
              </a:rPr>
              <a:t>'Just hold me at first, Sam; will you?' said Mr. Winkle. 'There--that's right. I shall soon get in the way of it, Sam. Not too fast, Sam; not too fast.' </a:t>
            </a:r>
          </a:p>
          <a:p>
            <a:pPr algn="just"/>
            <a:endParaRPr lang="en-GB" sz="1200" dirty="0" smtClean="0">
              <a:latin typeface="Comic Sans MS" pitchFamily="66" charset="0"/>
            </a:endParaRPr>
          </a:p>
          <a:p>
            <a:pPr algn="just"/>
            <a:r>
              <a:rPr lang="en-GB" sz="1200" dirty="0" smtClean="0">
                <a:latin typeface="Comic Sans MS" pitchFamily="66" charset="0"/>
              </a:rPr>
              <a:t>Mr. Winkle, stooping forward, with his body half doubled up, was being assisted over the ice by Mr. Weller, in a very singular and un-swan-like manner, when Mr. Pickwick most innocently shouted from the opposite bank—</a:t>
            </a:r>
          </a:p>
          <a:p>
            <a:pPr algn="just"/>
            <a:endParaRPr lang="en-GB" sz="1200" dirty="0" smtClean="0">
              <a:latin typeface="Comic Sans MS" pitchFamily="66" charset="0"/>
            </a:endParaRPr>
          </a:p>
          <a:p>
            <a:pPr algn="just"/>
            <a:r>
              <a:rPr lang="en-GB" sz="1200" dirty="0" smtClean="0">
                <a:latin typeface="Comic Sans MS" pitchFamily="66" charset="0"/>
              </a:rPr>
              <a:t>'Sam!' </a:t>
            </a:r>
          </a:p>
          <a:p>
            <a:pPr algn="just"/>
            <a:endParaRPr lang="en-GB" sz="1200" dirty="0" smtClean="0">
              <a:latin typeface="Comic Sans MS" pitchFamily="66" charset="0"/>
            </a:endParaRPr>
          </a:p>
          <a:p>
            <a:pPr algn="just"/>
            <a:r>
              <a:rPr lang="en-GB" sz="1200" dirty="0" smtClean="0">
                <a:latin typeface="Comic Sans MS" pitchFamily="66" charset="0"/>
              </a:rPr>
              <a:t>'Sir?' </a:t>
            </a:r>
          </a:p>
          <a:p>
            <a:pPr algn="just"/>
            <a:endParaRPr lang="en-GB" sz="1200" dirty="0" smtClean="0">
              <a:latin typeface="Comic Sans MS" pitchFamily="66" charset="0"/>
            </a:endParaRPr>
          </a:p>
          <a:p>
            <a:pPr algn="just"/>
            <a:r>
              <a:rPr lang="en-GB" sz="1200" dirty="0" smtClean="0">
                <a:latin typeface="Comic Sans MS" pitchFamily="66" charset="0"/>
              </a:rPr>
              <a:t>'Here. I want you.' </a:t>
            </a:r>
          </a:p>
          <a:p>
            <a:pPr algn="just"/>
            <a:endParaRPr lang="en-GB" sz="1200" dirty="0" smtClean="0">
              <a:latin typeface="Comic Sans MS" pitchFamily="66" charset="0"/>
            </a:endParaRPr>
          </a:p>
          <a:p>
            <a:pPr algn="just"/>
            <a:r>
              <a:rPr lang="en-GB" sz="1200" dirty="0" smtClean="0">
                <a:latin typeface="Comic Sans MS" pitchFamily="66" charset="0"/>
              </a:rPr>
              <a:t>'Let go, Sir,' said Sam</a:t>
            </a:r>
            <a:r>
              <a:rPr lang="en-GB" sz="1200" u="sng" dirty="0" smtClean="0">
                <a:latin typeface="Comic Sans MS" pitchFamily="66" charset="0"/>
              </a:rPr>
              <a:t>. 'Don't you hear the governor a-</a:t>
            </a:r>
            <a:r>
              <a:rPr lang="en-GB" sz="1200" u="sng" dirty="0" err="1" smtClean="0">
                <a:latin typeface="Comic Sans MS" pitchFamily="66" charset="0"/>
              </a:rPr>
              <a:t>callin</a:t>
            </a:r>
            <a:r>
              <a:rPr lang="en-GB" sz="1200" u="sng" dirty="0" smtClean="0">
                <a:latin typeface="Comic Sans MS" pitchFamily="66" charset="0"/>
              </a:rPr>
              <a:t>'? </a:t>
            </a:r>
            <a:r>
              <a:rPr lang="en-GB" sz="1200" dirty="0" smtClean="0">
                <a:latin typeface="Comic Sans MS" pitchFamily="66" charset="0"/>
              </a:rPr>
              <a:t>Let go, sir.' </a:t>
            </a:r>
          </a:p>
          <a:p>
            <a:pPr algn="just"/>
            <a:endParaRPr lang="en-GB" sz="1200" dirty="0" smtClean="0">
              <a:latin typeface="Comic Sans MS" pitchFamily="66" charset="0"/>
            </a:endParaRPr>
          </a:p>
          <a:p>
            <a:pPr algn="just"/>
            <a:r>
              <a:rPr lang="en-GB" sz="1200" dirty="0" smtClean="0">
                <a:latin typeface="Comic Sans MS" pitchFamily="66" charset="0"/>
              </a:rPr>
              <a:t>With a violent effort, Mr. Weller disengaged himself from the grasp of the agonised </a:t>
            </a:r>
            <a:r>
              <a:rPr lang="en-GB" sz="1200" dirty="0" err="1" smtClean="0">
                <a:latin typeface="Comic Sans MS" pitchFamily="66" charset="0"/>
              </a:rPr>
              <a:t>Pickwickian</a:t>
            </a:r>
            <a:r>
              <a:rPr lang="en-GB" sz="1200" dirty="0" smtClean="0">
                <a:latin typeface="Comic Sans MS" pitchFamily="66" charset="0"/>
              </a:rPr>
              <a:t>, and, in so doing, administered a considerable impetus to the unhappy Mr. Winkle. With an accuracy which no degree of dexterity or practice could have insured, that unfortunate gentleman bore swiftly down into the centre of the reel, at the very moment when Mr. Bob Sawyer was performing a flourish of unparalleled beauty. Mr. Winkle struck wildly against him, and with a loud crash they both fell heavily down. Mr. Pickwick ran to the spot. Bob Sawyer had risen to his feet, but Mr. Winkle was far too wise to do anything of the kind, in skates. He was seated on the ice, making spasmodic efforts to smile; but anguish was depicted on every lineament of his countenance.</a:t>
            </a:r>
          </a:p>
          <a:p>
            <a:pPr algn="just"/>
            <a:endParaRPr lang="en-GB" sz="1200" dirty="0" smtClean="0">
              <a:latin typeface="Comic Sans MS" pitchFamily="66" charset="0"/>
            </a:endParaRPr>
          </a:p>
          <a:p>
            <a:pPr algn="just"/>
            <a:r>
              <a:rPr lang="en-GB" sz="1200" dirty="0" smtClean="0">
                <a:latin typeface="Comic Sans MS" pitchFamily="66" charset="0"/>
              </a:rPr>
              <a:t>'Are you hurt?' inquired Mr. Benjamin Allen, with great anxiety. </a:t>
            </a:r>
          </a:p>
          <a:p>
            <a:pPr algn="just"/>
            <a:endParaRPr lang="en-GB" sz="1200" dirty="0" smtClean="0">
              <a:latin typeface="Comic Sans MS" pitchFamily="66" charset="0"/>
            </a:endParaRPr>
          </a:p>
          <a:p>
            <a:pPr algn="just"/>
            <a:r>
              <a:rPr lang="en-GB" sz="1200" dirty="0" smtClean="0">
                <a:latin typeface="Comic Sans MS" pitchFamily="66" charset="0"/>
              </a:rPr>
              <a:t> 'Not much,' said Mr. Winkle, rubbing his back very hard.</a:t>
            </a:r>
            <a:endParaRPr lang="en-GB" sz="1200"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4.bp.blogspot.com/-MUTFtX_pwx4/Tn6NZ8PdhlI/AAAAAAAAABY/p-S1-6NisMU/s1600/JB%2BCapital%2BLetter%2BQ.jpg"/>
          <p:cNvPicPr>
            <a:picLocks noChangeAspect="1" noChangeArrowheads="1"/>
          </p:cNvPicPr>
          <p:nvPr/>
        </p:nvPicPr>
        <p:blipFill>
          <a:blip r:embed="rId2" cstate="print"/>
          <a:srcRect/>
          <a:stretch>
            <a:fillRect/>
          </a:stretch>
        </p:blipFill>
        <p:spPr bwMode="auto">
          <a:xfrm>
            <a:off x="260648" y="107506"/>
            <a:ext cx="792088" cy="746290"/>
          </a:xfrm>
          <a:prstGeom prst="rect">
            <a:avLst/>
          </a:prstGeom>
          <a:noFill/>
        </p:spPr>
      </p:pic>
      <p:sp>
        <p:nvSpPr>
          <p:cNvPr id="4" name="TextBox 3"/>
          <p:cNvSpPr txBox="1"/>
          <p:nvPr/>
        </p:nvSpPr>
        <p:spPr>
          <a:xfrm>
            <a:off x="980732" y="458252"/>
            <a:ext cx="1071127" cy="369332"/>
          </a:xfrm>
          <a:prstGeom prst="rect">
            <a:avLst/>
          </a:prstGeom>
          <a:noFill/>
        </p:spPr>
        <p:txBody>
          <a:bodyPr wrap="none" rtlCol="0">
            <a:spAutoFit/>
          </a:bodyPr>
          <a:lstStyle/>
          <a:p>
            <a:r>
              <a:rPr lang="en-GB" dirty="0" err="1" smtClean="0">
                <a:latin typeface="Comic Sans MS" pitchFamily="66" charset="0"/>
              </a:rPr>
              <a:t>uestions</a:t>
            </a:r>
            <a:endParaRPr lang="en-GB" dirty="0">
              <a:latin typeface="Comic Sans MS" pitchFamily="66" charset="0"/>
            </a:endParaRPr>
          </a:p>
        </p:txBody>
      </p:sp>
      <p:sp>
        <p:nvSpPr>
          <p:cNvPr id="5" name="Rectangle 4"/>
          <p:cNvSpPr/>
          <p:nvPr/>
        </p:nvSpPr>
        <p:spPr>
          <a:xfrm>
            <a:off x="296652" y="971602"/>
            <a:ext cx="6264696" cy="5262979"/>
          </a:xfrm>
          <a:prstGeom prst="rect">
            <a:avLst/>
          </a:prstGeom>
        </p:spPr>
        <p:txBody>
          <a:bodyPr wrap="square">
            <a:spAutoFit/>
          </a:bodyPr>
          <a:lstStyle/>
          <a:p>
            <a:pPr algn="just"/>
            <a:endParaRPr lang="en-GB" sz="1200" dirty="0" smtClean="0">
              <a:latin typeface="Comic Sans MS" pitchFamily="66" charset="0"/>
            </a:endParaRPr>
          </a:p>
          <a:p>
            <a:pPr marL="228600" indent="-228600" algn="just">
              <a:buAutoNum type="arabicPeriod"/>
            </a:pPr>
            <a:r>
              <a:rPr lang="en-GB" sz="1200" dirty="0" smtClean="0">
                <a:latin typeface="Comic Sans MS" pitchFamily="66" charset="0"/>
              </a:rPr>
              <a:t>What shows that Mr Sawyer was an experienced skater? </a:t>
            </a:r>
          </a:p>
          <a:p>
            <a:pPr algn="just"/>
            <a:endParaRPr lang="en-GB" sz="1200" dirty="0" smtClean="0">
              <a:latin typeface="Comic Sans MS" pitchFamily="66" charset="0"/>
            </a:endParaRPr>
          </a:p>
          <a:p>
            <a:pPr algn="just"/>
            <a:r>
              <a:rPr lang="en-GB" sz="1200" dirty="0" smtClean="0">
                <a:latin typeface="Comic Sans MS" pitchFamily="66" charset="0"/>
              </a:rPr>
              <a:t>2. Write down five sentences that show Mr Winkle was new to skating. </a:t>
            </a:r>
          </a:p>
          <a:p>
            <a:pPr algn="just"/>
            <a:endParaRPr lang="en-GB" sz="1200" dirty="0" smtClean="0">
              <a:latin typeface="Comic Sans MS" pitchFamily="66" charset="0"/>
            </a:endParaRPr>
          </a:p>
          <a:p>
            <a:pPr algn="just"/>
            <a:r>
              <a:rPr lang="en-GB" sz="1200" dirty="0" smtClean="0">
                <a:latin typeface="Comic Sans MS" pitchFamily="66" charset="0"/>
              </a:rPr>
              <a:t>3. Why does Dickens use the phrase ‘knew rather less about skates than a </a:t>
            </a:r>
            <a:r>
              <a:rPr lang="en-GB" sz="1200" dirty="0" err="1" smtClean="0">
                <a:latin typeface="Comic Sans MS" pitchFamily="66" charset="0"/>
              </a:rPr>
              <a:t>Hindoo</a:t>
            </a:r>
            <a:r>
              <a:rPr lang="en-GB" sz="1200" dirty="0" smtClean="0">
                <a:latin typeface="Comic Sans MS" pitchFamily="66" charset="0"/>
              </a:rPr>
              <a:t>’ to show Mr Snodgrass’ unfamiliarity with skating? </a:t>
            </a:r>
          </a:p>
          <a:p>
            <a:pPr algn="just"/>
            <a:endParaRPr lang="en-GB" sz="1200" dirty="0" smtClean="0">
              <a:latin typeface="Comic Sans MS" pitchFamily="66" charset="0"/>
            </a:endParaRPr>
          </a:p>
          <a:p>
            <a:pPr algn="just"/>
            <a:r>
              <a:rPr lang="en-GB" sz="1200" dirty="0" smtClean="0">
                <a:latin typeface="Comic Sans MS" pitchFamily="66" charset="0"/>
              </a:rPr>
              <a:t>4. Why did Mr Winkle offer Sam two coats and five shillings? </a:t>
            </a:r>
          </a:p>
          <a:p>
            <a:pPr algn="just"/>
            <a:endParaRPr lang="en-GB" sz="1200" dirty="0" smtClean="0">
              <a:latin typeface="Comic Sans MS" pitchFamily="66" charset="0"/>
            </a:endParaRPr>
          </a:p>
          <a:p>
            <a:pPr algn="just"/>
            <a:r>
              <a:rPr lang="en-GB" sz="1200" dirty="0" smtClean="0">
                <a:latin typeface="Comic Sans MS" pitchFamily="66" charset="0"/>
              </a:rPr>
              <a:t>5. Why did Mr Winkle not want Sam to touch his hat? </a:t>
            </a:r>
          </a:p>
          <a:p>
            <a:pPr algn="just"/>
            <a:endParaRPr lang="en-GB" sz="1200" dirty="0" smtClean="0">
              <a:latin typeface="Comic Sans MS" pitchFamily="66" charset="0"/>
            </a:endParaRPr>
          </a:p>
          <a:p>
            <a:pPr algn="just"/>
            <a:r>
              <a:rPr lang="en-GB" sz="1200" dirty="0" smtClean="0">
                <a:latin typeface="Comic Sans MS" pitchFamily="66" charset="0"/>
              </a:rPr>
              <a:t>6. Write out in correct modern English the four phrases underlined. </a:t>
            </a:r>
          </a:p>
          <a:p>
            <a:pPr algn="just"/>
            <a:endParaRPr lang="en-GB" sz="1200" dirty="0" smtClean="0">
              <a:latin typeface="Comic Sans MS" pitchFamily="66" charset="0"/>
            </a:endParaRPr>
          </a:p>
          <a:p>
            <a:pPr algn="just"/>
            <a:r>
              <a:rPr lang="en-GB" sz="1200" dirty="0" smtClean="0">
                <a:latin typeface="Comic Sans MS" pitchFamily="66" charset="0"/>
              </a:rPr>
              <a:t>7. Write in your words an account of what happened in the paragraph </a:t>
            </a:r>
          </a:p>
          <a:p>
            <a:pPr algn="just"/>
            <a:r>
              <a:rPr lang="en-GB" sz="1200" dirty="0" smtClean="0">
                <a:latin typeface="Comic Sans MS" pitchFamily="66" charset="0"/>
              </a:rPr>
              <a:t>beginning: ‘With a violent effort’. </a:t>
            </a:r>
          </a:p>
          <a:p>
            <a:pPr algn="just"/>
            <a:endParaRPr lang="en-GB" sz="1200" dirty="0" smtClean="0">
              <a:latin typeface="Comic Sans MS" pitchFamily="66" charset="0"/>
            </a:endParaRPr>
          </a:p>
          <a:p>
            <a:pPr algn="just"/>
            <a:r>
              <a:rPr lang="en-GB" sz="1200" dirty="0" smtClean="0">
                <a:latin typeface="Comic Sans MS" pitchFamily="66" charset="0"/>
              </a:rPr>
              <a:t>8. What is the meaning of these words? </a:t>
            </a: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r>
              <a:rPr lang="en-GB" sz="1200" dirty="0" smtClean="0">
                <a:latin typeface="Comic Sans MS" pitchFamily="66" charset="0"/>
              </a:rPr>
              <a:t>9. Was Mr Winkle hurt by the fall? How do we know? </a:t>
            </a:r>
          </a:p>
          <a:p>
            <a:pPr algn="just"/>
            <a:endParaRPr lang="en-GB" sz="1200" dirty="0" smtClean="0">
              <a:latin typeface="Comic Sans MS" pitchFamily="66" charset="0"/>
            </a:endParaRPr>
          </a:p>
          <a:p>
            <a:pPr algn="just"/>
            <a:r>
              <a:rPr lang="en-GB" sz="1200" dirty="0" smtClean="0">
                <a:latin typeface="Comic Sans MS" pitchFamily="66" charset="0"/>
              </a:rPr>
              <a:t>10.Describe Mr Winkle in your own words. What sort of a man do you think </a:t>
            </a:r>
          </a:p>
          <a:p>
            <a:pPr algn="just"/>
            <a:r>
              <a:rPr lang="en-GB" sz="1200" dirty="0" smtClean="0">
                <a:latin typeface="Comic Sans MS" pitchFamily="66" charset="0"/>
              </a:rPr>
              <a:t>he was?</a:t>
            </a:r>
            <a:endParaRPr lang="en-GB" sz="1200" dirty="0">
              <a:latin typeface="Comic Sans MS" pitchFamily="66" charset="0"/>
            </a:endParaRPr>
          </a:p>
        </p:txBody>
      </p:sp>
      <p:graphicFrame>
        <p:nvGraphicFramePr>
          <p:cNvPr id="6" name="Table 5"/>
          <p:cNvGraphicFramePr>
            <a:graphicFrameLocks noGrp="1"/>
          </p:cNvGraphicFramePr>
          <p:nvPr/>
        </p:nvGraphicFramePr>
        <p:xfrm>
          <a:off x="476672" y="4478392"/>
          <a:ext cx="5688632" cy="741680"/>
        </p:xfrm>
        <a:graphic>
          <a:graphicData uri="http://schemas.openxmlformats.org/drawingml/2006/table">
            <a:tbl>
              <a:tblPr firstRow="1" bandRow="1">
                <a:tableStyleId>{5C22544A-7EE6-4342-B048-85BDC9FD1C3A}</a:tableStyleId>
              </a:tblPr>
              <a:tblGrid>
                <a:gridCol w="1422158">
                  <a:extLst>
                    <a:ext uri="{9D8B030D-6E8A-4147-A177-3AD203B41FA5}">
                      <a16:colId xmlns:a16="http://schemas.microsoft.com/office/drawing/2014/main" val="20000"/>
                    </a:ext>
                  </a:extLst>
                </a:gridCol>
                <a:gridCol w="1422158">
                  <a:extLst>
                    <a:ext uri="{9D8B030D-6E8A-4147-A177-3AD203B41FA5}">
                      <a16:colId xmlns:a16="http://schemas.microsoft.com/office/drawing/2014/main" val="20001"/>
                    </a:ext>
                  </a:extLst>
                </a:gridCol>
                <a:gridCol w="1422158">
                  <a:extLst>
                    <a:ext uri="{9D8B030D-6E8A-4147-A177-3AD203B41FA5}">
                      <a16:colId xmlns:a16="http://schemas.microsoft.com/office/drawing/2014/main" val="20002"/>
                    </a:ext>
                  </a:extLst>
                </a:gridCol>
                <a:gridCol w="1422158">
                  <a:extLst>
                    <a:ext uri="{9D8B030D-6E8A-4147-A177-3AD203B41FA5}">
                      <a16:colId xmlns:a16="http://schemas.microsoft.com/office/drawing/2014/main" val="20003"/>
                    </a:ext>
                  </a:extLst>
                </a:gridCol>
              </a:tblGrid>
              <a:tr h="370840">
                <a:tc>
                  <a:txBody>
                    <a:bodyPr/>
                    <a:lstStyle/>
                    <a:p>
                      <a:pPr algn="ctr"/>
                      <a:r>
                        <a:rPr lang="en-GB" sz="1400" b="0" dirty="0" smtClean="0">
                          <a:solidFill>
                            <a:sysClr val="windowText" lastClr="000000"/>
                          </a:solidFill>
                          <a:latin typeface="Comic Sans MS" pitchFamily="66" charset="0"/>
                        </a:rPr>
                        <a:t>a. Dexterity </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b. inscribed</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c. mystic</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d. gimlet</a:t>
                      </a:r>
                      <a:endParaRPr lang="en-GB" sz="1400" b="0" dirty="0">
                        <a:solidFill>
                          <a:sysClr val="windowText" lastClr="000000"/>
                        </a:solidFill>
                        <a:latin typeface="Comic Sans MS" pitchFamily="66" charset="0"/>
                      </a:endParaRPr>
                    </a:p>
                  </a:txBody>
                  <a:tcPr anchor="ctr">
                    <a:solidFill>
                      <a:schemeClr val="bg1"/>
                    </a:solidFill>
                  </a:tcPr>
                </a:tc>
                <a:extLst>
                  <a:ext uri="{0D108BD9-81ED-4DB2-BD59-A6C34878D82A}">
                    <a16:rowId xmlns:a16="http://schemas.microsoft.com/office/drawing/2014/main" val="10000"/>
                  </a:ext>
                </a:extLst>
              </a:tr>
              <a:tr h="370840">
                <a:tc>
                  <a:txBody>
                    <a:bodyPr/>
                    <a:lstStyle/>
                    <a:p>
                      <a:pPr algn="ctr"/>
                      <a:r>
                        <a:rPr lang="en-GB" sz="1400" b="0" dirty="0" smtClean="0">
                          <a:solidFill>
                            <a:sysClr val="windowText" lastClr="000000"/>
                          </a:solidFill>
                          <a:latin typeface="Comic Sans MS" pitchFamily="66" charset="0"/>
                        </a:rPr>
                        <a:t>e. singular</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f. impetus</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g. spasmodic</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endParaRPr lang="en-GB" sz="1400" b="0" dirty="0">
                        <a:solidFill>
                          <a:sysClr val="windowText" lastClr="000000"/>
                        </a:solidFill>
                        <a:latin typeface="Comic Sans MS" pitchFamily="66" charset="0"/>
                      </a:endParaRPr>
                    </a:p>
                  </a:txBody>
                  <a:tcPr anchor="c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questions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48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3816423" cy="1261884"/>
          </a:xfrm>
          <a:prstGeom prst="rect">
            <a:avLst/>
          </a:prstGeom>
          <a:noFill/>
        </p:spPr>
        <p:txBody>
          <a:bodyPr wrap="square" rtlCol="0">
            <a:spAutoFit/>
          </a:bodyPr>
          <a:lstStyle/>
          <a:p>
            <a:r>
              <a:rPr lang="en-GB" dirty="0" smtClean="0">
                <a:solidFill>
                  <a:srgbClr val="FF0066"/>
                </a:solidFill>
                <a:latin typeface="Comic Sans MS" pitchFamily="66" charset="0"/>
              </a:rPr>
              <a:t>Section two: Homophones </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702933" y="2112650"/>
            <a:ext cx="5452134" cy="338554"/>
          </a:xfrm>
          <a:prstGeom prst="rect">
            <a:avLst/>
          </a:prstGeom>
          <a:noFill/>
        </p:spPr>
        <p:txBody>
          <a:bodyPr wrap="none" rtlCol="0">
            <a:spAutoFit/>
          </a:bodyPr>
          <a:lstStyle/>
          <a:p>
            <a:r>
              <a:rPr lang="en-GB" sz="1600" dirty="0" smtClean="0">
                <a:solidFill>
                  <a:srgbClr val="FF0066"/>
                </a:solidFill>
                <a:latin typeface="Comic Sans MS" pitchFamily="66" charset="0"/>
              </a:rPr>
              <a:t>What do I need to complete over the next two weeks? </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27572425"/>
              </p:ext>
            </p:extLst>
          </p:nvPr>
        </p:nvGraphicFramePr>
        <p:xfrm>
          <a:off x="1143000" y="3165229"/>
          <a:ext cx="4572000" cy="2486890"/>
        </p:xfrm>
        <a:graphic>
          <a:graphicData uri="http://schemas.openxmlformats.org/drawingml/2006/table">
            <a:tbl>
              <a:tblPr firstRow="1" bandRow="1">
                <a:tableStyleId>{5C22544A-7EE6-4342-B048-85BDC9FD1C3A}</a:tableStyleId>
              </a:tblPr>
              <a:tblGrid>
                <a:gridCol w="4158208">
                  <a:extLst>
                    <a:ext uri="{9D8B030D-6E8A-4147-A177-3AD203B41FA5}">
                      <a16:colId xmlns:a16="http://schemas.microsoft.com/office/drawing/2014/main" val="20000"/>
                    </a:ext>
                  </a:extLst>
                </a:gridCol>
                <a:gridCol w="413792">
                  <a:extLst>
                    <a:ext uri="{9D8B030D-6E8A-4147-A177-3AD203B41FA5}">
                      <a16:colId xmlns:a16="http://schemas.microsoft.com/office/drawing/2014/main" val="20001"/>
                    </a:ext>
                  </a:extLst>
                </a:gridCol>
              </a:tblGrid>
              <a:tr h="388743">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 2</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43175">
                <a:tc>
                  <a:txBody>
                    <a:bodyPr/>
                    <a:lstStyle/>
                    <a:p>
                      <a:r>
                        <a:rPr lang="en-GB" sz="1300" b="0" dirty="0" smtClean="0">
                          <a:solidFill>
                            <a:schemeClr val="tx1"/>
                          </a:solidFill>
                          <a:latin typeface="Comic Sans MS" pitchFamily="66" charset="0"/>
                        </a:rPr>
                        <a:t>What is a homophone? – read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8743">
                <a:tc>
                  <a:txBody>
                    <a:bodyPr/>
                    <a:lstStyle/>
                    <a:p>
                      <a:r>
                        <a:rPr lang="en-GB" sz="1300" b="0" dirty="0" smtClean="0">
                          <a:solidFill>
                            <a:schemeClr val="tx1"/>
                          </a:solidFill>
                          <a:latin typeface="Comic Sans MS" pitchFamily="66" charset="0"/>
                        </a:rPr>
                        <a:t>Homophone</a:t>
                      </a:r>
                      <a:r>
                        <a:rPr lang="en-GB" sz="1300" b="0" baseline="0" dirty="0" smtClean="0">
                          <a:solidFill>
                            <a:schemeClr val="tx1"/>
                          </a:solidFill>
                          <a:latin typeface="Comic Sans MS" pitchFamily="66" charset="0"/>
                        </a:rPr>
                        <a:t> tasks  (x4)</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8743">
                <a:tc>
                  <a:txBody>
                    <a:bodyPr/>
                    <a:lstStyle/>
                    <a:p>
                      <a:r>
                        <a:rPr lang="en-GB" sz="1300" b="0" dirty="0" smtClean="0">
                          <a:solidFill>
                            <a:schemeClr val="tx1"/>
                          </a:solidFill>
                          <a:latin typeface="Comic Sans MS" pitchFamily="66" charset="0"/>
                        </a:rPr>
                        <a:t>Extended writing task</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8743">
                <a:tc>
                  <a:txBody>
                    <a:bodyPr/>
                    <a:lstStyle/>
                    <a:p>
                      <a:r>
                        <a:rPr lang="en-GB" sz="1300" b="0" dirty="0" smtClean="0">
                          <a:solidFill>
                            <a:schemeClr val="tx1"/>
                          </a:solidFill>
                          <a:latin typeface="Comic Sans MS" pitchFamily="66" charset="0"/>
                        </a:rPr>
                        <a:t>New vocabulary  I and J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8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Reading comprehension:</a:t>
                      </a:r>
                      <a:r>
                        <a:rPr lang="en-GB" sz="1300" b="0" baseline="0" dirty="0" smtClean="0">
                          <a:solidFill>
                            <a:schemeClr val="tx1"/>
                          </a:solidFill>
                          <a:latin typeface="Comic Sans MS" pitchFamily="66" charset="0"/>
                        </a:rPr>
                        <a:t> </a:t>
                      </a:r>
                      <a:r>
                        <a:rPr lang="en-GB" sz="1300" b="0" i="1" baseline="0" dirty="0" smtClean="0">
                          <a:solidFill>
                            <a:schemeClr val="tx1"/>
                          </a:solidFill>
                          <a:latin typeface="Comic Sans MS" pitchFamily="66" charset="0"/>
                        </a:rPr>
                        <a:t>Frankenstein</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765474"/>
            <a:ext cx="6336704" cy="2127006"/>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7170" name="Picture 2" descr="http://2.bp.blogspot.com/-uxK1HTtlA3w/UQgpCWXvx5I/AAAAAAAAC2A/hhRo9Dubz-U/s1600/homophone+definition.PNG"/>
          <p:cNvPicPr>
            <a:picLocks noChangeAspect="1" noChangeArrowheads="1"/>
          </p:cNvPicPr>
          <p:nvPr/>
        </p:nvPicPr>
        <p:blipFill>
          <a:blip r:embed="rId3" cstate="print"/>
          <a:srcRect/>
          <a:stretch>
            <a:fillRect/>
          </a:stretch>
        </p:blipFill>
        <p:spPr bwMode="auto">
          <a:xfrm>
            <a:off x="3806529" y="179512"/>
            <a:ext cx="2862833"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43161"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2</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52105217"/>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extLst>
                    <a:ext uri="{9D8B030D-6E8A-4147-A177-3AD203B41FA5}">
                      <a16:colId xmlns:a16="http://schemas.microsoft.com/office/drawing/2014/main" val="20000"/>
                    </a:ext>
                  </a:extLst>
                </a:gridCol>
                <a:gridCol w="1831118">
                  <a:extLst>
                    <a:ext uri="{9D8B030D-6E8A-4147-A177-3AD203B41FA5}">
                      <a16:colId xmlns:a16="http://schemas.microsoft.com/office/drawing/2014/main" val="20001"/>
                    </a:ext>
                  </a:extLst>
                </a:gridCol>
                <a:gridCol w="1831118">
                  <a:extLst>
                    <a:ext uri="{9D8B030D-6E8A-4147-A177-3AD203B41FA5}">
                      <a16:colId xmlns:a16="http://schemas.microsoft.com/office/drawing/2014/main" val="20002"/>
                    </a:ext>
                  </a:extLst>
                </a:gridCol>
                <a:gridCol w="1831118">
                  <a:extLst>
                    <a:ext uri="{9D8B030D-6E8A-4147-A177-3AD203B41FA5}">
                      <a16:colId xmlns:a16="http://schemas.microsoft.com/office/drawing/2014/main" val="20003"/>
                    </a:ext>
                  </a:extLst>
                </a:gridCol>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Foreign</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Fourth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Gauge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Generally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Grammar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Grateful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Guarantee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Harass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Height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Hierarchy</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Ignorance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Immediate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Independent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Indispensible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Intelligence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749187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658" y="107505"/>
            <a:ext cx="6264695" cy="1908215"/>
          </a:xfrm>
          <a:prstGeom prst="rect">
            <a:avLst/>
          </a:prstGeom>
          <a:noFill/>
        </p:spPr>
        <p:txBody>
          <a:bodyPr wrap="square" rtlCol="0">
            <a:spAutoFit/>
          </a:bodyPr>
          <a:lstStyle/>
          <a:p>
            <a:r>
              <a:rPr lang="en-GB" sz="2000" dirty="0" smtClean="0">
                <a:latin typeface="Comic Sans MS" pitchFamily="66" charset="0"/>
              </a:rPr>
              <a:t>What is a homophone?</a:t>
            </a:r>
          </a:p>
          <a:p>
            <a:endParaRPr lang="en-GB" sz="1400" dirty="0" smtClean="0">
              <a:latin typeface="Comic Sans MS" pitchFamily="66" charset="0"/>
            </a:endParaRPr>
          </a:p>
          <a:p>
            <a:r>
              <a:rPr lang="en-GB" sz="1200" dirty="0" smtClean="0">
                <a:solidFill>
                  <a:srgbClr val="00B0F0"/>
                </a:solidFill>
                <a:latin typeface="Comic Sans MS" pitchFamily="66" charset="0"/>
              </a:rPr>
              <a:t>Homophones are words that sound the same but have different</a:t>
            </a:r>
          </a:p>
          <a:p>
            <a:r>
              <a:rPr lang="en-GB" sz="1200" dirty="0" smtClean="0">
                <a:solidFill>
                  <a:srgbClr val="00B0F0"/>
                </a:solidFill>
                <a:latin typeface="Comic Sans MS" pitchFamily="66" charset="0"/>
              </a:rPr>
              <a:t> meanings. If we get these words wrong it can create a </a:t>
            </a:r>
          </a:p>
          <a:p>
            <a:r>
              <a:rPr lang="en-GB" sz="1200" dirty="0" smtClean="0">
                <a:solidFill>
                  <a:srgbClr val="00B0F0"/>
                </a:solidFill>
                <a:latin typeface="Comic Sans MS" pitchFamily="66" charset="0"/>
              </a:rPr>
              <a:t>completely different meaning to our writing and understanding. </a:t>
            </a:r>
            <a:endParaRPr lang="en-GB" sz="1200" dirty="0" smtClean="0">
              <a:latin typeface="Comic Sans MS" pitchFamily="66" charset="0"/>
            </a:endParaRPr>
          </a:p>
          <a:p>
            <a:endParaRPr lang="en-GB" sz="1200" dirty="0" smtClean="0">
              <a:solidFill>
                <a:srgbClr val="00B0F0"/>
              </a:solidFill>
              <a:latin typeface="Comic Sans MS" pitchFamily="66" charset="0"/>
            </a:endParaRPr>
          </a:p>
          <a:p>
            <a:r>
              <a:rPr lang="en-GB" sz="1200" b="1" dirty="0" smtClean="0">
                <a:solidFill>
                  <a:srgbClr val="006600"/>
                </a:solidFill>
                <a:latin typeface="Comic Sans MS" pitchFamily="66" charset="0"/>
              </a:rPr>
              <a:t>Why is it important? </a:t>
            </a:r>
            <a:r>
              <a:rPr lang="en-GB" sz="1200" dirty="0" smtClean="0">
                <a:solidFill>
                  <a:srgbClr val="006600"/>
                </a:solidFill>
                <a:latin typeface="Comic Sans MS" pitchFamily="66" charset="0"/>
              </a:rPr>
              <a:t>Moving forward there will be a larger emphasis on </a:t>
            </a:r>
            <a:r>
              <a:rPr lang="en-GB" sz="1200" dirty="0" err="1" smtClean="0">
                <a:solidFill>
                  <a:srgbClr val="006600"/>
                </a:solidFill>
                <a:latin typeface="Comic Sans MS" pitchFamily="66" charset="0"/>
              </a:rPr>
              <a:t>SPaG</a:t>
            </a:r>
            <a:r>
              <a:rPr lang="en-GB" sz="1200" dirty="0" smtClean="0">
                <a:solidFill>
                  <a:srgbClr val="006600"/>
                </a:solidFill>
                <a:latin typeface="Comic Sans MS" pitchFamily="66" charset="0"/>
              </a:rPr>
              <a:t> in your GCSE exams. Across literature and language it will now be worth 20% of the grade, so let’s start practising now! </a:t>
            </a:r>
            <a:endParaRPr lang="en-GB" sz="1200" b="1" dirty="0" smtClean="0">
              <a:solidFill>
                <a:srgbClr val="006600"/>
              </a:solidFill>
              <a:latin typeface="Comic Sans MS" pitchFamily="66" charset="0"/>
            </a:endParaRPr>
          </a:p>
        </p:txBody>
      </p:sp>
      <p:pic>
        <p:nvPicPr>
          <p:cNvPr id="4" name="Picture 2" descr="http://2.bp.blogspot.com/-uxK1HTtlA3w/UQgpCWXvx5I/AAAAAAAAC2A/hhRo9Dubz-U/s1600/homophone+definition.PNG"/>
          <p:cNvPicPr>
            <a:picLocks noChangeAspect="1" noChangeArrowheads="1"/>
          </p:cNvPicPr>
          <p:nvPr/>
        </p:nvPicPr>
        <p:blipFill>
          <a:blip r:embed="rId2" cstate="print"/>
          <a:srcRect/>
          <a:stretch>
            <a:fillRect/>
          </a:stretch>
        </p:blipFill>
        <p:spPr bwMode="auto">
          <a:xfrm>
            <a:off x="5157192" y="237911"/>
            <a:ext cx="1512168" cy="949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124744" y="2145214"/>
            <a:ext cx="4608512" cy="338554"/>
          </a:xfrm>
          <a:prstGeom prst="rect">
            <a:avLst/>
          </a:prstGeom>
          <a:noFill/>
        </p:spPr>
        <p:txBody>
          <a:bodyPr wrap="square" rtlCol="0">
            <a:spAutoFit/>
          </a:bodyPr>
          <a:lstStyle/>
          <a:p>
            <a:pPr algn="ctr"/>
            <a:r>
              <a:rPr lang="en-GB" sz="1600" b="1" dirty="0" smtClean="0">
                <a:latin typeface="Comic Sans MS" pitchFamily="66" charset="0"/>
              </a:rPr>
              <a:t>The basics and most frequent</a:t>
            </a:r>
            <a:endParaRPr lang="en-GB" sz="1100" b="1" dirty="0" smtClean="0">
              <a:solidFill>
                <a:srgbClr val="006600"/>
              </a:solidFill>
              <a:latin typeface="Comic Sans MS" pitchFamily="66" charset="0"/>
            </a:endParaRPr>
          </a:p>
        </p:txBody>
      </p:sp>
      <p:graphicFrame>
        <p:nvGraphicFramePr>
          <p:cNvPr id="7" name="Table 6"/>
          <p:cNvGraphicFramePr>
            <a:graphicFrameLocks noGrp="1"/>
          </p:cNvGraphicFramePr>
          <p:nvPr/>
        </p:nvGraphicFramePr>
        <p:xfrm>
          <a:off x="332656" y="2483768"/>
          <a:ext cx="6192688" cy="3017520"/>
        </p:xfrm>
        <a:graphic>
          <a:graphicData uri="http://schemas.openxmlformats.org/drawingml/2006/table">
            <a:tbl>
              <a:tblPr firstRow="1" bandRow="1">
                <a:tableStyleId>{5C22544A-7EE6-4342-B048-85BDC9FD1C3A}</a:tableStyleId>
              </a:tblPr>
              <a:tblGrid>
                <a:gridCol w="1044550">
                  <a:extLst>
                    <a:ext uri="{9D8B030D-6E8A-4147-A177-3AD203B41FA5}">
                      <a16:colId xmlns:a16="http://schemas.microsoft.com/office/drawing/2014/main" val="20000"/>
                    </a:ext>
                  </a:extLst>
                </a:gridCol>
                <a:gridCol w="5148138">
                  <a:extLst>
                    <a:ext uri="{9D8B030D-6E8A-4147-A177-3AD203B41FA5}">
                      <a16:colId xmlns:a16="http://schemas.microsoft.com/office/drawing/2014/main" val="20001"/>
                    </a:ext>
                  </a:extLst>
                </a:gridCol>
              </a:tblGrid>
              <a:tr h="1554480">
                <a:tc>
                  <a:txBody>
                    <a:bodyPr/>
                    <a:lstStyle/>
                    <a:p>
                      <a:r>
                        <a:rPr lang="en-GB" sz="1200" b="1" dirty="0" smtClean="0">
                          <a:solidFill>
                            <a:schemeClr val="bg1"/>
                          </a:solidFill>
                          <a:latin typeface="Comic Sans MS" pitchFamily="66" charset="0"/>
                        </a:rPr>
                        <a:t>There</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b="0" kern="1200" dirty="0" smtClean="0">
                          <a:solidFill>
                            <a:sysClr val="windowText" lastClr="000000"/>
                          </a:solidFill>
                          <a:latin typeface="Comic Sans MS" pitchFamily="66" charset="0"/>
                          <a:ea typeface="+mn-ea"/>
                          <a:cs typeface="+mn-cs"/>
                        </a:rPr>
                        <a:t> Use </a:t>
                      </a:r>
                      <a:r>
                        <a:rPr lang="en-GB" sz="1200" b="0" i="1" kern="1200" dirty="0" smtClean="0">
                          <a:solidFill>
                            <a:sysClr val="windowText" lastClr="000000"/>
                          </a:solidFill>
                          <a:latin typeface="Comic Sans MS" pitchFamily="66" charset="0"/>
                          <a:ea typeface="+mn-ea"/>
                          <a:cs typeface="+mn-cs"/>
                        </a:rPr>
                        <a:t>there</a:t>
                      </a:r>
                      <a:r>
                        <a:rPr lang="en-GB" sz="1200" b="0" kern="1200" dirty="0" smtClean="0">
                          <a:solidFill>
                            <a:sysClr val="windowText" lastClr="000000"/>
                          </a:solidFill>
                          <a:latin typeface="Comic Sans MS" pitchFamily="66" charset="0"/>
                          <a:ea typeface="+mn-ea"/>
                          <a:cs typeface="+mn-cs"/>
                        </a:rPr>
                        <a:t> when referring to a place, whether concrete ("over there by the building") or more abstract ("it must be difficult to live there"). </a:t>
                      </a:r>
                    </a:p>
                    <a:p>
                      <a:pPr>
                        <a:buFont typeface="Arial" pitchFamily="34" charset="0"/>
                        <a:buChar char="•"/>
                      </a:pPr>
                      <a:r>
                        <a:rPr lang="en-GB" sz="1200" b="0" kern="1200" dirty="0" smtClean="0">
                          <a:solidFill>
                            <a:schemeClr val="tx1"/>
                          </a:solidFill>
                          <a:latin typeface="Comic Sans MS" pitchFamily="66" charset="0"/>
                          <a:ea typeface="+mn-ea"/>
                          <a:cs typeface="+mn-cs"/>
                        </a:rPr>
                        <a:t>Also use </a:t>
                      </a:r>
                      <a:r>
                        <a:rPr lang="en-GB" sz="1200" b="0" i="1" kern="1200" dirty="0" smtClean="0">
                          <a:solidFill>
                            <a:schemeClr val="tx1"/>
                          </a:solidFill>
                          <a:latin typeface="Comic Sans MS" pitchFamily="66" charset="0"/>
                          <a:ea typeface="+mn-ea"/>
                          <a:cs typeface="+mn-cs"/>
                        </a:rPr>
                        <a:t>there</a:t>
                      </a:r>
                      <a:r>
                        <a:rPr lang="en-GB" sz="1200" b="0" kern="1200" dirty="0" smtClean="0">
                          <a:solidFill>
                            <a:schemeClr val="tx1"/>
                          </a:solidFill>
                          <a:latin typeface="Comic Sans MS" pitchFamily="66" charset="0"/>
                          <a:ea typeface="+mn-ea"/>
                          <a:cs typeface="+mn-cs"/>
                        </a:rPr>
                        <a:t> with the verb BE (is, am, are, was, were) to indicate the existence of something, or to mention something for the first time. </a:t>
                      </a:r>
                    </a:p>
                    <a:p>
                      <a:pPr>
                        <a:buFont typeface="Arial" pitchFamily="34" charset="0"/>
                        <a:buNone/>
                      </a:pPr>
                      <a:r>
                        <a:rPr lang="en-GB" sz="1200" b="0" kern="1200" dirty="0" smtClean="0">
                          <a:solidFill>
                            <a:srgbClr val="D60093"/>
                          </a:solidFill>
                          <a:latin typeface="Comic Sans MS" pitchFamily="66" charset="0"/>
                          <a:ea typeface="+mn-ea"/>
                          <a:cs typeface="+mn-cs"/>
                        </a:rPr>
                        <a:t>If you wrote </a:t>
                      </a:r>
                      <a:r>
                        <a:rPr lang="en-GB" sz="1200" b="0" i="1" kern="1200" dirty="0" smtClean="0">
                          <a:solidFill>
                            <a:srgbClr val="D60093"/>
                          </a:solidFill>
                          <a:latin typeface="Comic Sans MS" pitchFamily="66" charset="0"/>
                          <a:ea typeface="+mn-ea"/>
                          <a:cs typeface="+mn-cs"/>
                        </a:rPr>
                        <a:t>there</a:t>
                      </a:r>
                      <a:r>
                        <a:rPr lang="en-GB" sz="1200" b="0" kern="1200" dirty="0" smtClean="0">
                          <a:solidFill>
                            <a:srgbClr val="D60093"/>
                          </a:solidFill>
                          <a:latin typeface="Comic Sans MS" pitchFamily="66" charset="0"/>
                          <a:ea typeface="+mn-ea"/>
                          <a:cs typeface="+mn-cs"/>
                        </a:rPr>
                        <a:t>, will the sentence still make sense if you replace it with </a:t>
                      </a:r>
                      <a:r>
                        <a:rPr lang="en-GB" sz="1200" b="0" i="1" kern="1200" dirty="0" smtClean="0">
                          <a:solidFill>
                            <a:srgbClr val="D60093"/>
                          </a:solidFill>
                          <a:latin typeface="Comic Sans MS" pitchFamily="66" charset="0"/>
                          <a:ea typeface="+mn-ea"/>
                          <a:cs typeface="+mn-cs"/>
                        </a:rPr>
                        <a:t>here</a:t>
                      </a:r>
                      <a:r>
                        <a:rPr lang="en-GB" sz="1200" b="0" kern="1200" dirty="0" smtClean="0">
                          <a:solidFill>
                            <a:srgbClr val="D60093"/>
                          </a:solidFill>
                          <a:latin typeface="Comic Sans MS" pitchFamily="66" charset="0"/>
                          <a:ea typeface="+mn-ea"/>
                          <a:cs typeface="+mn-cs"/>
                        </a:rPr>
                        <a:t>? If so, you're using it correctly.</a:t>
                      </a:r>
                      <a:endParaRPr lang="en-GB" sz="1000" b="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22960">
                <a:tc>
                  <a:txBody>
                    <a:bodyPr/>
                    <a:lstStyle/>
                    <a:p>
                      <a:r>
                        <a:rPr lang="en-GB" sz="1200" b="1" dirty="0" smtClean="0">
                          <a:solidFill>
                            <a:schemeClr val="bg1"/>
                          </a:solidFill>
                          <a:latin typeface="Comic Sans MS" pitchFamily="66" charset="0"/>
                        </a:rPr>
                        <a:t>They’re</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dirty="0" smtClean="0">
                          <a:solidFill>
                            <a:sysClr val="windowText" lastClr="000000"/>
                          </a:solidFill>
                          <a:latin typeface="Comic Sans MS" pitchFamily="66" charset="0"/>
                        </a:rPr>
                        <a:t>A contraction</a:t>
                      </a:r>
                      <a:r>
                        <a:rPr lang="en-GB" sz="1200" b="0" baseline="0" dirty="0" smtClean="0">
                          <a:solidFill>
                            <a:sysClr val="windowText" lastClr="000000"/>
                          </a:solidFill>
                          <a:latin typeface="Comic Sans MS" pitchFamily="66" charset="0"/>
                        </a:rPr>
                        <a:t> of they and are where you si</a:t>
                      </a:r>
                      <a:r>
                        <a:rPr lang="en-GB" sz="1200" b="0" dirty="0" smtClean="0">
                          <a:solidFill>
                            <a:sysClr val="windowText" lastClr="000000"/>
                          </a:solidFill>
                          <a:latin typeface="Comic Sans MS" pitchFamily="66" charset="0"/>
                        </a:rPr>
                        <a:t>mply add an</a:t>
                      </a:r>
                      <a:r>
                        <a:rPr lang="en-GB" sz="1200" b="0" baseline="0" dirty="0" smtClean="0">
                          <a:solidFill>
                            <a:sysClr val="windowText" lastClr="000000"/>
                          </a:solidFill>
                          <a:latin typeface="Comic Sans MS" pitchFamily="66" charset="0"/>
                        </a:rPr>
                        <a:t> apostrophe to omit (add in the place of a letter)  the letter a in the are. </a:t>
                      </a:r>
                      <a:endParaRPr lang="en-GB" sz="1200" b="0" i="1" baseline="0" dirty="0" smtClean="0">
                        <a:solidFill>
                          <a:sysClr val="windowText" lastClr="000000"/>
                        </a:solidFill>
                        <a:latin typeface="Comic Sans MS" pitchFamily="66" charset="0"/>
                      </a:endParaRPr>
                    </a:p>
                    <a:p>
                      <a:r>
                        <a:rPr lang="en-GB" sz="1200" kern="1200" dirty="0" smtClean="0">
                          <a:solidFill>
                            <a:srgbClr val="D60093"/>
                          </a:solidFill>
                          <a:latin typeface="Comic Sans MS" pitchFamily="66" charset="0"/>
                          <a:ea typeface="+mn-ea"/>
                          <a:cs typeface="+mn-cs"/>
                        </a:rPr>
                        <a:t>If you used </a:t>
                      </a:r>
                      <a:r>
                        <a:rPr lang="en-GB" sz="1200" i="1" kern="1200" dirty="0" smtClean="0">
                          <a:solidFill>
                            <a:srgbClr val="D60093"/>
                          </a:solidFill>
                          <a:latin typeface="Comic Sans MS" pitchFamily="66" charset="0"/>
                          <a:ea typeface="+mn-ea"/>
                          <a:cs typeface="+mn-cs"/>
                        </a:rPr>
                        <a:t>they're</a:t>
                      </a:r>
                      <a:r>
                        <a:rPr lang="en-GB" sz="1200" kern="1200" dirty="0" smtClean="0">
                          <a:solidFill>
                            <a:srgbClr val="D60093"/>
                          </a:solidFill>
                          <a:latin typeface="Comic Sans MS" pitchFamily="66" charset="0"/>
                          <a:ea typeface="+mn-ea"/>
                          <a:cs typeface="+mn-cs"/>
                        </a:rPr>
                        <a:t>, will the sentence still make sense if you replace it with </a:t>
                      </a:r>
                      <a:r>
                        <a:rPr lang="en-GB" sz="1200" i="1" kern="1200" dirty="0" smtClean="0">
                          <a:solidFill>
                            <a:srgbClr val="D60093"/>
                          </a:solidFill>
                          <a:latin typeface="Comic Sans MS" pitchFamily="66" charset="0"/>
                          <a:ea typeface="+mn-ea"/>
                          <a:cs typeface="+mn-cs"/>
                        </a:rPr>
                        <a:t>they are</a:t>
                      </a:r>
                      <a:r>
                        <a:rPr lang="en-GB" sz="1200" kern="1200" dirty="0" smtClean="0">
                          <a:solidFill>
                            <a:srgbClr val="D60093"/>
                          </a:solidFill>
                          <a:latin typeface="Comic Sans MS" pitchFamily="66" charset="0"/>
                          <a:ea typeface="+mn-ea"/>
                          <a:cs typeface="+mn-cs"/>
                        </a:rPr>
                        <a:t>? If so, you're on the right track!</a:t>
                      </a:r>
                      <a:endParaRPr lang="en-GB" sz="1000" b="0" i="1" baseline="0" dirty="0" smtClean="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080">
                <a:tc>
                  <a:txBody>
                    <a:bodyPr/>
                    <a:lstStyle/>
                    <a:p>
                      <a:r>
                        <a:rPr lang="en-GB" sz="1200" b="1" dirty="0" smtClean="0">
                          <a:solidFill>
                            <a:schemeClr val="bg1"/>
                          </a:solidFill>
                          <a:latin typeface="Comic Sans MS" pitchFamily="66" charset="0"/>
                        </a:rPr>
                        <a:t>Their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dirty="0" smtClean="0">
                          <a:solidFill>
                            <a:sysClr val="windowText" lastClr="000000"/>
                          </a:solidFill>
                          <a:latin typeface="Comic Sans MS" pitchFamily="66" charset="0"/>
                        </a:rPr>
                        <a:t>When you are talking bout something that someone owns.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rgbClr val="D60093"/>
                          </a:solidFill>
                          <a:latin typeface="Comic Sans MS" pitchFamily="66" charset="0"/>
                          <a:ea typeface="+mn-ea"/>
                          <a:cs typeface="+mn-cs"/>
                        </a:rPr>
                        <a:t>If you chose </a:t>
                      </a:r>
                      <a:r>
                        <a:rPr lang="en-GB" sz="1200" i="1" kern="1200" dirty="0" smtClean="0">
                          <a:solidFill>
                            <a:srgbClr val="D60093"/>
                          </a:solidFill>
                          <a:latin typeface="Comic Sans MS" pitchFamily="66" charset="0"/>
                          <a:ea typeface="+mn-ea"/>
                          <a:cs typeface="+mn-cs"/>
                        </a:rPr>
                        <a:t>their</a:t>
                      </a:r>
                      <a:r>
                        <a:rPr lang="en-GB" sz="1200" kern="1200" dirty="0" smtClean="0">
                          <a:solidFill>
                            <a:srgbClr val="D60093"/>
                          </a:solidFill>
                          <a:latin typeface="Comic Sans MS" pitchFamily="66" charset="0"/>
                          <a:ea typeface="+mn-ea"/>
                          <a:cs typeface="+mn-cs"/>
                        </a:rPr>
                        <a:t>, will the sentence still make sense if you replace it with </a:t>
                      </a:r>
                      <a:r>
                        <a:rPr lang="en-GB" sz="1200" i="1" kern="1200" dirty="0" smtClean="0">
                          <a:solidFill>
                            <a:srgbClr val="D60093"/>
                          </a:solidFill>
                          <a:latin typeface="Comic Sans MS" pitchFamily="66" charset="0"/>
                          <a:ea typeface="+mn-ea"/>
                          <a:cs typeface="+mn-cs"/>
                        </a:rPr>
                        <a:t>our</a:t>
                      </a:r>
                      <a:r>
                        <a:rPr lang="en-GB" sz="1200" kern="1200" dirty="0" smtClean="0">
                          <a:solidFill>
                            <a:srgbClr val="D60093"/>
                          </a:solidFill>
                          <a:latin typeface="Comic Sans MS" pitchFamily="66" charset="0"/>
                          <a:ea typeface="+mn-ea"/>
                          <a:cs typeface="+mn-cs"/>
                        </a:rPr>
                        <a:t>? If so, you've chosen the correct word.</a:t>
                      </a:r>
                      <a:endParaRPr lang="en-GB" sz="1200" b="0" dirty="0" smtClean="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10" name="Group 9"/>
          <p:cNvGrpSpPr/>
          <p:nvPr/>
        </p:nvGrpSpPr>
        <p:grpSpPr>
          <a:xfrm>
            <a:off x="188640" y="5652120"/>
            <a:ext cx="936104" cy="864096"/>
            <a:chOff x="188640" y="4644009"/>
            <a:chExt cx="936104" cy="864096"/>
          </a:xfrm>
        </p:grpSpPr>
        <p:pic>
          <p:nvPicPr>
            <p:cNvPr id="8" name="Picture 3" descr="F:\Images\yellow_post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0" y="4644009"/>
              <a:ext cx="936104" cy="8640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9424" y="4932040"/>
              <a:ext cx="648072" cy="307777"/>
            </a:xfrm>
            <a:prstGeom prst="rect">
              <a:avLst/>
            </a:prstGeom>
            <a:noFill/>
          </p:spPr>
          <p:txBody>
            <a:bodyPr wrap="square" rtlCol="0">
              <a:spAutoFit/>
            </a:bodyPr>
            <a:lstStyle/>
            <a:p>
              <a:r>
                <a:rPr lang="en-GB" sz="1400" b="1" dirty="0" smtClean="0">
                  <a:latin typeface="Comic Sans MS" pitchFamily="66" charset="0"/>
                </a:rPr>
                <a:t>Task </a:t>
              </a:r>
              <a:endParaRPr lang="en-GB" sz="1400" b="1" dirty="0">
                <a:latin typeface="Comic Sans MS" pitchFamily="66" charset="0"/>
              </a:endParaRPr>
            </a:p>
          </p:txBody>
        </p:sp>
      </p:grpSp>
      <p:sp>
        <p:nvSpPr>
          <p:cNvPr id="11" name="TextBox 10"/>
          <p:cNvSpPr txBox="1"/>
          <p:nvPr/>
        </p:nvSpPr>
        <p:spPr>
          <a:xfrm>
            <a:off x="1124744" y="5951187"/>
            <a:ext cx="4713150" cy="276999"/>
          </a:xfrm>
          <a:prstGeom prst="rect">
            <a:avLst/>
          </a:prstGeom>
          <a:noFill/>
        </p:spPr>
        <p:txBody>
          <a:bodyPr wrap="none" rtlCol="0">
            <a:spAutoFit/>
          </a:bodyPr>
          <a:lstStyle/>
          <a:p>
            <a:r>
              <a:rPr lang="en-GB" sz="1200" b="1" dirty="0" smtClean="0">
                <a:latin typeface="Comic Sans MS" pitchFamily="66" charset="0"/>
              </a:rPr>
              <a:t>Fill in the blanks using the correct their / they’re / there. </a:t>
            </a:r>
            <a:endParaRPr lang="en-GB" sz="1200" b="1" dirty="0">
              <a:latin typeface="Comic Sans MS" pitchFamily="66" charset="0"/>
            </a:endParaRPr>
          </a:p>
        </p:txBody>
      </p:sp>
      <p:sp>
        <p:nvSpPr>
          <p:cNvPr id="12" name="TextBox 11"/>
          <p:cNvSpPr txBox="1"/>
          <p:nvPr/>
        </p:nvSpPr>
        <p:spPr>
          <a:xfrm>
            <a:off x="332656" y="6516216"/>
            <a:ext cx="6264696" cy="2554545"/>
          </a:xfrm>
          <a:prstGeom prst="rect">
            <a:avLst/>
          </a:prstGeom>
          <a:noFill/>
        </p:spPr>
        <p:txBody>
          <a:bodyPr wrap="square" rtlCol="0">
            <a:spAutoFit/>
          </a:bodyPr>
          <a:lstStyle/>
          <a:p>
            <a:pPr marL="342900" indent="-342900">
              <a:spcAft>
                <a:spcPts val="1200"/>
              </a:spcAft>
              <a:buFont typeface="+mj-lt"/>
              <a:buAutoNum type="arabicPeriod"/>
            </a:pPr>
            <a:r>
              <a:rPr lang="en-GB" sz="1200" dirty="0" smtClean="0">
                <a:latin typeface="Comic Sans MS" pitchFamily="66" charset="0"/>
              </a:rPr>
              <a:t>____________ going to the funfair but _______ not sure what rides to go on yet.</a:t>
            </a:r>
          </a:p>
          <a:p>
            <a:pPr marL="342900" indent="-342900">
              <a:spcAft>
                <a:spcPts val="1200"/>
              </a:spcAft>
              <a:buFont typeface="+mj-lt"/>
              <a:buAutoNum type="arabicPeriod"/>
            </a:pPr>
            <a:r>
              <a:rPr lang="en-GB" sz="1200" dirty="0" smtClean="0">
                <a:latin typeface="Comic Sans MS" pitchFamily="66" charset="0"/>
              </a:rPr>
              <a:t> ___________ house was amazingly beautiful but _________ incredibly rude! </a:t>
            </a:r>
          </a:p>
          <a:p>
            <a:pPr marL="342900" indent="-342900">
              <a:spcAft>
                <a:spcPts val="1200"/>
              </a:spcAft>
              <a:buFont typeface="+mj-lt"/>
              <a:buAutoNum type="arabicPeriod"/>
            </a:pPr>
            <a:r>
              <a:rPr lang="en-GB" sz="1200" dirty="0" smtClean="0">
                <a:latin typeface="Comic Sans MS" pitchFamily="66" charset="0"/>
              </a:rPr>
              <a:t>She couldn’t collect her boots from the cupboard as _________ was a gigantic spider in _________. </a:t>
            </a:r>
          </a:p>
          <a:p>
            <a:pPr marL="342900" indent="-342900">
              <a:spcAft>
                <a:spcPts val="1200"/>
              </a:spcAft>
              <a:buFont typeface="+mj-lt"/>
              <a:buAutoNum type="arabicPeriod"/>
            </a:pPr>
            <a:r>
              <a:rPr lang="en-GB" sz="1200" dirty="0" smtClean="0">
                <a:latin typeface="Comic Sans MS" pitchFamily="66" charset="0"/>
              </a:rPr>
              <a:t>This is __________ ball of green string and __________ going to build a helicopter with it. </a:t>
            </a:r>
          </a:p>
          <a:p>
            <a:pPr marL="342900" indent="-342900">
              <a:buFont typeface="+mj-lt"/>
              <a:buAutoNum type="arabicPeriod"/>
            </a:pPr>
            <a:r>
              <a:rPr lang="en-GB" sz="1200" dirty="0" smtClean="0">
                <a:latin typeface="Comic Sans MS" pitchFamily="66" charset="0"/>
              </a:rPr>
              <a:t>Please go over _______ and speak to Mr. Smith about the topic. When you have finished ask group two if you can borrow _______ pencils. </a:t>
            </a:r>
          </a:p>
          <a:p>
            <a:pPr marL="342900" indent="-342900">
              <a:buFont typeface="+mj-lt"/>
              <a:buAutoNum type="arabicPeriod"/>
            </a:pPr>
            <a:endParaRPr lang="en-GB" sz="1200" dirty="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2656" y="179512"/>
          <a:ext cx="6192688" cy="2560320"/>
        </p:xfrm>
        <a:graphic>
          <a:graphicData uri="http://schemas.openxmlformats.org/drawingml/2006/table">
            <a:tbl>
              <a:tblPr firstRow="1" bandRow="1">
                <a:tableStyleId>{5C22544A-7EE6-4342-B048-85BDC9FD1C3A}</a:tableStyleId>
              </a:tblPr>
              <a:tblGrid>
                <a:gridCol w="1044550">
                  <a:extLst>
                    <a:ext uri="{9D8B030D-6E8A-4147-A177-3AD203B41FA5}">
                      <a16:colId xmlns:a16="http://schemas.microsoft.com/office/drawing/2014/main" val="20000"/>
                    </a:ext>
                  </a:extLst>
                </a:gridCol>
                <a:gridCol w="5148138">
                  <a:extLst>
                    <a:ext uri="{9D8B030D-6E8A-4147-A177-3AD203B41FA5}">
                      <a16:colId xmlns:a16="http://schemas.microsoft.com/office/drawing/2014/main" val="20001"/>
                    </a:ext>
                  </a:extLst>
                </a:gridCol>
              </a:tblGrid>
              <a:tr h="1554480">
                <a:tc>
                  <a:txBody>
                    <a:bodyPr/>
                    <a:lstStyle/>
                    <a:p>
                      <a:r>
                        <a:rPr lang="en-GB" sz="1200" b="1" dirty="0" smtClean="0">
                          <a:solidFill>
                            <a:schemeClr val="bg1"/>
                          </a:solidFill>
                          <a:latin typeface="Comic Sans MS" pitchFamily="66" charset="0"/>
                        </a:rPr>
                        <a:t>Here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b="0" kern="1200" dirty="0" smtClean="0">
                          <a:solidFill>
                            <a:sysClr val="windowText" lastClr="000000"/>
                          </a:solidFill>
                          <a:latin typeface="Comic Sans MS" pitchFamily="66" charset="0"/>
                          <a:ea typeface="+mn-ea"/>
                          <a:cs typeface="+mn-cs"/>
                        </a:rPr>
                        <a:t> Use </a:t>
                      </a:r>
                      <a:r>
                        <a:rPr lang="en-GB" sz="1200" b="0" i="1" kern="1200" dirty="0" smtClean="0">
                          <a:solidFill>
                            <a:sysClr val="windowText" lastClr="000000"/>
                          </a:solidFill>
                          <a:latin typeface="Comic Sans MS" pitchFamily="66" charset="0"/>
                          <a:ea typeface="+mn-ea"/>
                          <a:cs typeface="+mn-cs"/>
                        </a:rPr>
                        <a:t>here</a:t>
                      </a:r>
                      <a:r>
                        <a:rPr lang="en-GB" sz="1200" b="0" kern="1200" dirty="0" smtClean="0">
                          <a:solidFill>
                            <a:sysClr val="windowText" lastClr="000000"/>
                          </a:solidFill>
                          <a:latin typeface="Comic Sans MS" pitchFamily="66" charset="0"/>
                          <a:ea typeface="+mn-ea"/>
                          <a:cs typeface="+mn-cs"/>
                        </a:rPr>
                        <a:t> when referring to a place, whether concrete (“please come over here by the entrance") or more abstract ("it must be difficult to live here"). </a:t>
                      </a:r>
                    </a:p>
                    <a:p>
                      <a:pPr>
                        <a:buFont typeface="Arial" pitchFamily="34" charset="0"/>
                        <a:buChar char="•"/>
                      </a:pPr>
                      <a:r>
                        <a:rPr lang="en-GB" sz="1200" b="0" kern="1200" dirty="0" smtClean="0">
                          <a:solidFill>
                            <a:schemeClr val="tx1"/>
                          </a:solidFill>
                          <a:latin typeface="Comic Sans MS" pitchFamily="66" charset="0"/>
                          <a:ea typeface="+mn-ea"/>
                          <a:cs typeface="+mn-cs"/>
                        </a:rPr>
                        <a:t>Also use </a:t>
                      </a:r>
                      <a:r>
                        <a:rPr lang="en-GB" sz="1200" b="0" i="1" kern="1200" dirty="0" smtClean="0">
                          <a:solidFill>
                            <a:schemeClr val="tx1"/>
                          </a:solidFill>
                          <a:latin typeface="Comic Sans MS" pitchFamily="66" charset="0"/>
                          <a:ea typeface="+mn-ea"/>
                          <a:cs typeface="+mn-cs"/>
                        </a:rPr>
                        <a:t>here</a:t>
                      </a:r>
                      <a:r>
                        <a:rPr lang="en-GB" sz="1200" b="0" kern="1200" dirty="0" smtClean="0">
                          <a:solidFill>
                            <a:schemeClr val="tx1"/>
                          </a:solidFill>
                          <a:latin typeface="Comic Sans MS" pitchFamily="66" charset="0"/>
                          <a:ea typeface="+mn-ea"/>
                          <a:cs typeface="+mn-cs"/>
                        </a:rPr>
                        <a:t> with the verb BE (is, am, are, was, were) to indicate the existence of something, or to mention something for the first time. </a:t>
                      </a:r>
                    </a:p>
                    <a:p>
                      <a:pPr>
                        <a:buFont typeface="Arial" pitchFamily="34" charset="0"/>
                        <a:buNone/>
                      </a:pPr>
                      <a:r>
                        <a:rPr lang="en-GB" sz="1200" b="0" kern="1200" dirty="0" smtClean="0">
                          <a:solidFill>
                            <a:srgbClr val="D60093"/>
                          </a:solidFill>
                          <a:latin typeface="Comic Sans MS" pitchFamily="66" charset="0"/>
                          <a:ea typeface="+mn-ea"/>
                          <a:cs typeface="+mn-cs"/>
                        </a:rPr>
                        <a:t>If you wrote </a:t>
                      </a:r>
                      <a:r>
                        <a:rPr lang="en-GB" sz="1200" b="0" i="1" kern="1200" dirty="0" smtClean="0">
                          <a:solidFill>
                            <a:srgbClr val="D60093"/>
                          </a:solidFill>
                          <a:latin typeface="Comic Sans MS" pitchFamily="66" charset="0"/>
                          <a:ea typeface="+mn-ea"/>
                          <a:cs typeface="+mn-cs"/>
                        </a:rPr>
                        <a:t>here</a:t>
                      </a:r>
                      <a:r>
                        <a:rPr lang="en-GB" sz="1200" b="0" kern="1200" dirty="0" smtClean="0">
                          <a:solidFill>
                            <a:srgbClr val="D60093"/>
                          </a:solidFill>
                          <a:latin typeface="Comic Sans MS" pitchFamily="66" charset="0"/>
                          <a:ea typeface="+mn-ea"/>
                          <a:cs typeface="+mn-cs"/>
                        </a:rPr>
                        <a:t>, will the sentence still make sense if you replace it with t</a:t>
                      </a:r>
                      <a:r>
                        <a:rPr lang="en-GB" sz="1200" b="0" i="1" kern="1200" dirty="0" smtClean="0">
                          <a:solidFill>
                            <a:srgbClr val="D60093"/>
                          </a:solidFill>
                          <a:latin typeface="Comic Sans MS" pitchFamily="66" charset="0"/>
                          <a:ea typeface="+mn-ea"/>
                          <a:cs typeface="+mn-cs"/>
                        </a:rPr>
                        <a:t>here</a:t>
                      </a:r>
                      <a:r>
                        <a:rPr lang="en-GB" sz="1200" b="0" kern="1200" dirty="0" smtClean="0">
                          <a:solidFill>
                            <a:srgbClr val="D60093"/>
                          </a:solidFill>
                          <a:latin typeface="Comic Sans MS" pitchFamily="66" charset="0"/>
                          <a:ea typeface="+mn-ea"/>
                          <a:cs typeface="+mn-cs"/>
                        </a:rPr>
                        <a:t>? If so, you're using it correctly. (Did you notice – this was very similar to there?)</a:t>
                      </a:r>
                      <a:endParaRPr lang="en-GB" sz="1000" b="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22960">
                <a:tc>
                  <a:txBody>
                    <a:bodyPr/>
                    <a:lstStyle/>
                    <a:p>
                      <a:r>
                        <a:rPr lang="en-GB" sz="1200" b="1" dirty="0" smtClean="0">
                          <a:solidFill>
                            <a:schemeClr val="bg1"/>
                          </a:solidFill>
                          <a:latin typeface="Comic Sans MS" pitchFamily="66" charset="0"/>
                        </a:rPr>
                        <a:t>Hear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ysClr val="windowText" lastClr="000000"/>
                          </a:solidFill>
                          <a:latin typeface="Comic Sans MS" pitchFamily="66" charset="0"/>
                        </a:rPr>
                        <a:t>One of your five senses. The noises that go into your ear. </a:t>
                      </a:r>
                      <a:endParaRPr lang="en-GB" sz="1200" b="0" i="1" baseline="0" dirty="0" smtClean="0">
                        <a:solidFill>
                          <a:sysClr val="windowText" lastClr="000000"/>
                        </a:solidFill>
                        <a:latin typeface="Comic Sans MS" pitchFamily="66" charset="0"/>
                      </a:endParaRPr>
                    </a:p>
                    <a:p>
                      <a:r>
                        <a:rPr lang="en-GB" sz="1200" kern="1200" dirty="0" smtClean="0">
                          <a:solidFill>
                            <a:srgbClr val="D60093"/>
                          </a:solidFill>
                          <a:latin typeface="Comic Sans MS" pitchFamily="66" charset="0"/>
                          <a:ea typeface="+mn-ea"/>
                          <a:cs typeface="+mn-cs"/>
                        </a:rPr>
                        <a:t>Is there reference to a sound or noise in the sentence</a:t>
                      </a:r>
                      <a:r>
                        <a:rPr lang="en-GB" sz="1200" kern="1200" baseline="0" dirty="0" smtClean="0">
                          <a:solidFill>
                            <a:srgbClr val="D60093"/>
                          </a:solidFill>
                          <a:latin typeface="Comic Sans MS" pitchFamily="66" charset="0"/>
                          <a:ea typeface="+mn-ea"/>
                          <a:cs typeface="+mn-cs"/>
                        </a:rPr>
                        <a:t>, then you are using the right homophone! </a:t>
                      </a:r>
                      <a:endParaRPr lang="en-GB" sz="1000" b="0" i="1" baseline="0" dirty="0" smtClean="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332656" y="2915816"/>
            <a:ext cx="6264696" cy="2339102"/>
          </a:xfrm>
          <a:prstGeom prst="rect">
            <a:avLst/>
          </a:prstGeom>
          <a:noFill/>
        </p:spPr>
        <p:txBody>
          <a:bodyPr wrap="square" rtlCol="0">
            <a:spAutoFit/>
          </a:bodyPr>
          <a:lstStyle/>
          <a:p>
            <a:pPr marL="342900" indent="-342900">
              <a:spcAft>
                <a:spcPts val="1200"/>
              </a:spcAft>
              <a:buFont typeface="+mj-lt"/>
              <a:buAutoNum type="arabicPeriod"/>
            </a:pPr>
            <a:r>
              <a:rPr lang="en-GB" sz="1200" dirty="0" smtClean="0">
                <a:latin typeface="Comic Sans MS" pitchFamily="66" charset="0"/>
              </a:rPr>
              <a:t>You need to wait _________ patiently until the bus comes. </a:t>
            </a:r>
          </a:p>
          <a:p>
            <a:pPr marL="342900" indent="-342900">
              <a:spcAft>
                <a:spcPts val="1200"/>
              </a:spcAft>
              <a:buFont typeface="+mj-lt"/>
              <a:buAutoNum type="arabicPeriod"/>
            </a:pPr>
            <a:r>
              <a:rPr lang="en-GB" sz="1200" dirty="0" smtClean="0">
                <a:latin typeface="Comic Sans MS" pitchFamily="66" charset="0"/>
              </a:rPr>
              <a:t>Can you _______ the bells in the distance? </a:t>
            </a:r>
          </a:p>
          <a:p>
            <a:pPr marL="342900" indent="-342900">
              <a:spcAft>
                <a:spcPts val="1200"/>
              </a:spcAft>
              <a:buFont typeface="+mj-lt"/>
              <a:buAutoNum type="arabicPeriod"/>
            </a:pPr>
            <a:r>
              <a:rPr lang="en-GB" sz="1200" dirty="0" smtClean="0">
                <a:latin typeface="Comic Sans MS" pitchFamily="66" charset="0"/>
              </a:rPr>
              <a:t>“What is this over _________? Have you drawn on the wall?”</a:t>
            </a:r>
          </a:p>
          <a:p>
            <a:pPr marL="342900" indent="-342900">
              <a:spcAft>
                <a:spcPts val="1200"/>
              </a:spcAft>
              <a:buFont typeface="+mj-lt"/>
              <a:buAutoNum type="arabicPeriod"/>
            </a:pPr>
            <a:r>
              <a:rPr lang="en-GB" sz="1200" dirty="0" smtClean="0">
                <a:latin typeface="Comic Sans MS" pitchFamily="66" charset="0"/>
              </a:rPr>
              <a:t>She rang the reception bell impatiently and eventually ended up yelling, “Hello, I am here!”</a:t>
            </a:r>
          </a:p>
          <a:p>
            <a:pPr marL="342900" indent="-342900">
              <a:spcAft>
                <a:spcPts val="1200"/>
              </a:spcAft>
              <a:buFont typeface="+mj-lt"/>
              <a:buAutoNum type="arabicPeriod"/>
            </a:pPr>
            <a:r>
              <a:rPr lang="en-GB" sz="1200" dirty="0" smtClean="0">
                <a:latin typeface="Comic Sans MS" pitchFamily="66" charset="0"/>
              </a:rPr>
              <a:t>I feel ancient, I can barely _________ myself think of this racket they call music. </a:t>
            </a:r>
          </a:p>
          <a:p>
            <a:pPr marL="342900" indent="-342900">
              <a:buFont typeface="+mj-lt"/>
              <a:buAutoNum type="arabicPeriod"/>
            </a:pPr>
            <a:endParaRPr lang="en-GB" sz="1200" dirty="0">
              <a:latin typeface="Comic Sans MS" pitchFamily="66" charset="0"/>
            </a:endParaRPr>
          </a:p>
        </p:txBody>
      </p:sp>
      <p:graphicFrame>
        <p:nvGraphicFramePr>
          <p:cNvPr id="6" name="Table 5"/>
          <p:cNvGraphicFramePr>
            <a:graphicFrameLocks noGrp="1"/>
          </p:cNvGraphicFramePr>
          <p:nvPr/>
        </p:nvGraphicFramePr>
        <p:xfrm>
          <a:off x="332656" y="4932041"/>
          <a:ext cx="6192688" cy="1726746"/>
        </p:xfrm>
        <a:graphic>
          <a:graphicData uri="http://schemas.openxmlformats.org/drawingml/2006/table">
            <a:tbl>
              <a:tblPr firstRow="1" bandRow="1">
                <a:tableStyleId>{5C22544A-7EE6-4342-B048-85BDC9FD1C3A}</a:tableStyleId>
              </a:tblPr>
              <a:tblGrid>
                <a:gridCol w="1044550">
                  <a:extLst>
                    <a:ext uri="{9D8B030D-6E8A-4147-A177-3AD203B41FA5}">
                      <a16:colId xmlns:a16="http://schemas.microsoft.com/office/drawing/2014/main" val="20000"/>
                    </a:ext>
                  </a:extLst>
                </a:gridCol>
                <a:gridCol w="5148138">
                  <a:extLst>
                    <a:ext uri="{9D8B030D-6E8A-4147-A177-3AD203B41FA5}">
                      <a16:colId xmlns:a16="http://schemas.microsoft.com/office/drawing/2014/main" val="20001"/>
                    </a:ext>
                  </a:extLst>
                </a:gridCol>
              </a:tblGrid>
              <a:tr h="423835">
                <a:tc>
                  <a:txBody>
                    <a:bodyPr/>
                    <a:lstStyle/>
                    <a:p>
                      <a:r>
                        <a:rPr lang="en-GB" sz="1200" b="1" dirty="0" smtClean="0">
                          <a:solidFill>
                            <a:schemeClr val="bg1"/>
                          </a:solidFill>
                          <a:latin typeface="Comic Sans MS" pitchFamily="66" charset="0"/>
                        </a:rPr>
                        <a:t>To</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b="0" dirty="0" smtClean="0">
                          <a:solidFill>
                            <a:schemeClr val="tx1"/>
                          </a:solidFill>
                          <a:latin typeface="Comic Sans MS" pitchFamily="66" charset="0"/>
                        </a:rPr>
                        <a:t>Use to as a preposition before a noun or as an infinitive before a verb. </a:t>
                      </a:r>
                      <a:endParaRPr lang="en-GB" sz="1200" b="0" kern="1200" baseline="0" dirty="0" smtClean="0">
                        <a:solidFill>
                          <a:schemeClr val="tx1"/>
                        </a:solidFill>
                        <a:latin typeface="Comic Sans MS" pitchFamily="66"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62903">
                <a:tc>
                  <a:txBody>
                    <a:bodyPr/>
                    <a:lstStyle/>
                    <a:p>
                      <a:r>
                        <a:rPr lang="en-GB" sz="1200" b="1" dirty="0" smtClean="0">
                          <a:solidFill>
                            <a:schemeClr val="bg1"/>
                          </a:solidFill>
                          <a:latin typeface="Comic Sans MS" pitchFamily="66" charset="0"/>
                        </a:rPr>
                        <a:t>Too</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dirty="0" smtClean="0">
                          <a:latin typeface="Comic Sans MS" pitchFamily="66" charset="0"/>
                        </a:rPr>
                        <a:t>Use </a:t>
                      </a:r>
                      <a:r>
                        <a:rPr lang="en-GB" sz="1200" b="1" dirty="0" smtClean="0">
                          <a:latin typeface="Comic Sans MS" pitchFamily="66" charset="0"/>
                        </a:rPr>
                        <a:t>too</a:t>
                      </a:r>
                      <a:r>
                        <a:rPr lang="en-GB" sz="1200" dirty="0" smtClean="0">
                          <a:latin typeface="Comic Sans MS" pitchFamily="66" charset="0"/>
                        </a:rPr>
                        <a:t> as a </a:t>
                      </a:r>
                      <a:r>
                        <a:rPr lang="en-GB" sz="1200" b="1" u="sng" dirty="0" smtClean="0">
                          <a:latin typeface="Comic Sans MS" pitchFamily="66" charset="0"/>
                        </a:rPr>
                        <a:t>synonym</a:t>
                      </a:r>
                      <a:r>
                        <a:rPr lang="en-GB" sz="1200" dirty="0" smtClean="0">
                          <a:latin typeface="Comic Sans MS" pitchFamily="66" charset="0"/>
                        </a:rPr>
                        <a:t> for </a:t>
                      </a:r>
                      <a:r>
                        <a:rPr lang="en-GB" sz="1200" b="1" dirty="0" smtClean="0">
                          <a:latin typeface="Comic Sans MS" pitchFamily="66" charset="0"/>
                        </a:rPr>
                        <a:t>also</a:t>
                      </a:r>
                      <a:r>
                        <a:rPr lang="en-GB" sz="1200" dirty="0" smtClean="0">
                          <a:latin typeface="Comic Sans MS" pitchFamily="66" charset="0"/>
                        </a:rPr>
                        <a:t> or to indicate </a:t>
                      </a:r>
                      <a:r>
                        <a:rPr lang="en-GB" sz="1200" i="1" dirty="0" smtClean="0">
                          <a:latin typeface="Comic Sans MS" pitchFamily="66" charset="0"/>
                        </a:rPr>
                        <a:t>excessiveness</a:t>
                      </a:r>
                      <a:r>
                        <a:rPr lang="en-GB" sz="1200" i="1" baseline="0" dirty="0" smtClean="0">
                          <a:latin typeface="Comic Sans MS" pitchFamily="66" charset="0"/>
                        </a:rPr>
                        <a:t> (a lot of something!)</a:t>
                      </a:r>
                      <a:endParaRPr lang="en-GB" sz="1200" i="1" dirty="0" smtClean="0">
                        <a:latin typeface="Comic Sans MS" pitchFamily="66" charset="0"/>
                      </a:endParaRPr>
                    </a:p>
                    <a:p>
                      <a:pPr>
                        <a:buFont typeface="Arial" pitchFamily="34" charset="0"/>
                        <a:buChar char="•"/>
                      </a:pPr>
                      <a:endParaRPr lang="en-GB" sz="1050" i="1" kern="1200" dirty="0" smtClean="0">
                        <a:solidFill>
                          <a:srgbClr val="D60093"/>
                        </a:solidFill>
                        <a:latin typeface="Comic Sans MS" pitchFamily="66" charset="0"/>
                        <a:ea typeface="+mn-ea"/>
                        <a:cs typeface="+mn-cs"/>
                      </a:endParaRPr>
                    </a:p>
                    <a:p>
                      <a:pPr>
                        <a:buFont typeface="Arial" pitchFamily="34" charset="0"/>
                        <a:buNone/>
                      </a:pPr>
                      <a:r>
                        <a:rPr lang="en-GB" sz="1200" kern="1200" dirty="0" smtClean="0">
                          <a:solidFill>
                            <a:srgbClr val="D60093"/>
                          </a:solidFill>
                          <a:latin typeface="Comic Sans MS" pitchFamily="66" charset="0"/>
                          <a:ea typeface="+mn-ea"/>
                          <a:cs typeface="+mn-cs"/>
                        </a:rPr>
                        <a:t>Can you replace too</a:t>
                      </a:r>
                      <a:r>
                        <a:rPr lang="en-GB" sz="1200" kern="1200" baseline="0" dirty="0" smtClean="0">
                          <a:solidFill>
                            <a:srgbClr val="D60093"/>
                          </a:solidFill>
                          <a:latin typeface="Comic Sans MS" pitchFamily="66" charset="0"/>
                          <a:ea typeface="+mn-ea"/>
                          <a:cs typeface="+mn-cs"/>
                        </a:rPr>
                        <a:t> with also, you are probably using the right one! </a:t>
                      </a:r>
                      <a:endParaRPr lang="en-GB" sz="1200" b="0" i="1" baseline="0" dirty="0" smtClean="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9446">
                <a:tc>
                  <a:txBody>
                    <a:bodyPr/>
                    <a:lstStyle/>
                    <a:p>
                      <a:r>
                        <a:rPr lang="en-GB" sz="1200" b="1" dirty="0" smtClean="0">
                          <a:solidFill>
                            <a:schemeClr val="bg1"/>
                          </a:solidFill>
                          <a:latin typeface="Comic Sans MS" pitchFamily="66" charset="0"/>
                        </a:rPr>
                        <a:t>Two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chemeClr val="tx1"/>
                          </a:solidFill>
                          <a:latin typeface="Comic Sans MS" pitchFamily="66" charset="0"/>
                        </a:rPr>
                        <a:t>Simply the number after 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332656" y="6836767"/>
            <a:ext cx="6264696" cy="2000548"/>
          </a:xfrm>
          <a:prstGeom prst="rect">
            <a:avLst/>
          </a:prstGeom>
          <a:noFill/>
        </p:spPr>
        <p:txBody>
          <a:bodyPr wrap="square" rtlCol="0">
            <a:spAutoFit/>
          </a:bodyPr>
          <a:lstStyle/>
          <a:p>
            <a:pPr marL="342900" indent="-342900">
              <a:spcAft>
                <a:spcPts val="1200"/>
              </a:spcAft>
              <a:buFont typeface="+mj-lt"/>
              <a:buAutoNum type="arabicPeriod"/>
            </a:pPr>
            <a:r>
              <a:rPr lang="en-GB" sz="1200" dirty="0" smtClean="0">
                <a:latin typeface="Comic Sans MS" pitchFamily="66" charset="0"/>
              </a:rPr>
              <a:t>I ate _______ much cake and now I think I am going ______ explode. </a:t>
            </a:r>
          </a:p>
          <a:p>
            <a:pPr marL="342900" indent="-342900">
              <a:spcAft>
                <a:spcPts val="1200"/>
              </a:spcAft>
              <a:buFont typeface="+mj-lt"/>
              <a:buAutoNum type="arabicPeriod"/>
            </a:pPr>
            <a:r>
              <a:rPr lang="en-GB" sz="1200" dirty="0" smtClean="0">
                <a:latin typeface="Comic Sans MS" pitchFamily="66" charset="0"/>
              </a:rPr>
              <a:t>Annoyingly, when I opened my Skittles , I only had ______ red ones. I am going ______ complain. </a:t>
            </a:r>
          </a:p>
          <a:p>
            <a:pPr marL="342900" indent="-342900">
              <a:spcAft>
                <a:spcPts val="1200"/>
              </a:spcAft>
              <a:buFont typeface="+mj-lt"/>
              <a:buAutoNum type="arabicPeriod"/>
            </a:pPr>
            <a:r>
              <a:rPr lang="en-GB" sz="1200" dirty="0" smtClean="0">
                <a:latin typeface="Comic Sans MS" pitchFamily="66" charset="0"/>
              </a:rPr>
              <a:t>This time he has gone ______ far. </a:t>
            </a:r>
          </a:p>
          <a:p>
            <a:pPr marL="342900" indent="-342900">
              <a:spcAft>
                <a:spcPts val="1200"/>
              </a:spcAft>
              <a:buFont typeface="+mj-lt"/>
              <a:buAutoNum type="arabicPeriod"/>
            </a:pPr>
            <a:r>
              <a:rPr lang="en-GB" sz="1200" dirty="0" smtClean="0">
                <a:latin typeface="Comic Sans MS" pitchFamily="66" charset="0"/>
              </a:rPr>
              <a:t>Atticus talks _______ much. I need him to understand that I only have _______ minutes before my curfew runs out. </a:t>
            </a:r>
          </a:p>
          <a:p>
            <a:pPr marL="342900" indent="-342900">
              <a:buFont typeface="+mj-lt"/>
              <a:buAutoNum type="arabicPeriod"/>
            </a:pPr>
            <a:r>
              <a:rPr lang="en-GB" sz="1200" dirty="0" smtClean="0">
                <a:latin typeface="Comic Sans MS" pitchFamily="66" charset="0"/>
              </a:rPr>
              <a:t>Meet me at ________ O’clock to catch the train to Upminster </a:t>
            </a:r>
            <a:endParaRPr lang="en-GB" sz="1200"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44824" y="5724128"/>
            <a:ext cx="4752528" cy="10801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r>
              <a:rPr lang="en-GB" sz="1200" dirty="0" smtClean="0">
                <a:solidFill>
                  <a:schemeClr val="tx1"/>
                </a:solidFill>
                <a:latin typeface="Comic Sans MS" pitchFamily="66" charset="0"/>
              </a:rPr>
              <a:t>Imagine you are secret agent trying to stop the mastermind of the criminal world from stealing the crown jewels. </a:t>
            </a:r>
          </a:p>
          <a:p>
            <a:pPr marL="182563"/>
            <a:endParaRPr lang="en-GB" sz="1200" dirty="0" smtClean="0">
              <a:solidFill>
                <a:schemeClr val="tx1"/>
              </a:solidFill>
              <a:latin typeface="Comic Sans MS" pitchFamily="66" charset="0"/>
            </a:endParaRPr>
          </a:p>
          <a:p>
            <a:pPr marL="182563"/>
            <a:r>
              <a:rPr lang="en-GB" sz="1200" dirty="0" smtClean="0">
                <a:solidFill>
                  <a:schemeClr val="tx1"/>
                </a:solidFill>
                <a:latin typeface="Comic Sans MS" pitchFamily="66" charset="0"/>
              </a:rPr>
              <a:t>Describe your plan in detail using all the homophone words we have looked at today. </a:t>
            </a:r>
            <a:endParaRPr lang="en-GB" sz="1200" dirty="0">
              <a:solidFill>
                <a:schemeClr val="tx1"/>
              </a:solidFill>
              <a:latin typeface="Comic Sans MS" pitchFamily="66" charset="0"/>
            </a:endParaRPr>
          </a:p>
        </p:txBody>
      </p:sp>
      <p:graphicFrame>
        <p:nvGraphicFramePr>
          <p:cNvPr id="4" name="Table 3"/>
          <p:cNvGraphicFramePr>
            <a:graphicFrameLocks noGrp="1"/>
          </p:cNvGraphicFramePr>
          <p:nvPr/>
        </p:nvGraphicFramePr>
        <p:xfrm>
          <a:off x="332656" y="179512"/>
          <a:ext cx="6192688" cy="2952329"/>
        </p:xfrm>
        <a:graphic>
          <a:graphicData uri="http://schemas.openxmlformats.org/drawingml/2006/table">
            <a:tbl>
              <a:tblPr firstRow="1" bandRow="1">
                <a:tableStyleId>{5C22544A-7EE6-4342-B048-85BDC9FD1C3A}</a:tableStyleId>
              </a:tblPr>
              <a:tblGrid>
                <a:gridCol w="1044550">
                  <a:extLst>
                    <a:ext uri="{9D8B030D-6E8A-4147-A177-3AD203B41FA5}">
                      <a16:colId xmlns:a16="http://schemas.microsoft.com/office/drawing/2014/main" val="20000"/>
                    </a:ext>
                  </a:extLst>
                </a:gridCol>
                <a:gridCol w="5148138">
                  <a:extLst>
                    <a:ext uri="{9D8B030D-6E8A-4147-A177-3AD203B41FA5}">
                      <a16:colId xmlns:a16="http://schemas.microsoft.com/office/drawing/2014/main" val="20001"/>
                    </a:ext>
                  </a:extLst>
                </a:gridCol>
              </a:tblGrid>
              <a:tr h="717119">
                <a:tc>
                  <a:txBody>
                    <a:bodyPr/>
                    <a:lstStyle/>
                    <a:p>
                      <a:r>
                        <a:rPr lang="en-GB" sz="1200" b="1" dirty="0" smtClean="0">
                          <a:solidFill>
                            <a:schemeClr val="bg1"/>
                          </a:solidFill>
                          <a:latin typeface="Comic Sans MS" pitchFamily="66" charset="0"/>
                        </a:rPr>
                        <a:t>Where</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b="0" kern="1200" dirty="0" smtClean="0">
                          <a:solidFill>
                            <a:sysClr val="windowText" lastClr="000000"/>
                          </a:solidFill>
                          <a:latin typeface="Comic Sans MS" pitchFamily="66" charset="0"/>
                          <a:ea typeface="+mn-ea"/>
                          <a:cs typeface="+mn-cs"/>
                        </a:rPr>
                        <a:t> Where is one of our 5 Ws for asking questions. </a:t>
                      </a:r>
                    </a:p>
                    <a:p>
                      <a:pPr>
                        <a:buFont typeface="Arial" pitchFamily="34" charset="0"/>
                        <a:buChar char="•"/>
                      </a:pPr>
                      <a:r>
                        <a:rPr lang="en-GB" sz="1200" b="0" kern="1200" dirty="0" smtClean="0">
                          <a:solidFill>
                            <a:sysClr val="windowText" lastClr="000000"/>
                          </a:solidFill>
                          <a:latin typeface="Comic Sans MS" pitchFamily="66" charset="0"/>
                          <a:ea typeface="+mn-ea"/>
                          <a:cs typeface="+mn-cs"/>
                        </a:rPr>
                        <a:t> Like there and here, it is</a:t>
                      </a:r>
                      <a:r>
                        <a:rPr lang="en-GB" sz="1200" b="0" kern="1200" baseline="0" dirty="0" smtClean="0">
                          <a:solidFill>
                            <a:sysClr val="windowText" lastClr="000000"/>
                          </a:solidFill>
                          <a:latin typeface="Comic Sans MS" pitchFamily="66" charset="0"/>
                          <a:ea typeface="+mn-ea"/>
                          <a:cs typeface="+mn-cs"/>
                        </a:rPr>
                        <a:t> also a place.</a:t>
                      </a:r>
                      <a:endParaRPr lang="en-GB" sz="1200" b="0" kern="1200" dirty="0" smtClean="0">
                        <a:solidFill>
                          <a:schemeClr val="tx1"/>
                        </a:solidFill>
                        <a:latin typeface="Comic Sans MS" pitchFamily="66"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5070">
                <a:tc>
                  <a:txBody>
                    <a:bodyPr/>
                    <a:lstStyle/>
                    <a:p>
                      <a:r>
                        <a:rPr lang="en-GB" sz="1200" b="1" dirty="0" smtClean="0">
                          <a:solidFill>
                            <a:schemeClr val="bg1"/>
                          </a:solidFill>
                          <a:latin typeface="Comic Sans MS" pitchFamily="66" charset="0"/>
                        </a:rPr>
                        <a:t>Wear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ysClr val="windowText" lastClr="000000"/>
                          </a:solidFill>
                          <a:latin typeface="Comic Sans MS" pitchFamily="66" charset="0"/>
                        </a:rPr>
                        <a:t>Used when referring to an item that you, or somebody else, have on their body. </a:t>
                      </a:r>
                      <a:endParaRPr lang="en-GB" sz="1200" b="0" i="1" baseline="0" dirty="0" smtClean="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5070">
                <a:tc>
                  <a:txBody>
                    <a:bodyPr/>
                    <a:lstStyle/>
                    <a:p>
                      <a:r>
                        <a:rPr lang="en-GB" sz="1200" b="1" dirty="0" smtClean="0">
                          <a:solidFill>
                            <a:schemeClr val="bg1"/>
                          </a:solidFill>
                          <a:latin typeface="Comic Sans MS" pitchFamily="66" charset="0"/>
                        </a:rPr>
                        <a:t>We’re</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chemeClr val="tx1"/>
                          </a:solidFill>
                          <a:latin typeface="Comic Sans MS" pitchFamily="66" charset="0"/>
                        </a:rPr>
                        <a:t>The same as you’re, a contraction for we and are. </a:t>
                      </a:r>
                    </a:p>
                    <a:p>
                      <a:r>
                        <a:rPr lang="en-GB" sz="1200" b="0" i="0" baseline="0" dirty="0" smtClean="0">
                          <a:solidFill>
                            <a:srgbClr val="D60093"/>
                          </a:solidFill>
                          <a:latin typeface="Comic Sans MS" pitchFamily="66" charset="0"/>
                        </a:rPr>
                        <a:t>If you can replace it with we are then you have the right 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45070">
                <a:tc>
                  <a:txBody>
                    <a:bodyPr/>
                    <a:lstStyle/>
                    <a:p>
                      <a:r>
                        <a:rPr lang="en-GB" sz="1200" b="1" dirty="0" smtClean="0">
                          <a:solidFill>
                            <a:schemeClr val="bg1"/>
                          </a:solidFill>
                          <a:latin typeface="Comic Sans MS" pitchFamily="66" charset="0"/>
                        </a:rPr>
                        <a:t>Were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chemeClr val="tx1"/>
                          </a:solidFill>
                          <a:latin typeface="Comic Sans MS" pitchFamily="66" charset="0"/>
                        </a:rPr>
                        <a:t>The </a:t>
                      </a:r>
                      <a:r>
                        <a:rPr lang="en-GB" sz="1200" b="0" i="0" u="sng" baseline="0" dirty="0" smtClean="0">
                          <a:solidFill>
                            <a:schemeClr val="tx1"/>
                          </a:solidFill>
                          <a:latin typeface="Comic Sans MS" pitchFamily="66" charset="0"/>
                        </a:rPr>
                        <a:t>past tense </a:t>
                      </a:r>
                      <a:r>
                        <a:rPr lang="en-GB" sz="1200" b="0" i="0" baseline="0" dirty="0" smtClean="0">
                          <a:solidFill>
                            <a:schemeClr val="tx1"/>
                          </a:solidFill>
                          <a:latin typeface="Comic Sans MS" pitchFamily="66" charset="0"/>
                        </a:rPr>
                        <a:t>of was.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296652" y="3241010"/>
            <a:ext cx="6264696" cy="2523768"/>
          </a:xfrm>
          <a:prstGeom prst="rect">
            <a:avLst/>
          </a:prstGeom>
          <a:noFill/>
        </p:spPr>
        <p:txBody>
          <a:bodyPr wrap="square" rtlCol="0">
            <a:spAutoFit/>
          </a:bodyPr>
          <a:lstStyle/>
          <a:p>
            <a:pPr marL="342900" indent="-342900">
              <a:spcAft>
                <a:spcPts val="1200"/>
              </a:spcAft>
              <a:buFont typeface="+mj-lt"/>
              <a:buAutoNum type="arabicPeriod"/>
            </a:pPr>
            <a:r>
              <a:rPr lang="en-GB" sz="1200" dirty="0" smtClean="0">
                <a:latin typeface="Comic Sans MS" pitchFamily="66" charset="0"/>
              </a:rPr>
              <a:t>“________ are we going? Is it some_______ fun?”  Lucy squealed. </a:t>
            </a:r>
          </a:p>
          <a:p>
            <a:pPr marL="342900" indent="-342900">
              <a:spcAft>
                <a:spcPts val="1200"/>
              </a:spcAft>
              <a:buFont typeface="+mj-lt"/>
              <a:buAutoNum type="arabicPeriod"/>
            </a:pPr>
            <a:r>
              <a:rPr lang="en-GB" sz="1200" dirty="0" smtClean="0">
                <a:latin typeface="Comic Sans MS" pitchFamily="66" charset="0"/>
              </a:rPr>
              <a:t>_________ going to go crazy if we sit here any longer. </a:t>
            </a:r>
          </a:p>
          <a:p>
            <a:pPr marL="342900" indent="-342900">
              <a:spcAft>
                <a:spcPts val="1200"/>
              </a:spcAft>
              <a:buFont typeface="+mj-lt"/>
              <a:buAutoNum type="arabicPeriod"/>
            </a:pPr>
            <a:r>
              <a:rPr lang="en-GB" sz="1200" dirty="0" smtClean="0">
                <a:latin typeface="Comic Sans MS" pitchFamily="66" charset="0"/>
              </a:rPr>
              <a:t>I thought I was going to ________ a woolly hat but by the time I was ready it was sunny outside. </a:t>
            </a:r>
          </a:p>
          <a:p>
            <a:pPr marL="342900" indent="-342900">
              <a:spcAft>
                <a:spcPts val="1200"/>
              </a:spcAft>
              <a:buFont typeface="+mj-lt"/>
              <a:buAutoNum type="arabicPeriod"/>
            </a:pPr>
            <a:r>
              <a:rPr lang="en-GB" sz="1200" dirty="0" smtClean="0">
                <a:latin typeface="Comic Sans MS" pitchFamily="66" charset="0"/>
              </a:rPr>
              <a:t>They ________ going to the gym but then they passed the ice cream parlour, _______ they spent the next hour. </a:t>
            </a:r>
          </a:p>
          <a:p>
            <a:pPr marL="342900" indent="-342900">
              <a:spcAft>
                <a:spcPts val="1200"/>
              </a:spcAft>
              <a:buFont typeface="+mj-lt"/>
              <a:buAutoNum type="arabicPeriod"/>
            </a:pPr>
            <a:r>
              <a:rPr lang="en-GB" sz="1200" dirty="0" smtClean="0">
                <a:latin typeface="Comic Sans MS" pitchFamily="66" charset="0"/>
              </a:rPr>
              <a:t>_________ going to have to resort to plan B _________ we use the dancing crocodile instead of the  gymnastic elephant.</a:t>
            </a:r>
          </a:p>
          <a:p>
            <a:pPr marL="342900" indent="-342900">
              <a:buFont typeface="+mj-lt"/>
              <a:buAutoNum type="arabicPeriod"/>
            </a:pPr>
            <a:endParaRPr lang="en-GB" sz="1200" dirty="0">
              <a:latin typeface="Comic Sans MS" pitchFamily="66" charset="0"/>
            </a:endParaRPr>
          </a:p>
        </p:txBody>
      </p:sp>
      <p:pic>
        <p:nvPicPr>
          <p:cNvPr id="8" name="Picture 7" descr="F:\Images\luggage_tag.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88640" y="5745428"/>
            <a:ext cx="1990062" cy="11308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1090093">
            <a:off x="492958" y="5999551"/>
            <a:ext cx="1538131" cy="646331"/>
          </a:xfrm>
          <a:prstGeom prst="rect">
            <a:avLst/>
          </a:prstGeom>
          <a:noFill/>
        </p:spPr>
        <p:txBody>
          <a:bodyPr wrap="square" rtlCol="0">
            <a:spAutoFit/>
          </a:bodyPr>
          <a:lstStyle/>
          <a:p>
            <a:r>
              <a:rPr lang="en-GB" b="1" dirty="0" smtClean="0">
                <a:latin typeface="Comic Sans MS" pitchFamily="66" charset="0"/>
              </a:rPr>
              <a:t>Extended writing task </a:t>
            </a:r>
            <a:endParaRPr lang="en-GB" b="1" dirty="0">
              <a:latin typeface="Comic Sans MS" pitchFamily="66" charset="0"/>
            </a:endParaRPr>
          </a:p>
        </p:txBody>
      </p:sp>
      <p:graphicFrame>
        <p:nvGraphicFramePr>
          <p:cNvPr id="11" name="Table 10"/>
          <p:cNvGraphicFramePr>
            <a:graphicFrameLocks noGrp="1"/>
          </p:cNvGraphicFramePr>
          <p:nvPr/>
        </p:nvGraphicFramePr>
        <p:xfrm>
          <a:off x="144016" y="7103042"/>
          <a:ext cx="6597352" cy="171743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cxnSp>
        <p:nvCxnSpPr>
          <p:cNvPr id="12" name="Straight Connector 11"/>
          <p:cNvCxnSpPr/>
          <p:nvPr/>
        </p:nvCxnSpPr>
        <p:spPr>
          <a:xfrm>
            <a:off x="620688" y="7092280"/>
            <a:ext cx="0" cy="20517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I</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090583" y="317992"/>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J</a:t>
            </a:r>
            <a:endParaRPr lang="en-GB" sz="6600" dirty="0">
              <a:solidFill>
                <a:srgbClr val="FF0000"/>
              </a:solidFill>
              <a:latin typeface="Comic Sans MS" pitchFamily="66" charset="0"/>
            </a:endParaRP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090583" y="4904347"/>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val="3627327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1.bp.blogspot.com/-bEZVYPK_CqM/UD1hJT9HuXI/AAAAAAAAEjM/2uv6JSrrU_g/s1600/the-frankenstein-monster-dick-bobnick.jpg"/>
          <p:cNvPicPr>
            <a:picLocks noChangeAspect="1" noChangeArrowheads="1"/>
          </p:cNvPicPr>
          <p:nvPr/>
        </p:nvPicPr>
        <p:blipFill>
          <a:blip r:embed="rId2" cstate="print"/>
          <a:srcRect/>
          <a:stretch>
            <a:fillRect/>
          </a:stretch>
        </p:blipFill>
        <p:spPr bwMode="auto">
          <a:xfrm>
            <a:off x="5468789" y="107504"/>
            <a:ext cx="1272581" cy="1512168"/>
          </a:xfrm>
          <a:prstGeom prst="rect">
            <a:avLst/>
          </a:prstGeom>
          <a:noFill/>
        </p:spPr>
      </p:pic>
      <p:sp>
        <p:nvSpPr>
          <p:cNvPr id="3" name="TextBox 2"/>
          <p:cNvSpPr txBox="1"/>
          <p:nvPr/>
        </p:nvSpPr>
        <p:spPr>
          <a:xfrm>
            <a:off x="260652" y="179514"/>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Frankenstein </a:t>
            </a:r>
            <a:r>
              <a:rPr lang="en-GB" dirty="0" smtClean="0">
                <a:solidFill>
                  <a:srgbClr val="00B0F0"/>
                </a:solidFill>
                <a:latin typeface="Comic Sans MS" pitchFamily="66" charset="0"/>
              </a:rPr>
              <a:t>by Mary Shelley</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in as much detail as possible. </a:t>
            </a:r>
            <a:endParaRPr lang="en-GB" sz="1600" dirty="0">
              <a:solidFill>
                <a:srgbClr val="7030A0"/>
              </a:solidFill>
              <a:latin typeface="Comic Sans MS" pitchFamily="66" charset="0"/>
            </a:endParaRPr>
          </a:p>
        </p:txBody>
      </p:sp>
      <p:sp>
        <p:nvSpPr>
          <p:cNvPr id="33795" name="Rectangle 3"/>
          <p:cNvSpPr>
            <a:spLocks noChangeArrowheads="1"/>
          </p:cNvSpPr>
          <p:nvPr/>
        </p:nvSpPr>
        <p:spPr bwMode="auto">
          <a:xfrm>
            <a:off x="260648" y="1372871"/>
            <a:ext cx="6336704" cy="7355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D60093"/>
                </a:solidFill>
                <a:effectLst/>
                <a:latin typeface="Comic Sans MS" pitchFamily="66" charset="0"/>
                <a:ea typeface="Calibri" pitchFamily="34" charset="0"/>
                <a:cs typeface="Times New Roman" pitchFamily="18" charset="0"/>
              </a:rPr>
              <a:t>Chapter 5</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cs typeface="Arial" pitchFamily="34" charset="0"/>
              </a:rPr>
              <a:t>It was </a:t>
            </a: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on a dreary night of November that I beheld the accomplishment of my toils. With an anxiety that almost amounted to agony, collected the instruments of life around me, that I might infuse a spark of being into the lifeless thing that lay at my feet. It was already one in the morning; the rain pattered dismally against the panes, and my candle was nearly burnt out, when, by the glimmer of the half-extinguished light, I saw the dull yellow eye of the creature open; it breathed hard, and a convulsive motion agitated its limbs.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How can I describe my emotions at this catastrophe, or how delineate the wretch whom with such infinite pains and care I had endeavoured to form? His limbs were in proportion, and I had selected his features as beautiful. Beautiful! -- Great God! His yellow skin scarcely covered the work of muscles and arteries beneath; his hair was of a lustrous black, and flowing; his teeth of a pearly whiteness; but these </a:t>
            </a:r>
            <a:r>
              <a:rPr kumimoji="0" lang="en-GB" sz="12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luxuriances</a:t>
            </a: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only formed a more horrid contrast with his watery eyes, that seemed almost of the same colour as the dun white sockets in which they were set, his shrivelled complexion and straight black lips.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different accidents of life are not so changeable as the feelings of human nature. I had worked hard for nearly two years, for the sole purpose of infusing life into an inanimate body. For this I had deprived myself of rest and health. I had desired it with an ardour that far exceeded moderation; but now that I had finished, the beauty of the dream vanished, and breathless horror and disgust filled my heart. Unable to endure the aspect of the being I had created, I rushed out of the room, continued a long time traversing my bed chamber, unable to compose my mind to sleep. At length lassitude succeeded to the tumult I had before endured; and I threw myself on the bed in my clothes, endeavouring to seek a few moments of forgetfulness. But it was in vain: I slept, indeed, but I was disturbed by the wildest dreams. I thought I saw Elizabeth, in the bloom of health, walking in the streets of Ingolstadt. Delighted and surprised, I embraced her; but as I imprinted the first kiss on her lips, they became livid with the hue of death; her features appeared to change, and I thought that I held the corpse of my dead mother in my arms; a shroud enveloped her form, and I saw the grave-worms crawling in the folds of the flannel. I started from my sleep with horror; a cold dew covered my forehead, my teeth chattered, and every limb became convulsed: when, by the dim and yellow light of the moon, as it forced its way through the window shutters, I beheld the wretch -- the miserable monster whom I had created. He held up the curtain of the bed and his eyes, if eyes they may be called, were fixed on me. </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02332" y="219575"/>
            <a:ext cx="645333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His jaws opened, and he muttered some inarticulate sounds, while a grin wrinkled his cheeks. He might have spoken, but I did not hear; one hand was stretched out, seemingly to detain me, but I escaped, and rushed down stairs. I took refuge in the courtyard belonging to the house which I inhabited; where I remained during the rest of the night, walking up and down in the greatest agitation, listening attentively, catching and fearing each sound as if it were to announce the approach of the demoniacal corpse to which I had so miserably given life.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Oh! no mortal could support the horror of that countenance. A mummy again endued with animation could not be so hideous as that wretch. I had gazed on him while unfinished he was ugly then; but when those muscles and joints were rendered capable of motion, it became a thing such as even Dante could not have conceived.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passed the night wretchedly. Sometimes my pulse beat so quickly and hardly that I felt the palpitation of every artery; at others, I nearly sank to the ground through languor and extreme weakness. Mingled with this horror, I felt the bitterness of disappointment; dreams that had been my food and pleasant rest for so long a space were now become a hell to me; and the change was so rapid, the overthrow so complete!</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4818" name="Rectangle 2"/>
          <p:cNvSpPr>
            <a:spLocks noChangeArrowheads="1"/>
          </p:cNvSpPr>
          <p:nvPr/>
        </p:nvSpPr>
        <p:spPr bwMode="auto">
          <a:xfrm>
            <a:off x="332656" y="4973272"/>
            <a:ext cx="619268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Summarise in 50 – 100 words what has happened in the passage you have read.</a:t>
            </a: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How does Dr Frankenstein feel about the monster he has created? How do you know this?</a:t>
            </a: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How does the author describe the monster? What effect does this create?</a:t>
            </a: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Find 3 quotes that tell you Dr Frankenstein is afraid.</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Extended writing </a:t>
            </a:r>
          </a:p>
          <a:p>
            <a:pPr marL="342900" marR="0" lvl="0" indent="-342900" algn="l" defTabSz="914400" rtl="0" eaLnBrk="0" fontAlgn="base" latinLnBrk="0" hangingPunct="0">
              <a:lnSpc>
                <a:spcPct val="100000"/>
              </a:lnSpc>
              <a:spcBef>
                <a:spcPct val="0"/>
              </a:spcBef>
              <a:spcAft>
                <a:spcPct val="0"/>
              </a:spcAft>
              <a:buClrTx/>
              <a:buSzTx/>
              <a:tabLst/>
            </a:pP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R="0" lvl="0" algn="l" defTabSz="914400" rtl="0" eaLnBrk="0" fontAlgn="base" latinLnBrk="0" hangingPunct="0">
              <a:lnSpc>
                <a:spcPct val="100000"/>
              </a:lnSpc>
              <a:spcBef>
                <a:spcPct val="0"/>
              </a:spcBef>
              <a:spcAft>
                <a:spcPct val="0"/>
              </a:spcAft>
              <a:buClrTx/>
              <a:buSzTx/>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Create a diary entry as if you are Dr Frankenstein and you have just created your monster. Include thoughts and feelings. Also, include lots of description so that the reader can imagine what you are seeing and doing.</a:t>
            </a: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5" name="TextBox 4"/>
          <p:cNvSpPr txBox="1"/>
          <p:nvPr/>
        </p:nvSpPr>
        <p:spPr>
          <a:xfrm>
            <a:off x="1196752" y="3923928"/>
            <a:ext cx="1071127" cy="369332"/>
          </a:xfrm>
          <a:prstGeom prst="rect">
            <a:avLst/>
          </a:prstGeom>
          <a:noFill/>
        </p:spPr>
        <p:txBody>
          <a:bodyPr wrap="none" rtlCol="0">
            <a:spAutoFit/>
          </a:bodyPr>
          <a:lstStyle/>
          <a:p>
            <a:r>
              <a:rPr lang="en-GB" dirty="0" err="1" smtClean="0">
                <a:latin typeface="Comic Sans MS" pitchFamily="66" charset="0"/>
              </a:rPr>
              <a:t>uestions</a:t>
            </a:r>
            <a:endParaRPr lang="en-GB" dirty="0">
              <a:latin typeface="Comic Sans MS" pitchFamily="66" charset="0"/>
            </a:endParaRPr>
          </a:p>
        </p:txBody>
      </p:sp>
      <p:pic>
        <p:nvPicPr>
          <p:cNvPr id="19458" name="Picture 2" descr="http://ts2.mm.bing.net/th?id=HN.608044151156837585&amp;pid=1.7"/>
          <p:cNvPicPr>
            <a:picLocks noChangeAspect="1" noChangeArrowheads="1"/>
          </p:cNvPicPr>
          <p:nvPr/>
        </p:nvPicPr>
        <p:blipFill>
          <a:blip r:embed="rId2" cstate="print"/>
          <a:srcRect/>
          <a:stretch>
            <a:fillRect/>
          </a:stretch>
        </p:blipFill>
        <p:spPr bwMode="auto">
          <a:xfrm>
            <a:off x="326373" y="3635897"/>
            <a:ext cx="942387" cy="93610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questions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48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48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7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4248465" cy="1261884"/>
          </a:xfrm>
          <a:prstGeom prst="rect">
            <a:avLst/>
          </a:prstGeom>
          <a:noFill/>
        </p:spPr>
        <p:txBody>
          <a:bodyPr wrap="square" rtlCol="0">
            <a:spAutoFit/>
          </a:bodyPr>
          <a:lstStyle/>
          <a:p>
            <a:r>
              <a:rPr lang="en-GB" dirty="0" smtClean="0">
                <a:solidFill>
                  <a:srgbClr val="FF0066"/>
                </a:solidFill>
                <a:latin typeface="Comic Sans MS" pitchFamily="66" charset="0"/>
              </a:rPr>
              <a:t>Section three: Past, present, future</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702933" y="2112650"/>
            <a:ext cx="5452134" cy="338554"/>
          </a:xfrm>
          <a:prstGeom prst="rect">
            <a:avLst/>
          </a:prstGeom>
          <a:noFill/>
        </p:spPr>
        <p:txBody>
          <a:bodyPr wrap="none" rtlCol="0">
            <a:spAutoFit/>
          </a:bodyPr>
          <a:lstStyle/>
          <a:p>
            <a:r>
              <a:rPr lang="en-GB" sz="1600" dirty="0" smtClean="0">
                <a:solidFill>
                  <a:srgbClr val="FF0066"/>
                </a:solidFill>
                <a:latin typeface="Comic Sans MS" pitchFamily="66" charset="0"/>
              </a:rPr>
              <a:t>What do I need to complete over the next two weeks? </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95137820"/>
              </p:ext>
            </p:extLst>
          </p:nvPr>
        </p:nvGraphicFramePr>
        <p:xfrm>
          <a:off x="1143000" y="3165231"/>
          <a:ext cx="4572000" cy="2874500"/>
        </p:xfrm>
        <a:graphic>
          <a:graphicData uri="http://schemas.openxmlformats.org/drawingml/2006/table">
            <a:tbl>
              <a:tblPr firstRow="1" bandRow="1">
                <a:tableStyleId>{5C22544A-7EE6-4342-B048-85BDC9FD1C3A}</a:tableStyleId>
              </a:tblPr>
              <a:tblGrid>
                <a:gridCol w="4158208">
                  <a:extLst>
                    <a:ext uri="{9D8B030D-6E8A-4147-A177-3AD203B41FA5}">
                      <a16:colId xmlns:a16="http://schemas.microsoft.com/office/drawing/2014/main" val="20000"/>
                    </a:ext>
                  </a:extLst>
                </a:gridCol>
                <a:gridCol w="413792">
                  <a:extLst>
                    <a:ext uri="{9D8B030D-6E8A-4147-A177-3AD203B41FA5}">
                      <a16:colId xmlns:a16="http://schemas.microsoft.com/office/drawing/2014/main" val="20001"/>
                    </a:ext>
                  </a:extLst>
                </a:gridCol>
              </a:tblGrid>
              <a:tr h="342314">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a:t>
                      </a:r>
                      <a:r>
                        <a:rPr lang="en-GB" sz="1300" b="0" dirty="0" smtClean="0">
                          <a:solidFill>
                            <a:schemeClr val="tx1"/>
                          </a:solidFill>
                          <a:latin typeface="Comic Sans MS" pitchFamily="66" charset="0"/>
                        </a:rPr>
                        <a:t> 3</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78302">
                <a:tc>
                  <a:txBody>
                    <a:bodyPr/>
                    <a:lstStyle/>
                    <a:p>
                      <a:r>
                        <a:rPr lang="en-GB" sz="1300" b="0" dirty="0" smtClean="0">
                          <a:solidFill>
                            <a:schemeClr val="tx1"/>
                          </a:solidFill>
                          <a:latin typeface="Comic Sans MS" pitchFamily="66" charset="0"/>
                        </a:rPr>
                        <a:t>What</a:t>
                      </a:r>
                      <a:r>
                        <a:rPr lang="en-GB" sz="1300" b="0" baseline="0" dirty="0" smtClean="0">
                          <a:solidFill>
                            <a:schemeClr val="tx1"/>
                          </a:solidFill>
                          <a:latin typeface="Comic Sans MS" pitchFamily="66" charset="0"/>
                        </a:rPr>
                        <a:t> are the rules?– read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r>
                        <a:rPr lang="en-GB" sz="1300" b="0" dirty="0" smtClean="0">
                          <a:solidFill>
                            <a:schemeClr val="tx1"/>
                          </a:solidFill>
                          <a:latin typeface="Comic Sans MS" pitchFamily="66" charset="0"/>
                        </a:rPr>
                        <a:t>Which</a:t>
                      </a:r>
                      <a:r>
                        <a:rPr lang="en-GB" sz="1300" b="0" baseline="0" dirty="0" smtClean="0">
                          <a:solidFill>
                            <a:schemeClr val="tx1"/>
                          </a:solidFill>
                          <a:latin typeface="Comic Sans MS" pitchFamily="66" charset="0"/>
                        </a:rPr>
                        <a:t> present tense?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b="0" dirty="0" smtClean="0">
                          <a:solidFill>
                            <a:schemeClr val="tx1"/>
                          </a:solidFill>
                          <a:latin typeface="Comic Sans MS" pitchFamily="66" charset="0"/>
                        </a:rPr>
                        <a:t>Recap verbs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r>
                        <a:rPr lang="en-GB" sz="1300" b="0" dirty="0" smtClean="0">
                          <a:solidFill>
                            <a:schemeClr val="tx1"/>
                          </a:solidFill>
                          <a:latin typeface="Comic Sans MS" pitchFamily="66" charset="0"/>
                        </a:rPr>
                        <a:t>Complete</a:t>
                      </a:r>
                      <a:r>
                        <a:rPr lang="en-GB" sz="1300" b="0" baseline="0" dirty="0" smtClean="0">
                          <a:solidFill>
                            <a:schemeClr val="tx1"/>
                          </a:solidFill>
                          <a:latin typeface="Comic Sans MS" pitchFamily="66" charset="0"/>
                        </a:rPr>
                        <a:t> the tenses grid</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314">
                <a:tc>
                  <a:txBody>
                    <a:bodyPr/>
                    <a:lstStyle/>
                    <a:p>
                      <a:r>
                        <a:rPr lang="en-GB" sz="1300" b="0" dirty="0" smtClean="0">
                          <a:solidFill>
                            <a:schemeClr val="tx1"/>
                          </a:solidFill>
                          <a:latin typeface="Comic Sans MS" pitchFamily="66" charset="0"/>
                        </a:rPr>
                        <a:t>Extended writing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New vocabulary  K</a:t>
                      </a:r>
                      <a:r>
                        <a:rPr lang="en-GB" sz="1300" b="0" baseline="0" dirty="0" smtClean="0">
                          <a:solidFill>
                            <a:schemeClr val="tx1"/>
                          </a:solidFill>
                          <a:latin typeface="Comic Sans MS" pitchFamily="66" charset="0"/>
                        </a:rPr>
                        <a:t> and L </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Reading comprehension:</a:t>
                      </a:r>
                      <a:r>
                        <a:rPr lang="en-GB" sz="1300" b="0" baseline="0" dirty="0" smtClean="0">
                          <a:solidFill>
                            <a:schemeClr val="tx1"/>
                          </a:solidFill>
                          <a:latin typeface="Comic Sans MS" pitchFamily="66" charset="0"/>
                        </a:rPr>
                        <a:t> </a:t>
                      </a:r>
                      <a:r>
                        <a:rPr lang="en-GB" sz="1300" b="0" i="1" baseline="0" dirty="0" smtClean="0">
                          <a:solidFill>
                            <a:schemeClr val="tx1"/>
                          </a:solidFill>
                          <a:latin typeface="Comic Sans MS" pitchFamily="66" charset="0"/>
                        </a:rPr>
                        <a:t>Mo Farah </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765474"/>
            <a:ext cx="6336704" cy="2127006"/>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16386" name="Picture 2" descr="http://images2.fanpop.com/image/photos/13700000/Back-to-the-Future-back-to-the-future-13786661-1600-1200.jpg"/>
          <p:cNvPicPr>
            <a:picLocks noChangeAspect="1" noChangeArrowheads="1"/>
          </p:cNvPicPr>
          <p:nvPr/>
        </p:nvPicPr>
        <p:blipFill>
          <a:blip r:embed="rId3" cstate="print"/>
          <a:srcRect l="4740" t="14693" r="4678" b="28432"/>
          <a:stretch>
            <a:fillRect/>
          </a:stretch>
        </p:blipFill>
        <p:spPr bwMode="auto">
          <a:xfrm>
            <a:off x="4725144" y="128018"/>
            <a:ext cx="1944216" cy="915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3816423" cy="1261884"/>
          </a:xfrm>
          <a:prstGeom prst="rect">
            <a:avLst/>
          </a:prstGeom>
          <a:noFill/>
        </p:spPr>
        <p:txBody>
          <a:bodyPr wrap="square" rtlCol="0">
            <a:spAutoFit/>
          </a:bodyPr>
          <a:lstStyle/>
          <a:p>
            <a:r>
              <a:rPr lang="en-GB" dirty="0" smtClean="0">
                <a:solidFill>
                  <a:srgbClr val="FF0066"/>
                </a:solidFill>
                <a:latin typeface="Comic Sans MS" pitchFamily="66" charset="0"/>
              </a:rPr>
              <a:t>Section one: Singular and plural</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1937248" y="2217222"/>
            <a:ext cx="2983509" cy="338554"/>
          </a:xfrm>
          <a:prstGeom prst="rect">
            <a:avLst/>
          </a:prstGeom>
          <a:noFill/>
        </p:spPr>
        <p:txBody>
          <a:bodyPr wrap="none" rtlCol="0">
            <a:spAutoFit/>
          </a:bodyPr>
          <a:lstStyle/>
          <a:p>
            <a:pPr algn="ctr"/>
            <a:r>
              <a:rPr lang="en-GB" sz="1600" dirty="0" smtClean="0">
                <a:solidFill>
                  <a:srgbClr val="FF0066"/>
                </a:solidFill>
                <a:latin typeface="Comic Sans MS" pitchFamily="66" charset="0"/>
              </a:rPr>
              <a:t>What do I need to </a:t>
            </a:r>
            <a:r>
              <a:rPr lang="en-GB" sz="1600" smtClean="0">
                <a:solidFill>
                  <a:srgbClr val="FF0066"/>
                </a:solidFill>
                <a:latin typeface="Comic Sans MS" pitchFamily="66" charset="0"/>
              </a:rPr>
              <a:t>complete?</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37313419"/>
              </p:ext>
            </p:extLst>
          </p:nvPr>
        </p:nvGraphicFramePr>
        <p:xfrm>
          <a:off x="1143000" y="3165232"/>
          <a:ext cx="4572000" cy="2470267"/>
        </p:xfrm>
        <a:graphic>
          <a:graphicData uri="http://schemas.openxmlformats.org/drawingml/2006/table">
            <a:tbl>
              <a:tblPr firstRow="1" bandRow="1">
                <a:tableStyleId>{5C22544A-7EE6-4342-B048-85BDC9FD1C3A}</a:tableStyleId>
              </a:tblPr>
              <a:tblGrid>
                <a:gridCol w="4158208">
                  <a:extLst>
                    <a:ext uri="{9D8B030D-6E8A-4147-A177-3AD203B41FA5}">
                      <a16:colId xmlns:a16="http://schemas.microsoft.com/office/drawing/2014/main" val="20000"/>
                    </a:ext>
                  </a:extLst>
                </a:gridCol>
                <a:gridCol w="413792">
                  <a:extLst>
                    <a:ext uri="{9D8B030D-6E8A-4147-A177-3AD203B41FA5}">
                      <a16:colId xmlns:a16="http://schemas.microsoft.com/office/drawing/2014/main" val="20001"/>
                    </a:ext>
                  </a:extLst>
                </a:gridCol>
              </a:tblGrid>
              <a:tr h="342314">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a:t>
                      </a:r>
                      <a:r>
                        <a:rPr lang="en-GB" sz="1300" b="0" dirty="0" smtClean="0">
                          <a:solidFill>
                            <a:schemeClr val="tx1"/>
                          </a:solidFill>
                          <a:latin typeface="Comic Sans MS" pitchFamily="66" charset="0"/>
                        </a:rPr>
                        <a:t> 1</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6383">
                <a:tc>
                  <a:txBody>
                    <a:bodyPr/>
                    <a:lstStyle/>
                    <a:p>
                      <a:r>
                        <a:rPr lang="en-GB" sz="1300" b="0" dirty="0" smtClean="0">
                          <a:solidFill>
                            <a:schemeClr val="tx1"/>
                          </a:solidFill>
                          <a:latin typeface="Comic Sans MS" pitchFamily="66" charset="0"/>
                        </a:rPr>
                        <a:t>Read the singular to plural rules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Complete single to plural  worksheet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b="0" dirty="0" smtClean="0">
                          <a:solidFill>
                            <a:schemeClr val="tx1"/>
                          </a:solidFill>
                          <a:latin typeface="Comic Sans MS" pitchFamily="66" charset="0"/>
                        </a:rPr>
                        <a:t>Read page on irregular plurals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r>
                        <a:rPr lang="en-GB" sz="1300" b="0" dirty="0" smtClean="0">
                          <a:solidFill>
                            <a:schemeClr val="tx1"/>
                          </a:solidFill>
                          <a:latin typeface="Comic Sans MS" pitchFamily="66" charset="0"/>
                        </a:rPr>
                        <a:t>Complete sheet on irregular plurals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New vocabulary  G and H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314">
                <a:tc>
                  <a:txBody>
                    <a:bodyPr/>
                    <a:lstStyle/>
                    <a:p>
                      <a:r>
                        <a:rPr lang="en-GB" sz="1300" b="0" dirty="0" smtClean="0">
                          <a:solidFill>
                            <a:schemeClr val="tx1"/>
                          </a:solidFill>
                          <a:latin typeface="Comic Sans MS" pitchFamily="66" charset="0"/>
                        </a:rPr>
                        <a:t>Reading comprehension:</a:t>
                      </a:r>
                      <a:r>
                        <a:rPr lang="en-GB" sz="1300" b="0" baseline="0" dirty="0" smtClean="0">
                          <a:solidFill>
                            <a:schemeClr val="tx1"/>
                          </a:solidFill>
                          <a:latin typeface="Comic Sans MS" pitchFamily="66" charset="0"/>
                        </a:rPr>
                        <a:t> </a:t>
                      </a:r>
                      <a:r>
                        <a:rPr lang="en-GB" sz="1300" b="0" i="1" baseline="0" dirty="0" smtClean="0">
                          <a:solidFill>
                            <a:schemeClr val="tx1"/>
                          </a:solidFill>
                          <a:latin typeface="Comic Sans MS" pitchFamily="66" charset="0"/>
                        </a:rPr>
                        <a:t>The Pickwick Papers</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084168"/>
            <a:ext cx="6336704" cy="2808312"/>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2050" name="Picture 2" descr="http://icosa.hkbu.edu.hk/grammar/nouns/singular-plural/files/img/img1.jpg"/>
          <p:cNvPicPr>
            <a:picLocks noChangeAspect="1" noChangeArrowheads="1"/>
          </p:cNvPicPr>
          <p:nvPr/>
        </p:nvPicPr>
        <p:blipFill>
          <a:blip r:embed="rId3" cstate="print"/>
          <a:srcRect/>
          <a:stretch>
            <a:fillRect/>
          </a:stretch>
        </p:blipFill>
        <p:spPr bwMode="auto">
          <a:xfrm>
            <a:off x="4023273" y="323528"/>
            <a:ext cx="2502077" cy="1401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43161"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3</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52105217"/>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extLst>
                    <a:ext uri="{9D8B030D-6E8A-4147-A177-3AD203B41FA5}">
                      <a16:colId xmlns:a16="http://schemas.microsoft.com/office/drawing/2014/main" val="20000"/>
                    </a:ext>
                  </a:extLst>
                </a:gridCol>
                <a:gridCol w="1831118">
                  <a:extLst>
                    <a:ext uri="{9D8B030D-6E8A-4147-A177-3AD203B41FA5}">
                      <a16:colId xmlns:a16="http://schemas.microsoft.com/office/drawing/2014/main" val="20001"/>
                    </a:ext>
                  </a:extLst>
                </a:gridCol>
                <a:gridCol w="1831118">
                  <a:extLst>
                    <a:ext uri="{9D8B030D-6E8A-4147-A177-3AD203B41FA5}">
                      <a16:colId xmlns:a16="http://schemas.microsoft.com/office/drawing/2014/main" val="20002"/>
                    </a:ext>
                  </a:extLst>
                </a:gridCol>
                <a:gridCol w="1831118">
                  <a:extLst>
                    <a:ext uri="{9D8B030D-6E8A-4147-A177-3AD203B41FA5}">
                      <a16:colId xmlns:a16="http://schemas.microsoft.com/office/drawing/2014/main" val="20003"/>
                    </a:ext>
                  </a:extLst>
                </a:gridCol>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Judgement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Knowledge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Leisure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Library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Lightning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Maintenance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Manoeuvre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Memento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Millennium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Miniature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Mischievous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Noticeable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Occasion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Occasionally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Occur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749187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F:\Images\yellow_postit.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88640" y="107504"/>
            <a:ext cx="2232248" cy="22236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4664" y="611560"/>
            <a:ext cx="1872208" cy="1384995"/>
          </a:xfrm>
          <a:prstGeom prst="rect">
            <a:avLst/>
          </a:prstGeom>
          <a:noFill/>
        </p:spPr>
        <p:txBody>
          <a:bodyPr wrap="square" rtlCol="0">
            <a:spAutoFit/>
          </a:bodyPr>
          <a:lstStyle/>
          <a:p>
            <a:pPr algn="ctr"/>
            <a:r>
              <a:rPr lang="en-GB" sz="1400" b="1" dirty="0" smtClean="0">
                <a:latin typeface="Comic Sans MS" pitchFamily="66" charset="0"/>
              </a:rPr>
              <a:t>Past tense </a:t>
            </a:r>
          </a:p>
          <a:p>
            <a:pPr algn="ctr"/>
            <a:endParaRPr lang="en-GB" sz="1400" dirty="0" smtClean="0">
              <a:latin typeface="Comic Sans MS" pitchFamily="66" charset="0"/>
            </a:endParaRPr>
          </a:p>
          <a:p>
            <a:pPr algn="ctr"/>
            <a:r>
              <a:rPr lang="en-GB" sz="1400" dirty="0" smtClean="0">
                <a:latin typeface="Comic Sans MS" pitchFamily="66" charset="0"/>
              </a:rPr>
              <a:t>We use the </a:t>
            </a:r>
            <a:r>
              <a:rPr lang="en-GB" sz="1400" b="1" dirty="0" smtClean="0">
                <a:latin typeface="Comic Sans MS" pitchFamily="66" charset="0"/>
              </a:rPr>
              <a:t>past tense</a:t>
            </a:r>
            <a:r>
              <a:rPr lang="en-GB" sz="1400" dirty="0" smtClean="0">
                <a:latin typeface="Comic Sans MS" pitchFamily="66" charset="0"/>
              </a:rPr>
              <a:t> to talk about things that have already happened. </a:t>
            </a:r>
            <a:endParaRPr lang="en-GB" sz="1400" dirty="0">
              <a:latin typeface="Comic Sans MS" pitchFamily="66" charset="0"/>
            </a:endParaRPr>
          </a:p>
        </p:txBody>
      </p:sp>
      <p:pic>
        <p:nvPicPr>
          <p:cNvPr id="11" name="Picture 8" descr="F:\Images\yellow_post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6872" y="107504"/>
            <a:ext cx="2232248" cy="22236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492896" y="611560"/>
            <a:ext cx="1872208" cy="1384995"/>
          </a:xfrm>
          <a:prstGeom prst="rect">
            <a:avLst/>
          </a:prstGeom>
          <a:noFill/>
        </p:spPr>
        <p:txBody>
          <a:bodyPr wrap="square" rtlCol="0">
            <a:spAutoFit/>
          </a:bodyPr>
          <a:lstStyle/>
          <a:p>
            <a:pPr algn="ctr"/>
            <a:r>
              <a:rPr lang="en-GB" sz="1400" b="1" dirty="0" smtClean="0">
                <a:latin typeface="Comic Sans MS" pitchFamily="66" charset="0"/>
              </a:rPr>
              <a:t>Present tense </a:t>
            </a:r>
          </a:p>
          <a:p>
            <a:pPr algn="ctr"/>
            <a:endParaRPr lang="en-GB" sz="1400" dirty="0" smtClean="0">
              <a:latin typeface="Comic Sans MS" pitchFamily="66" charset="0"/>
            </a:endParaRPr>
          </a:p>
          <a:p>
            <a:pPr algn="ctr"/>
            <a:r>
              <a:rPr lang="en-GB" sz="1400" dirty="0" smtClean="0">
                <a:latin typeface="Comic Sans MS" pitchFamily="66" charset="0"/>
              </a:rPr>
              <a:t>We use the </a:t>
            </a:r>
            <a:r>
              <a:rPr lang="en-GB" sz="1400" b="1" dirty="0" smtClean="0">
                <a:latin typeface="Comic Sans MS" pitchFamily="66" charset="0"/>
              </a:rPr>
              <a:t>present tense </a:t>
            </a:r>
            <a:r>
              <a:rPr lang="en-GB" sz="1400" dirty="0" smtClean="0">
                <a:latin typeface="Comic Sans MS" pitchFamily="66" charset="0"/>
              </a:rPr>
              <a:t>to talk about things that are happening now. </a:t>
            </a:r>
            <a:endParaRPr lang="en-GB" sz="1400" dirty="0">
              <a:latin typeface="Comic Sans MS" pitchFamily="66" charset="0"/>
            </a:endParaRPr>
          </a:p>
        </p:txBody>
      </p:sp>
      <p:pic>
        <p:nvPicPr>
          <p:cNvPr id="13" name="Picture 8" descr="F:\Images\yellow_postit.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365104" y="107504"/>
            <a:ext cx="2232248" cy="222360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581128" y="611560"/>
            <a:ext cx="1872208" cy="1384995"/>
          </a:xfrm>
          <a:prstGeom prst="rect">
            <a:avLst/>
          </a:prstGeom>
          <a:noFill/>
        </p:spPr>
        <p:txBody>
          <a:bodyPr wrap="square" rtlCol="0">
            <a:spAutoFit/>
          </a:bodyPr>
          <a:lstStyle/>
          <a:p>
            <a:pPr algn="ctr"/>
            <a:r>
              <a:rPr lang="en-GB" sz="1400" b="1" dirty="0" smtClean="0">
                <a:latin typeface="Comic Sans MS" pitchFamily="66" charset="0"/>
              </a:rPr>
              <a:t>Future tense </a:t>
            </a:r>
          </a:p>
          <a:p>
            <a:pPr algn="ctr"/>
            <a:endParaRPr lang="en-GB" sz="1400" dirty="0" smtClean="0">
              <a:latin typeface="Comic Sans MS" pitchFamily="66" charset="0"/>
            </a:endParaRPr>
          </a:p>
          <a:p>
            <a:pPr algn="ctr"/>
            <a:r>
              <a:rPr lang="en-GB" sz="1400" dirty="0" smtClean="0">
                <a:latin typeface="Comic Sans MS" pitchFamily="66" charset="0"/>
              </a:rPr>
              <a:t>We use the </a:t>
            </a:r>
            <a:r>
              <a:rPr lang="en-GB" sz="1400" b="1" dirty="0" smtClean="0">
                <a:latin typeface="Comic Sans MS" pitchFamily="66" charset="0"/>
              </a:rPr>
              <a:t>future tense</a:t>
            </a:r>
            <a:r>
              <a:rPr lang="en-GB" sz="1400" dirty="0" smtClean="0">
                <a:latin typeface="Comic Sans MS" pitchFamily="66" charset="0"/>
              </a:rPr>
              <a:t> to talk about things that are going to happen. </a:t>
            </a:r>
            <a:endParaRPr lang="en-GB" sz="1400" dirty="0">
              <a:latin typeface="Comic Sans MS" pitchFamily="66" charset="0"/>
            </a:endParaRPr>
          </a:p>
        </p:txBody>
      </p:sp>
      <p:pic>
        <p:nvPicPr>
          <p:cNvPr id="15" name="Picture 2" descr="http://ja.theangellfamily.com/wp-content/uploads/2012/02/past-present-future.jpg"/>
          <p:cNvPicPr>
            <a:picLocks noChangeAspect="1" noChangeArrowheads="1"/>
          </p:cNvPicPr>
          <p:nvPr/>
        </p:nvPicPr>
        <p:blipFill>
          <a:blip r:embed="rId3" cstate="print"/>
          <a:srcRect t="21065" b="26976"/>
          <a:stretch>
            <a:fillRect/>
          </a:stretch>
        </p:blipFill>
        <p:spPr bwMode="auto">
          <a:xfrm>
            <a:off x="188640" y="2555776"/>
            <a:ext cx="2808312" cy="972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3265864" y="2742183"/>
            <a:ext cx="3331488" cy="830997"/>
          </a:xfrm>
          <a:prstGeom prst="rect">
            <a:avLst/>
          </a:prstGeom>
          <a:noFill/>
        </p:spPr>
        <p:txBody>
          <a:bodyPr wrap="square" rtlCol="0">
            <a:spAutoFit/>
          </a:bodyPr>
          <a:lstStyle/>
          <a:p>
            <a:r>
              <a:rPr lang="en-GB" sz="2400" b="1" dirty="0" smtClean="0">
                <a:solidFill>
                  <a:srgbClr val="00B0F0"/>
                </a:solidFill>
                <a:latin typeface="Comic Sans MS" pitchFamily="66" charset="0"/>
              </a:rPr>
              <a:t>What are the rules?</a:t>
            </a:r>
          </a:p>
          <a:p>
            <a:r>
              <a:rPr lang="en-GB" sz="1200" dirty="0" smtClean="0">
                <a:latin typeface="Comic Sans MS" pitchFamily="66" charset="0"/>
              </a:rPr>
              <a:t>These are the basic ones, but like with all rules, there are exceptions.  </a:t>
            </a:r>
            <a:endParaRPr lang="en-GB" sz="1200" dirty="0">
              <a:latin typeface="Comic Sans MS" pitchFamily="66" charset="0"/>
            </a:endParaRPr>
          </a:p>
        </p:txBody>
      </p:sp>
      <p:sp>
        <p:nvSpPr>
          <p:cNvPr id="17" name="Rectangle 16"/>
          <p:cNvSpPr/>
          <p:nvPr/>
        </p:nvSpPr>
        <p:spPr>
          <a:xfrm>
            <a:off x="188640" y="4317067"/>
            <a:ext cx="1584176" cy="648072"/>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Present to past </a:t>
            </a:r>
            <a:endParaRPr lang="en-GB" sz="1400" dirty="0">
              <a:latin typeface="Comic Sans MS" pitchFamily="66" charset="0"/>
            </a:endParaRPr>
          </a:p>
        </p:txBody>
      </p:sp>
      <p:sp>
        <p:nvSpPr>
          <p:cNvPr id="18" name="TextBox 17"/>
          <p:cNvSpPr txBox="1"/>
          <p:nvPr/>
        </p:nvSpPr>
        <p:spPr>
          <a:xfrm>
            <a:off x="1844824" y="4317067"/>
            <a:ext cx="4680520" cy="830997"/>
          </a:xfrm>
          <a:prstGeom prst="rect">
            <a:avLst/>
          </a:prstGeom>
          <a:noFill/>
        </p:spPr>
        <p:txBody>
          <a:bodyPr wrap="square" rtlCol="0">
            <a:spAutoFit/>
          </a:bodyPr>
          <a:lstStyle/>
          <a:p>
            <a:r>
              <a:rPr lang="en-GB" sz="1200" dirty="0" smtClean="0">
                <a:latin typeface="Comic Sans MS" pitchFamily="66" charset="0"/>
              </a:rPr>
              <a:t>When changing a verb (a doing word) into the past tense you need to add an –</a:t>
            </a:r>
            <a:r>
              <a:rPr lang="en-GB" sz="1200" dirty="0" err="1" smtClean="0">
                <a:latin typeface="Comic Sans MS" pitchFamily="66" charset="0"/>
              </a:rPr>
              <a:t>ed</a:t>
            </a:r>
            <a:r>
              <a:rPr lang="en-GB" sz="1200" dirty="0" smtClean="0">
                <a:latin typeface="Comic Sans MS" pitchFamily="66" charset="0"/>
              </a:rPr>
              <a:t> on the end. </a:t>
            </a:r>
          </a:p>
          <a:p>
            <a:endParaRPr lang="en-GB" sz="1200" dirty="0" smtClean="0">
              <a:solidFill>
                <a:srgbClr val="D60093"/>
              </a:solidFill>
              <a:latin typeface="Comic Sans MS" pitchFamily="66" charset="0"/>
            </a:endParaRPr>
          </a:p>
          <a:p>
            <a:r>
              <a:rPr lang="en-GB" sz="1200" dirty="0" smtClean="0">
                <a:solidFill>
                  <a:srgbClr val="00B0F0"/>
                </a:solidFill>
                <a:latin typeface="Comic Sans MS" pitchFamily="66" charset="0"/>
              </a:rPr>
              <a:t>Want</a:t>
            </a:r>
            <a:r>
              <a:rPr lang="en-GB" sz="1200" dirty="0" smtClean="0">
                <a:solidFill>
                  <a:srgbClr val="D60093"/>
                </a:solidFill>
                <a:latin typeface="Comic Sans MS" pitchFamily="66" charset="0"/>
              </a:rPr>
              <a:t> </a:t>
            </a:r>
            <a:r>
              <a:rPr lang="en-GB" sz="1200" dirty="0" smtClean="0">
                <a:latin typeface="Comic Sans MS" pitchFamily="66" charset="0"/>
              </a:rPr>
              <a:t>+</a:t>
            </a:r>
            <a:r>
              <a:rPr lang="en-GB" sz="1200" dirty="0" smtClean="0">
                <a:solidFill>
                  <a:srgbClr val="D60093"/>
                </a:solidFill>
                <a:latin typeface="Comic Sans MS" pitchFamily="66" charset="0"/>
              </a:rPr>
              <a:t> </a:t>
            </a:r>
            <a:r>
              <a:rPr lang="en-GB" sz="1200" dirty="0" err="1" smtClean="0">
                <a:solidFill>
                  <a:srgbClr val="D60093"/>
                </a:solidFill>
                <a:latin typeface="Comic Sans MS" pitchFamily="66" charset="0"/>
              </a:rPr>
              <a:t>ed</a:t>
            </a:r>
            <a:r>
              <a:rPr lang="en-GB" sz="1200" dirty="0" smtClean="0">
                <a:solidFill>
                  <a:srgbClr val="D60093"/>
                </a:solidFill>
                <a:latin typeface="Comic Sans MS" pitchFamily="66" charset="0"/>
              </a:rPr>
              <a:t> </a:t>
            </a:r>
            <a:r>
              <a:rPr lang="en-GB" sz="1200" dirty="0" smtClean="0">
                <a:latin typeface="Comic Sans MS" pitchFamily="66" charset="0"/>
              </a:rPr>
              <a:t>=</a:t>
            </a:r>
            <a:r>
              <a:rPr lang="en-GB" sz="1200" dirty="0" smtClean="0">
                <a:solidFill>
                  <a:srgbClr val="D60093"/>
                </a:solidFill>
                <a:latin typeface="Comic Sans MS" pitchFamily="66" charset="0"/>
              </a:rPr>
              <a:t> wanted  </a:t>
            </a:r>
          </a:p>
        </p:txBody>
      </p:sp>
      <p:graphicFrame>
        <p:nvGraphicFramePr>
          <p:cNvPr id="19" name="Table 18"/>
          <p:cNvGraphicFramePr>
            <a:graphicFrameLocks noGrp="1"/>
          </p:cNvGraphicFramePr>
          <p:nvPr/>
        </p:nvGraphicFramePr>
        <p:xfrm>
          <a:off x="809710" y="3779912"/>
          <a:ext cx="5238581" cy="370840"/>
        </p:xfrm>
        <a:graphic>
          <a:graphicData uri="http://schemas.openxmlformats.org/drawingml/2006/table">
            <a:tbl>
              <a:tblPr firstRow="1" bandRow="1">
                <a:tableStyleId>{5C22544A-7EE6-4342-B048-85BDC9FD1C3A}</a:tableStyleId>
              </a:tblPr>
              <a:tblGrid>
                <a:gridCol w="658004">
                  <a:extLst>
                    <a:ext uri="{9D8B030D-6E8A-4147-A177-3AD203B41FA5}">
                      <a16:colId xmlns:a16="http://schemas.microsoft.com/office/drawing/2014/main" val="20000"/>
                    </a:ext>
                  </a:extLst>
                </a:gridCol>
                <a:gridCol w="1348908">
                  <a:extLst>
                    <a:ext uri="{9D8B030D-6E8A-4147-A177-3AD203B41FA5}">
                      <a16:colId xmlns:a16="http://schemas.microsoft.com/office/drawing/2014/main" val="20001"/>
                    </a:ext>
                  </a:extLst>
                </a:gridCol>
                <a:gridCol w="1645010">
                  <a:extLst>
                    <a:ext uri="{9D8B030D-6E8A-4147-A177-3AD203B41FA5}">
                      <a16:colId xmlns:a16="http://schemas.microsoft.com/office/drawing/2014/main" val="20002"/>
                    </a:ext>
                  </a:extLst>
                </a:gridCol>
                <a:gridCol w="1586659">
                  <a:extLst>
                    <a:ext uri="{9D8B030D-6E8A-4147-A177-3AD203B41FA5}">
                      <a16:colId xmlns:a16="http://schemas.microsoft.com/office/drawing/2014/main" val="20003"/>
                    </a:ext>
                  </a:extLst>
                </a:gridCol>
              </a:tblGrid>
              <a:tr h="370840">
                <a:tc>
                  <a:txBody>
                    <a:bodyPr/>
                    <a:lstStyle/>
                    <a:p>
                      <a:r>
                        <a:rPr lang="en-GB" dirty="0" smtClean="0">
                          <a:solidFill>
                            <a:schemeClr val="tx1"/>
                          </a:solidFill>
                        </a:rPr>
                        <a:t>Key:</a:t>
                      </a:r>
                      <a:r>
                        <a:rPr lang="en-GB" dirty="0" smtClean="0"/>
                        <a:t> </a:t>
                      </a:r>
                      <a:endParaRPr lang="en-GB" dirty="0"/>
                    </a:p>
                  </a:txBody>
                  <a:tcPr>
                    <a:lnB w="12700" cap="flat" cmpd="sng" algn="ctr">
                      <a:solidFill>
                        <a:schemeClr val="tx1"/>
                      </a:solidFill>
                      <a:prstDash val="solid"/>
                      <a:round/>
                      <a:headEnd type="none" w="med" len="med"/>
                      <a:tailEnd type="none" w="med" len="med"/>
                    </a:lnB>
                    <a:noFill/>
                  </a:tcPr>
                </a:tc>
                <a:tc>
                  <a:txBody>
                    <a:bodyPr/>
                    <a:lstStyle/>
                    <a:p>
                      <a:r>
                        <a:rPr lang="en-GB" dirty="0" smtClean="0">
                          <a:solidFill>
                            <a:srgbClr val="D60093"/>
                          </a:solidFill>
                        </a:rPr>
                        <a:t>Past tense </a:t>
                      </a:r>
                      <a:endParaRPr lang="en-GB" dirty="0">
                        <a:solidFill>
                          <a:srgbClr val="D60093"/>
                        </a:solidFill>
                      </a:endParaRPr>
                    </a:p>
                  </a:txBody>
                  <a:tcPr>
                    <a:lnB w="12700" cap="flat" cmpd="sng" algn="ctr">
                      <a:solidFill>
                        <a:schemeClr val="tx1"/>
                      </a:solidFill>
                      <a:prstDash val="solid"/>
                      <a:round/>
                      <a:headEnd type="none" w="med" len="med"/>
                      <a:tailEnd type="none" w="med" len="med"/>
                    </a:lnB>
                    <a:noFill/>
                  </a:tcPr>
                </a:tc>
                <a:tc>
                  <a:txBody>
                    <a:bodyPr/>
                    <a:lstStyle/>
                    <a:p>
                      <a:r>
                        <a:rPr lang="en-GB" dirty="0" smtClean="0">
                          <a:solidFill>
                            <a:srgbClr val="00B0F0"/>
                          </a:solidFill>
                        </a:rPr>
                        <a:t>Present tense </a:t>
                      </a:r>
                      <a:endParaRPr lang="en-GB" dirty="0">
                        <a:solidFill>
                          <a:srgbClr val="00B0F0"/>
                        </a:solidFill>
                      </a:endParaRPr>
                    </a:p>
                  </a:txBody>
                  <a:tcPr>
                    <a:lnB w="12700" cap="flat" cmpd="sng" algn="ctr">
                      <a:solidFill>
                        <a:schemeClr val="tx1"/>
                      </a:solidFill>
                      <a:prstDash val="solid"/>
                      <a:round/>
                      <a:headEnd type="none" w="med" len="med"/>
                      <a:tailEnd type="none" w="med" len="med"/>
                    </a:lnB>
                    <a:noFill/>
                  </a:tcPr>
                </a:tc>
                <a:tc>
                  <a:txBody>
                    <a:bodyPr/>
                    <a:lstStyle/>
                    <a:p>
                      <a:r>
                        <a:rPr lang="en-GB" dirty="0" smtClean="0">
                          <a:solidFill>
                            <a:srgbClr val="00B050"/>
                          </a:solidFill>
                        </a:rPr>
                        <a:t>Future tense </a:t>
                      </a:r>
                      <a:endParaRPr lang="en-GB" dirty="0">
                        <a:solidFill>
                          <a:srgbClr val="00B050"/>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 name="Rectangle 19"/>
          <p:cNvSpPr/>
          <p:nvPr/>
        </p:nvSpPr>
        <p:spPr>
          <a:xfrm>
            <a:off x="188640" y="5181163"/>
            <a:ext cx="1584176" cy="648072"/>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Present with subjects </a:t>
            </a:r>
            <a:endParaRPr lang="en-GB" sz="1400" dirty="0">
              <a:latin typeface="Comic Sans MS" pitchFamily="66" charset="0"/>
            </a:endParaRPr>
          </a:p>
        </p:txBody>
      </p:sp>
      <p:sp>
        <p:nvSpPr>
          <p:cNvPr id="21" name="TextBox 20"/>
          <p:cNvSpPr txBox="1"/>
          <p:nvPr/>
        </p:nvSpPr>
        <p:spPr>
          <a:xfrm>
            <a:off x="1844824" y="5181163"/>
            <a:ext cx="4680520" cy="1569660"/>
          </a:xfrm>
          <a:prstGeom prst="rect">
            <a:avLst/>
          </a:prstGeom>
          <a:noFill/>
        </p:spPr>
        <p:txBody>
          <a:bodyPr wrap="square" rtlCol="0">
            <a:spAutoFit/>
          </a:bodyPr>
          <a:lstStyle/>
          <a:p>
            <a:r>
              <a:rPr lang="en-GB" sz="1200" dirty="0" smtClean="0">
                <a:latin typeface="Comic Sans MS" pitchFamily="66" charset="0"/>
              </a:rPr>
              <a:t>In the present tense verbs can also change with different subjects (the person or thing in the sentence). </a:t>
            </a:r>
          </a:p>
          <a:p>
            <a:endParaRPr lang="en-GB" sz="1200" dirty="0" smtClean="0">
              <a:latin typeface="Comic Sans MS" pitchFamily="66" charset="0"/>
            </a:endParaRPr>
          </a:p>
          <a:p>
            <a:r>
              <a:rPr lang="en-GB" sz="1200" dirty="0" smtClean="0">
                <a:latin typeface="Comic Sans MS" pitchFamily="66" charset="0"/>
              </a:rPr>
              <a:t>We add an s to the word when the subject is </a:t>
            </a:r>
            <a:r>
              <a:rPr lang="en-GB" sz="1200" b="1" dirty="0" smtClean="0">
                <a:latin typeface="Comic Sans MS" pitchFamily="66" charset="0"/>
              </a:rPr>
              <a:t>he, she </a:t>
            </a:r>
            <a:r>
              <a:rPr lang="en-GB" sz="1200" dirty="0" smtClean="0">
                <a:latin typeface="Comic Sans MS" pitchFamily="66" charset="0"/>
              </a:rPr>
              <a:t>or</a:t>
            </a:r>
            <a:r>
              <a:rPr lang="en-GB" sz="1200" b="1" dirty="0" smtClean="0">
                <a:latin typeface="Comic Sans MS" pitchFamily="66" charset="0"/>
              </a:rPr>
              <a:t> </a:t>
            </a:r>
            <a:r>
              <a:rPr lang="en-GB" sz="1200" dirty="0" smtClean="0">
                <a:latin typeface="Comic Sans MS" pitchFamily="66" charset="0"/>
              </a:rPr>
              <a:t>it</a:t>
            </a:r>
            <a:r>
              <a:rPr lang="en-GB" sz="1200" b="1" dirty="0" smtClean="0">
                <a:latin typeface="Comic Sans MS" pitchFamily="66" charset="0"/>
              </a:rPr>
              <a:t> </a:t>
            </a:r>
            <a:r>
              <a:rPr lang="en-GB" sz="1200" dirty="0" smtClean="0">
                <a:latin typeface="Comic Sans MS" pitchFamily="66" charset="0"/>
              </a:rPr>
              <a:t>or </a:t>
            </a:r>
            <a:r>
              <a:rPr lang="en-GB" sz="1200" b="1" dirty="0" smtClean="0">
                <a:latin typeface="Comic Sans MS" pitchFamily="66" charset="0"/>
              </a:rPr>
              <a:t>a single noun </a:t>
            </a:r>
            <a:r>
              <a:rPr lang="en-GB" sz="1200" dirty="0" smtClean="0">
                <a:latin typeface="Comic Sans MS" pitchFamily="66" charset="0"/>
              </a:rPr>
              <a:t>(person, place or thing).  </a:t>
            </a:r>
            <a:endParaRPr lang="en-GB" sz="1200" b="1" dirty="0" smtClean="0">
              <a:latin typeface="Comic Sans MS" pitchFamily="66" charset="0"/>
            </a:endParaRPr>
          </a:p>
          <a:p>
            <a:endParaRPr lang="en-GB" sz="1200" dirty="0" smtClean="0">
              <a:solidFill>
                <a:srgbClr val="D60093"/>
              </a:solidFill>
              <a:latin typeface="Comic Sans MS" pitchFamily="66" charset="0"/>
            </a:endParaRPr>
          </a:p>
          <a:p>
            <a:r>
              <a:rPr lang="en-GB" sz="1200" dirty="0" smtClean="0">
                <a:latin typeface="Comic Sans MS" pitchFamily="66" charset="0"/>
              </a:rPr>
              <a:t>For example; I </a:t>
            </a:r>
            <a:r>
              <a:rPr lang="en-GB" sz="1200" dirty="0" smtClean="0">
                <a:solidFill>
                  <a:srgbClr val="00B0F0"/>
                </a:solidFill>
                <a:latin typeface="Comic Sans MS" pitchFamily="66" charset="0"/>
              </a:rPr>
              <a:t>love</a:t>
            </a:r>
            <a:r>
              <a:rPr lang="en-GB" sz="1200" dirty="0" smtClean="0">
                <a:latin typeface="Comic Sans MS" pitchFamily="66" charset="0"/>
              </a:rPr>
              <a:t> chocolate. We </a:t>
            </a:r>
            <a:r>
              <a:rPr lang="en-GB" sz="1200" dirty="0" smtClean="0">
                <a:solidFill>
                  <a:srgbClr val="00B0F0"/>
                </a:solidFill>
                <a:latin typeface="Comic Sans MS" pitchFamily="66" charset="0"/>
              </a:rPr>
              <a:t>love</a:t>
            </a:r>
            <a:r>
              <a:rPr lang="en-GB" sz="1200" dirty="0" smtClean="0">
                <a:latin typeface="Comic Sans MS" pitchFamily="66" charset="0"/>
              </a:rPr>
              <a:t> chocolate. They </a:t>
            </a:r>
            <a:r>
              <a:rPr lang="en-GB" sz="1200" dirty="0" smtClean="0">
                <a:solidFill>
                  <a:srgbClr val="00B0F0"/>
                </a:solidFill>
                <a:latin typeface="Comic Sans MS" pitchFamily="66" charset="0"/>
              </a:rPr>
              <a:t>love</a:t>
            </a:r>
            <a:r>
              <a:rPr lang="en-GB" sz="1200" dirty="0" smtClean="0">
                <a:latin typeface="Comic Sans MS" pitchFamily="66" charset="0"/>
              </a:rPr>
              <a:t> chocolate but, Sara </a:t>
            </a:r>
            <a:r>
              <a:rPr lang="en-GB" sz="1200" dirty="0" smtClean="0">
                <a:solidFill>
                  <a:srgbClr val="00B0F0"/>
                </a:solidFill>
                <a:latin typeface="Comic Sans MS" pitchFamily="66" charset="0"/>
              </a:rPr>
              <a:t>love</a:t>
            </a:r>
            <a:r>
              <a:rPr lang="en-GB" sz="1200" u="sng" dirty="0" smtClean="0">
                <a:solidFill>
                  <a:srgbClr val="00B0F0"/>
                </a:solidFill>
                <a:latin typeface="Comic Sans MS" pitchFamily="66" charset="0"/>
              </a:rPr>
              <a:t>s</a:t>
            </a:r>
            <a:r>
              <a:rPr lang="en-GB" sz="1200" u="sng" dirty="0" smtClean="0">
                <a:latin typeface="Comic Sans MS" pitchFamily="66" charset="0"/>
              </a:rPr>
              <a:t> </a:t>
            </a:r>
            <a:r>
              <a:rPr lang="en-GB" sz="1200" dirty="0" smtClean="0">
                <a:latin typeface="Comic Sans MS" pitchFamily="66" charset="0"/>
              </a:rPr>
              <a:t>chocolate. </a:t>
            </a:r>
          </a:p>
        </p:txBody>
      </p:sp>
      <p:sp>
        <p:nvSpPr>
          <p:cNvPr id="22" name="Rectangle 21"/>
          <p:cNvSpPr/>
          <p:nvPr/>
        </p:nvSpPr>
        <p:spPr>
          <a:xfrm>
            <a:off x="188640" y="6804248"/>
            <a:ext cx="1584176" cy="792088"/>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Exceptions, or more formally – irregular verbs</a:t>
            </a:r>
            <a:endParaRPr lang="en-GB" sz="1400" dirty="0">
              <a:latin typeface="Comic Sans MS" pitchFamily="66" charset="0"/>
            </a:endParaRPr>
          </a:p>
        </p:txBody>
      </p:sp>
      <p:graphicFrame>
        <p:nvGraphicFramePr>
          <p:cNvPr id="23" name="Table 22"/>
          <p:cNvGraphicFramePr>
            <a:graphicFrameLocks noGrp="1"/>
          </p:cNvGraphicFramePr>
          <p:nvPr/>
        </p:nvGraphicFramePr>
        <p:xfrm>
          <a:off x="1916832" y="6876256"/>
          <a:ext cx="2016224" cy="185420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70840">
                <a:tc>
                  <a:txBody>
                    <a:bodyPr/>
                    <a:lstStyle/>
                    <a:p>
                      <a:r>
                        <a:rPr lang="en-GB" sz="1400" dirty="0" smtClean="0">
                          <a:solidFill>
                            <a:srgbClr val="00B0F0"/>
                          </a:solidFill>
                          <a:latin typeface="Comic Sans MS" pitchFamily="66" charset="0"/>
                        </a:rPr>
                        <a:t>Is</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1400" dirty="0" smtClean="0">
                          <a:solidFill>
                            <a:srgbClr val="D60093"/>
                          </a:solidFill>
                          <a:latin typeface="Comic Sans MS" pitchFamily="66" charset="0"/>
                        </a:rPr>
                        <a:t>Are</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GB" sz="1400" dirty="0" smtClean="0">
                          <a:solidFill>
                            <a:srgbClr val="00B0F0"/>
                          </a:solidFill>
                          <a:latin typeface="Comic Sans MS" pitchFamily="66" charset="0"/>
                        </a:rPr>
                        <a:t>Eat</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rgbClr val="D60093"/>
                          </a:solidFill>
                          <a:latin typeface="Comic Sans MS" pitchFamily="66" charset="0"/>
                        </a:rPr>
                        <a:t>Ate</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GB" sz="1400" dirty="0" smtClean="0">
                          <a:solidFill>
                            <a:srgbClr val="00B0F0"/>
                          </a:solidFill>
                          <a:latin typeface="Comic Sans MS" pitchFamily="66" charset="0"/>
                        </a:rPr>
                        <a:t>Do</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rgbClr val="D60093"/>
                          </a:solidFill>
                          <a:latin typeface="Comic Sans MS" pitchFamily="66" charset="0"/>
                        </a:rPr>
                        <a:t>Did</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GB" sz="1400" dirty="0" smtClean="0">
                          <a:solidFill>
                            <a:srgbClr val="00B0F0"/>
                          </a:solidFill>
                          <a:latin typeface="Comic Sans MS" pitchFamily="66" charset="0"/>
                        </a:rPr>
                        <a:t>Go</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rgbClr val="D60093"/>
                          </a:solidFill>
                          <a:latin typeface="Comic Sans MS" pitchFamily="66" charset="0"/>
                        </a:rPr>
                        <a:t>Went</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GB" sz="1400" dirty="0" smtClean="0">
                          <a:solidFill>
                            <a:srgbClr val="00B0F0"/>
                          </a:solidFill>
                          <a:latin typeface="Comic Sans MS" pitchFamily="66" charset="0"/>
                        </a:rPr>
                        <a:t>Have</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GB" sz="1400" dirty="0" smtClean="0">
                          <a:solidFill>
                            <a:srgbClr val="D60093"/>
                          </a:solidFill>
                          <a:latin typeface="Comic Sans MS" pitchFamily="66" charset="0"/>
                        </a:rPr>
                        <a:t>had</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73216" y="66850"/>
            <a:ext cx="1413799" cy="1408806"/>
          </a:xfrm>
          <a:prstGeom prst="rect">
            <a:avLst/>
          </a:prstGeom>
          <a:noFill/>
          <a:ln w="9525">
            <a:noFill/>
            <a:miter lim="800000"/>
            <a:headEnd/>
            <a:tailEnd/>
          </a:ln>
          <a:effectLst/>
        </p:spPr>
      </p:pic>
      <p:sp>
        <p:nvSpPr>
          <p:cNvPr id="7" name="Rectangle 6"/>
          <p:cNvSpPr/>
          <p:nvPr/>
        </p:nvSpPr>
        <p:spPr>
          <a:xfrm>
            <a:off x="260648" y="179512"/>
            <a:ext cx="5040560" cy="266429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There are </a:t>
            </a:r>
            <a:r>
              <a:rPr lang="en-GB" sz="1400" u="sng" dirty="0" smtClean="0">
                <a:latin typeface="Comic Sans MS" pitchFamily="66" charset="0"/>
              </a:rPr>
              <a:t>three</a:t>
            </a:r>
            <a:r>
              <a:rPr lang="en-GB" sz="1400" dirty="0" smtClean="0">
                <a:latin typeface="Comic Sans MS" pitchFamily="66" charset="0"/>
              </a:rPr>
              <a:t> different ways to write in the future tense. </a:t>
            </a:r>
          </a:p>
          <a:p>
            <a:endParaRPr lang="en-GB" sz="1400" dirty="0" smtClean="0">
              <a:latin typeface="Comic Sans MS" pitchFamily="66" charset="0"/>
            </a:endParaRPr>
          </a:p>
          <a:p>
            <a:pPr marL="342900" indent="-342900">
              <a:buFont typeface="+mj-lt"/>
              <a:buAutoNum type="arabicPeriod"/>
            </a:pPr>
            <a:r>
              <a:rPr lang="en-GB" sz="1400" dirty="0" smtClean="0">
                <a:latin typeface="Comic Sans MS" pitchFamily="66" charset="0"/>
              </a:rPr>
              <a:t> Future tense = </a:t>
            </a:r>
            <a:r>
              <a:rPr lang="en-GB" sz="1400" i="1" dirty="0" smtClean="0">
                <a:latin typeface="Comic Sans MS" pitchFamily="66" charset="0"/>
              </a:rPr>
              <a:t>Will  </a:t>
            </a:r>
            <a:r>
              <a:rPr lang="en-GB" sz="1400" dirty="0" smtClean="0">
                <a:latin typeface="Comic Sans MS" pitchFamily="66" charset="0"/>
              </a:rPr>
              <a:t>or </a:t>
            </a:r>
            <a:r>
              <a:rPr lang="en-GB" sz="1400" i="1" dirty="0" smtClean="0">
                <a:latin typeface="Comic Sans MS" pitchFamily="66" charset="0"/>
              </a:rPr>
              <a:t>shall  </a:t>
            </a:r>
            <a:r>
              <a:rPr lang="en-GB" sz="1400" dirty="0" smtClean="0">
                <a:latin typeface="Comic Sans MS" pitchFamily="66" charset="0"/>
              </a:rPr>
              <a:t>+ verb</a:t>
            </a:r>
          </a:p>
          <a:p>
            <a:pPr marL="342900" indent="-342900">
              <a:buFont typeface="+mj-lt"/>
              <a:buAutoNum type="arabicPeriod"/>
            </a:pPr>
            <a:endParaRPr lang="en-GB" sz="1400" dirty="0" smtClean="0">
              <a:latin typeface="Comic Sans MS" pitchFamily="66" charset="0"/>
            </a:endParaRPr>
          </a:p>
          <a:p>
            <a:pPr marL="342900" indent="-342900">
              <a:buFont typeface="+mj-lt"/>
              <a:buAutoNum type="arabicPeriod"/>
            </a:pPr>
            <a:r>
              <a:rPr lang="en-GB" sz="1400" dirty="0" smtClean="0">
                <a:latin typeface="Comic Sans MS" pitchFamily="66" charset="0"/>
              </a:rPr>
              <a:t> Present continuous = where plans about the future are being discussed. (Verb + </a:t>
            </a:r>
            <a:r>
              <a:rPr lang="en-GB" sz="1400" dirty="0" err="1" smtClean="0">
                <a:latin typeface="Comic Sans MS" pitchFamily="66" charset="0"/>
              </a:rPr>
              <a:t>ing</a:t>
            </a:r>
            <a:r>
              <a:rPr lang="en-GB" sz="1400" dirty="0" smtClean="0">
                <a:latin typeface="Comic Sans MS" pitchFamily="66" charset="0"/>
              </a:rPr>
              <a:t>) </a:t>
            </a:r>
          </a:p>
          <a:p>
            <a:pPr marL="342900" indent="-342900">
              <a:buFont typeface="+mj-lt"/>
              <a:buAutoNum type="arabicPeriod"/>
            </a:pPr>
            <a:endParaRPr lang="en-GB" sz="1400" dirty="0" smtClean="0">
              <a:latin typeface="Comic Sans MS" pitchFamily="66" charset="0"/>
            </a:endParaRPr>
          </a:p>
          <a:p>
            <a:pPr marL="342900" indent="-342900">
              <a:buFont typeface="+mj-lt"/>
              <a:buAutoNum type="arabicPeriod"/>
            </a:pPr>
            <a:r>
              <a:rPr lang="en-GB" sz="1400" dirty="0" smtClean="0">
                <a:latin typeface="Comic Sans MS" pitchFamily="66" charset="0"/>
              </a:rPr>
              <a:t>‘going to’ + verb = when you are talking about making a decision </a:t>
            </a:r>
          </a:p>
        </p:txBody>
      </p:sp>
      <p:sp>
        <p:nvSpPr>
          <p:cNvPr id="8" name="Rectangle 7"/>
          <p:cNvSpPr/>
          <p:nvPr/>
        </p:nvSpPr>
        <p:spPr>
          <a:xfrm>
            <a:off x="260648" y="2987824"/>
            <a:ext cx="6408712" cy="13681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B050"/>
                </a:solidFill>
                <a:latin typeface="Comic Sans MS" pitchFamily="66" charset="0"/>
              </a:rPr>
              <a:t>Examples </a:t>
            </a:r>
          </a:p>
          <a:p>
            <a:endParaRPr lang="en-GB" sz="1200" dirty="0" smtClean="0">
              <a:solidFill>
                <a:srgbClr val="00B050"/>
              </a:solidFill>
              <a:latin typeface="Comic Sans MS" pitchFamily="66" charset="0"/>
            </a:endParaRPr>
          </a:p>
          <a:p>
            <a:pPr marL="342900" indent="-342900">
              <a:buFont typeface="+mj-lt"/>
              <a:buAutoNum type="arabicPeriod"/>
            </a:pPr>
            <a:r>
              <a:rPr lang="en-GB" sz="1200" dirty="0" smtClean="0">
                <a:solidFill>
                  <a:srgbClr val="00B050"/>
                </a:solidFill>
                <a:latin typeface="Comic Sans MS" pitchFamily="66" charset="0"/>
              </a:rPr>
              <a:t>I </a:t>
            </a:r>
            <a:r>
              <a:rPr lang="en-GB" sz="1200" b="1" u="sng" dirty="0" smtClean="0">
                <a:solidFill>
                  <a:srgbClr val="00B050"/>
                </a:solidFill>
                <a:latin typeface="Comic Sans MS" pitchFamily="66" charset="0"/>
              </a:rPr>
              <a:t>will go </a:t>
            </a:r>
            <a:r>
              <a:rPr lang="en-GB" sz="1200" dirty="0" smtClean="0">
                <a:solidFill>
                  <a:srgbClr val="00B050"/>
                </a:solidFill>
                <a:latin typeface="Comic Sans MS" pitchFamily="66" charset="0"/>
              </a:rPr>
              <a:t>to the cinema tomorrow.</a:t>
            </a:r>
          </a:p>
          <a:p>
            <a:pPr marL="342900" indent="-342900">
              <a:buFont typeface="+mj-lt"/>
              <a:buAutoNum type="arabicPeriod"/>
            </a:pPr>
            <a:endParaRPr lang="en-GB" sz="1200" dirty="0" smtClean="0">
              <a:solidFill>
                <a:srgbClr val="00B050"/>
              </a:solidFill>
              <a:latin typeface="Comic Sans MS" pitchFamily="66" charset="0"/>
            </a:endParaRPr>
          </a:p>
          <a:p>
            <a:pPr marL="342900" indent="-342900">
              <a:buFont typeface="+mj-lt"/>
              <a:buAutoNum type="arabicPeriod"/>
            </a:pPr>
            <a:r>
              <a:rPr lang="en-GB" sz="1200" dirty="0" smtClean="0">
                <a:solidFill>
                  <a:srgbClr val="00B050"/>
                </a:solidFill>
                <a:latin typeface="Comic Sans MS" pitchFamily="66" charset="0"/>
              </a:rPr>
              <a:t>What time </a:t>
            </a:r>
            <a:r>
              <a:rPr lang="en-GB" sz="1200" b="1" u="sng" dirty="0" smtClean="0">
                <a:solidFill>
                  <a:srgbClr val="00B050"/>
                </a:solidFill>
                <a:latin typeface="Comic Sans MS" pitchFamily="66" charset="0"/>
              </a:rPr>
              <a:t>are you leaving </a:t>
            </a:r>
            <a:r>
              <a:rPr lang="en-GB" sz="1200" dirty="0" smtClean="0">
                <a:solidFill>
                  <a:srgbClr val="00B050"/>
                </a:solidFill>
                <a:latin typeface="Comic Sans MS" pitchFamily="66" charset="0"/>
              </a:rPr>
              <a:t>tomorrow? </a:t>
            </a:r>
            <a:r>
              <a:rPr lang="en-GB" sz="1200" b="1" u="sng" dirty="0" smtClean="0">
                <a:solidFill>
                  <a:srgbClr val="00B050"/>
                </a:solidFill>
                <a:latin typeface="Comic Sans MS" pitchFamily="66" charset="0"/>
              </a:rPr>
              <a:t>I am leaving </a:t>
            </a:r>
            <a:r>
              <a:rPr lang="en-GB" sz="1200" dirty="0" smtClean="0">
                <a:solidFill>
                  <a:srgbClr val="00B050"/>
                </a:solidFill>
                <a:latin typeface="Comic Sans MS" pitchFamily="66" charset="0"/>
              </a:rPr>
              <a:t>at 7am.</a:t>
            </a:r>
          </a:p>
          <a:p>
            <a:pPr marL="342900" indent="-342900">
              <a:buFont typeface="+mj-lt"/>
              <a:buAutoNum type="arabicPeriod"/>
            </a:pPr>
            <a:endParaRPr lang="en-GB" sz="1200" dirty="0" smtClean="0">
              <a:solidFill>
                <a:srgbClr val="00B050"/>
              </a:solidFill>
              <a:latin typeface="Comic Sans MS" pitchFamily="66" charset="0"/>
            </a:endParaRPr>
          </a:p>
          <a:p>
            <a:pPr marL="342900" indent="-342900">
              <a:buFont typeface="+mj-lt"/>
              <a:buAutoNum type="arabicPeriod"/>
            </a:pPr>
            <a:r>
              <a:rPr lang="en-GB" sz="1200" dirty="0" smtClean="0">
                <a:solidFill>
                  <a:srgbClr val="00B050"/>
                </a:solidFill>
                <a:latin typeface="Comic Sans MS" pitchFamily="66" charset="0"/>
              </a:rPr>
              <a:t>I’m going to watch a film on TV.   </a:t>
            </a:r>
            <a:endParaRPr lang="en-GB" sz="1200" dirty="0">
              <a:solidFill>
                <a:srgbClr val="00B050"/>
              </a:solidFill>
              <a:latin typeface="Comic Sans MS" pitchFamily="66" charset="0"/>
            </a:endParaRPr>
          </a:p>
        </p:txBody>
      </p:sp>
      <p:pic>
        <p:nvPicPr>
          <p:cNvPr id="1028" name="Picture 4" descr="http://www.solarfeeds.com/wp-content/uploads/future-sign-wide.jpg"/>
          <p:cNvPicPr>
            <a:picLocks noChangeAspect="1" noChangeArrowheads="1"/>
          </p:cNvPicPr>
          <p:nvPr/>
        </p:nvPicPr>
        <p:blipFill>
          <a:blip r:embed="rId3" cstate="print"/>
          <a:srcRect/>
          <a:stretch>
            <a:fillRect/>
          </a:stretch>
        </p:blipFill>
        <p:spPr bwMode="auto">
          <a:xfrm>
            <a:off x="807133" y="4932040"/>
            <a:ext cx="974975" cy="648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1988840" y="4932040"/>
            <a:ext cx="4752528" cy="492443"/>
          </a:xfrm>
          <a:prstGeom prst="rect">
            <a:avLst/>
          </a:prstGeom>
          <a:noFill/>
        </p:spPr>
        <p:txBody>
          <a:bodyPr wrap="square" rtlCol="0">
            <a:spAutoFit/>
          </a:bodyPr>
          <a:lstStyle/>
          <a:p>
            <a:r>
              <a:rPr lang="en-GB" sz="1400" b="1" dirty="0" smtClean="0">
                <a:latin typeface="Comic Sans MS" pitchFamily="66" charset="0"/>
              </a:rPr>
              <a:t>Which version of the future am I?</a:t>
            </a:r>
          </a:p>
          <a:p>
            <a:r>
              <a:rPr lang="en-GB" sz="1200" u="sng" dirty="0" smtClean="0">
                <a:latin typeface="Comic Sans MS" pitchFamily="66" charset="0"/>
              </a:rPr>
              <a:t>Underline</a:t>
            </a:r>
            <a:r>
              <a:rPr lang="en-GB" sz="1200" dirty="0" smtClean="0">
                <a:latin typeface="Comic Sans MS" pitchFamily="66" charset="0"/>
              </a:rPr>
              <a:t> the key part of the sentence that tells me this.  </a:t>
            </a:r>
            <a:endParaRPr lang="en-GB" sz="1200" dirty="0">
              <a:latin typeface="Comic Sans MS" pitchFamily="66" charset="0"/>
            </a:endParaRPr>
          </a:p>
        </p:txBody>
      </p:sp>
      <p:graphicFrame>
        <p:nvGraphicFramePr>
          <p:cNvPr id="11" name="Table 10"/>
          <p:cNvGraphicFramePr>
            <a:graphicFrameLocks noGrp="1"/>
          </p:cNvGraphicFramePr>
          <p:nvPr/>
        </p:nvGraphicFramePr>
        <p:xfrm>
          <a:off x="368660" y="5796136"/>
          <a:ext cx="6264696" cy="3038440"/>
        </p:xfrm>
        <a:graphic>
          <a:graphicData uri="http://schemas.openxmlformats.org/drawingml/2006/table">
            <a:tbl>
              <a:tblPr firstRow="1" bandRow="1">
                <a:tableStyleId>{5C22544A-7EE6-4342-B048-85BDC9FD1C3A}</a:tableStyleId>
              </a:tblPr>
              <a:tblGrid>
                <a:gridCol w="5652628">
                  <a:extLst>
                    <a:ext uri="{9D8B030D-6E8A-4147-A177-3AD203B41FA5}">
                      <a16:colId xmlns:a16="http://schemas.microsoft.com/office/drawing/2014/main" val="20000"/>
                    </a:ext>
                  </a:extLst>
                </a:gridCol>
                <a:gridCol w="612068">
                  <a:extLst>
                    <a:ext uri="{9D8B030D-6E8A-4147-A177-3AD203B41FA5}">
                      <a16:colId xmlns:a16="http://schemas.microsoft.com/office/drawing/2014/main" val="20001"/>
                    </a:ext>
                  </a:extLst>
                </a:gridCol>
              </a:tblGrid>
              <a:tr h="504056">
                <a:tc>
                  <a:txBody>
                    <a:bodyPr/>
                    <a:lstStyle/>
                    <a:p>
                      <a:pPr algn="l"/>
                      <a:r>
                        <a:rPr lang="en-GB" sz="1400" b="0" dirty="0" smtClean="0">
                          <a:solidFill>
                            <a:srgbClr val="00B0F0"/>
                          </a:solidFill>
                          <a:latin typeface="Comic Sans MS" pitchFamily="66" charset="0"/>
                        </a:rPr>
                        <a:t>Example, Tomorrow </a:t>
                      </a:r>
                      <a:r>
                        <a:rPr lang="en-GB" sz="1400" b="0" u="sng" dirty="0" smtClean="0">
                          <a:solidFill>
                            <a:srgbClr val="00B0F0"/>
                          </a:solidFill>
                          <a:latin typeface="Comic Sans MS" pitchFamily="66" charset="0"/>
                        </a:rPr>
                        <a:t>I shall eat </a:t>
                      </a:r>
                      <a:r>
                        <a:rPr lang="en-GB" sz="1400" b="0" dirty="0" smtClean="0">
                          <a:solidFill>
                            <a:srgbClr val="00B0F0"/>
                          </a:solidFill>
                          <a:latin typeface="Comic Sans MS" pitchFamily="66" charset="0"/>
                        </a:rPr>
                        <a:t>a</a:t>
                      </a:r>
                      <a:r>
                        <a:rPr lang="en-GB" sz="1400" b="0" baseline="0" dirty="0" smtClean="0">
                          <a:solidFill>
                            <a:srgbClr val="00B0F0"/>
                          </a:solidFill>
                          <a:latin typeface="Comic Sans MS" pitchFamily="66" charset="0"/>
                        </a:rPr>
                        <a:t> whole chicken at </a:t>
                      </a:r>
                      <a:r>
                        <a:rPr lang="en-GB" sz="1400" b="0" baseline="0" dirty="0" err="1" smtClean="0">
                          <a:solidFill>
                            <a:srgbClr val="00B0F0"/>
                          </a:solidFill>
                          <a:latin typeface="Comic Sans MS" pitchFamily="66" charset="0"/>
                        </a:rPr>
                        <a:t>Nandos</a:t>
                      </a:r>
                      <a:r>
                        <a:rPr lang="en-GB" sz="1400" b="0" baseline="0" dirty="0" smtClean="0">
                          <a:solidFill>
                            <a:srgbClr val="00B0F0"/>
                          </a:solidFill>
                          <a:latin typeface="Comic Sans MS" pitchFamily="66" charset="0"/>
                        </a:rPr>
                        <a:t>. </a:t>
                      </a: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smtClean="0">
                          <a:solidFill>
                            <a:srgbClr val="00B0F0"/>
                          </a:solidFill>
                          <a:latin typeface="Comic Sans MS" pitchFamily="66" charset="0"/>
                        </a:rPr>
                        <a:t>1</a:t>
                      </a: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04056">
                <a:tc>
                  <a:txBody>
                    <a:bodyPr/>
                    <a:lstStyle/>
                    <a:p>
                      <a:pPr algn="l"/>
                      <a:r>
                        <a:rPr lang="en-GB" sz="1400" b="0" dirty="0" smtClean="0">
                          <a:solidFill>
                            <a:schemeClr val="tx1"/>
                          </a:solidFill>
                          <a:latin typeface="Comic Sans MS" pitchFamily="66" charset="0"/>
                        </a:rPr>
                        <a:t>I am going to have a bath and go to bed.</a:t>
                      </a:r>
                      <a:r>
                        <a:rPr lang="en-GB" sz="1400" b="0" baseline="0" dirty="0" smtClean="0">
                          <a:solidFill>
                            <a:schemeClr val="tx1"/>
                          </a:solidFill>
                          <a:latin typeface="Comic Sans MS" pitchFamily="66" charset="0"/>
                        </a:rPr>
                        <a:t>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4056">
                <a:tc>
                  <a:txBody>
                    <a:bodyPr/>
                    <a:lstStyle/>
                    <a:p>
                      <a:pPr algn="l"/>
                      <a:r>
                        <a:rPr lang="en-GB" sz="1400" b="0" dirty="0" smtClean="0">
                          <a:solidFill>
                            <a:schemeClr val="tx1"/>
                          </a:solidFill>
                          <a:latin typeface="Comic Sans MS" pitchFamily="66" charset="0"/>
                        </a:rPr>
                        <a:t>She</a:t>
                      </a:r>
                      <a:r>
                        <a:rPr lang="en-GB" sz="1400" b="0" baseline="0" dirty="0" smtClean="0">
                          <a:solidFill>
                            <a:schemeClr val="tx1"/>
                          </a:solidFill>
                          <a:latin typeface="Comic Sans MS" pitchFamily="66" charset="0"/>
                        </a:rPr>
                        <a:t> will run a marathon next week.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04056">
                <a:tc>
                  <a:txBody>
                    <a:bodyPr/>
                    <a:lstStyle/>
                    <a:p>
                      <a:pPr algn="l"/>
                      <a:r>
                        <a:rPr lang="en-GB" sz="1400" b="0" dirty="0" smtClean="0">
                          <a:solidFill>
                            <a:schemeClr val="tx1"/>
                          </a:solidFill>
                          <a:latin typeface="Comic Sans MS" pitchFamily="66" charset="0"/>
                        </a:rPr>
                        <a:t>She is getting</a:t>
                      </a:r>
                      <a:r>
                        <a:rPr lang="en-GB" sz="1400" b="0" baseline="0" dirty="0" smtClean="0">
                          <a:solidFill>
                            <a:schemeClr val="tx1"/>
                          </a:solidFill>
                          <a:latin typeface="Comic Sans MS" pitchFamily="66" charset="0"/>
                        </a:rPr>
                        <a:t> married in 2 months time at 3pm.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04056">
                <a:tc>
                  <a:txBody>
                    <a:bodyPr/>
                    <a:lstStyle/>
                    <a:p>
                      <a:pPr algn="l"/>
                      <a:r>
                        <a:rPr lang="en-GB" sz="1400" b="0" dirty="0" smtClean="0">
                          <a:solidFill>
                            <a:schemeClr val="tx1"/>
                          </a:solidFill>
                          <a:latin typeface="Comic Sans MS" pitchFamily="66" charset="0"/>
                        </a:rPr>
                        <a:t>They’re determined to eat carrots</a:t>
                      </a:r>
                      <a:r>
                        <a:rPr lang="en-GB" sz="1400" b="0" baseline="0" dirty="0" smtClean="0">
                          <a:solidFill>
                            <a:schemeClr val="tx1"/>
                          </a:solidFill>
                          <a:latin typeface="Comic Sans MS" pitchFamily="66" charset="0"/>
                        </a:rPr>
                        <a:t> every day until they can see in the dark.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04056">
                <a:tc>
                  <a:txBody>
                    <a:bodyPr/>
                    <a:lstStyle/>
                    <a:p>
                      <a:pPr algn="l"/>
                      <a:r>
                        <a:rPr lang="en-GB" sz="1400" b="0" dirty="0" smtClean="0">
                          <a:solidFill>
                            <a:schemeClr val="tx1"/>
                          </a:solidFill>
                          <a:latin typeface="Comic Sans MS" pitchFamily="66" charset="0"/>
                        </a:rPr>
                        <a:t>I shall dance at the ball until my feet can’t take anymore.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2" name="TextBox 11"/>
          <p:cNvSpPr txBox="1"/>
          <p:nvPr/>
        </p:nvSpPr>
        <p:spPr>
          <a:xfrm rot="16200000">
            <a:off x="193286" y="5071410"/>
            <a:ext cx="792088" cy="369332"/>
          </a:xfrm>
          <a:prstGeom prst="rect">
            <a:avLst/>
          </a:prstGeom>
          <a:noFill/>
        </p:spPr>
        <p:txBody>
          <a:bodyPr wrap="square" rtlCol="0">
            <a:spAutoFit/>
          </a:bodyPr>
          <a:lstStyle/>
          <a:p>
            <a:pPr algn="ctr"/>
            <a:r>
              <a:rPr lang="en-GB" b="1" dirty="0" smtClean="0">
                <a:latin typeface="Comic Sans MS" pitchFamily="66" charset="0"/>
              </a:rPr>
              <a:t>Task </a:t>
            </a:r>
            <a:endParaRPr lang="en-GB" sz="1600" dirty="0">
              <a:latin typeface="Comic Sans MS"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Images\long_speach_bub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020" y="1763689"/>
            <a:ext cx="6633356" cy="13681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3408" y="144016"/>
            <a:ext cx="6425952" cy="161967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06563"/>
            <a:r>
              <a:rPr lang="en-GB" sz="1400" b="1" dirty="0" smtClean="0">
                <a:solidFill>
                  <a:schemeClr val="tx1"/>
                </a:solidFill>
                <a:latin typeface="Comic Sans MS" pitchFamily="66" charset="0"/>
              </a:rPr>
              <a:t>Recap: </a:t>
            </a:r>
            <a:r>
              <a:rPr lang="en-GB" sz="1400" dirty="0" smtClean="0">
                <a:solidFill>
                  <a:schemeClr val="tx1"/>
                </a:solidFill>
                <a:latin typeface="Comic Sans MS" pitchFamily="66" charset="0"/>
              </a:rPr>
              <a:t>In term 1 we looked at what a verb is. Explain here what you can remember about them: ________________________________________________________________________________</a:t>
            </a:r>
          </a:p>
          <a:p>
            <a:pPr marL="1706563"/>
            <a:r>
              <a:rPr lang="en-GB" sz="1400" dirty="0" smtClean="0">
                <a:solidFill>
                  <a:schemeClr val="tx1"/>
                </a:solidFill>
                <a:latin typeface="Comic Sans MS" pitchFamily="66" charset="0"/>
              </a:rPr>
              <a:t>________________________________________________________________________________</a:t>
            </a:r>
            <a:endParaRPr lang="en-GB" sz="1400" dirty="0">
              <a:solidFill>
                <a:schemeClr val="tx1"/>
              </a:solidFill>
              <a:latin typeface="Comic Sans MS" pitchFamily="66" charset="0"/>
            </a:endParaRPr>
          </a:p>
        </p:txBody>
      </p:sp>
      <p:pic>
        <p:nvPicPr>
          <p:cNvPr id="1028" name="Picture 4" descr="http://3.bp.blogspot.com/_NDcTbOyfDBE/TLhSPUf98sI/AAAAAAAAB54/z861mUQIpmA/s1600/verb.jpg"/>
          <p:cNvPicPr>
            <a:picLocks noChangeAspect="1" noChangeArrowheads="1"/>
          </p:cNvPicPr>
          <p:nvPr/>
        </p:nvPicPr>
        <p:blipFill>
          <a:blip r:embed="rId3" cstate="print"/>
          <a:srcRect/>
          <a:stretch>
            <a:fillRect/>
          </a:stretch>
        </p:blipFill>
        <p:spPr bwMode="auto">
          <a:xfrm>
            <a:off x="116632" y="75764"/>
            <a:ext cx="1800200" cy="1255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360040" y="2178624"/>
            <a:ext cx="6120680" cy="523220"/>
          </a:xfrm>
          <a:prstGeom prst="rect">
            <a:avLst/>
          </a:prstGeom>
          <a:noFill/>
        </p:spPr>
        <p:txBody>
          <a:bodyPr wrap="square" rtlCol="0">
            <a:spAutoFit/>
          </a:bodyPr>
          <a:lstStyle/>
          <a:p>
            <a:r>
              <a:rPr lang="en-GB" sz="1400" dirty="0" smtClean="0">
                <a:solidFill>
                  <a:schemeClr val="bg1"/>
                </a:solidFill>
                <a:latin typeface="Comic Sans MS" pitchFamily="66" charset="0"/>
              </a:rPr>
              <a:t>Task 1: highlight all the verbs in the sentences below.</a:t>
            </a:r>
          </a:p>
          <a:p>
            <a:r>
              <a:rPr lang="en-GB" sz="1400" dirty="0" smtClean="0">
                <a:solidFill>
                  <a:schemeClr val="bg1"/>
                </a:solidFill>
                <a:latin typeface="Comic Sans MS" pitchFamily="66" charset="0"/>
              </a:rPr>
              <a:t>Task 2: convert these sentences into past / present  /future tense.   </a:t>
            </a:r>
            <a:endParaRPr lang="en-GB" sz="1400" dirty="0">
              <a:solidFill>
                <a:schemeClr val="bg1"/>
              </a:solidFill>
              <a:latin typeface="Comic Sans MS" pitchFamily="66" charset="0"/>
            </a:endParaRPr>
          </a:p>
        </p:txBody>
      </p:sp>
      <p:graphicFrame>
        <p:nvGraphicFramePr>
          <p:cNvPr id="15" name="Table 14"/>
          <p:cNvGraphicFramePr>
            <a:graphicFrameLocks noGrp="1"/>
          </p:cNvGraphicFramePr>
          <p:nvPr/>
        </p:nvGraphicFramePr>
        <p:xfrm>
          <a:off x="332656" y="3048000"/>
          <a:ext cx="6192690" cy="5844483"/>
        </p:xfrm>
        <a:graphic>
          <a:graphicData uri="http://schemas.openxmlformats.org/drawingml/2006/table">
            <a:tbl>
              <a:tblPr firstRow="1" bandRow="1">
                <a:tableStyleId>{5C22544A-7EE6-4342-B048-85BDC9FD1C3A}</a:tableStyleId>
              </a:tblPr>
              <a:tblGrid>
                <a:gridCol w="2064230">
                  <a:extLst>
                    <a:ext uri="{9D8B030D-6E8A-4147-A177-3AD203B41FA5}">
                      <a16:colId xmlns:a16="http://schemas.microsoft.com/office/drawing/2014/main" val="20000"/>
                    </a:ext>
                  </a:extLst>
                </a:gridCol>
                <a:gridCol w="2064230">
                  <a:extLst>
                    <a:ext uri="{9D8B030D-6E8A-4147-A177-3AD203B41FA5}">
                      <a16:colId xmlns:a16="http://schemas.microsoft.com/office/drawing/2014/main" val="20001"/>
                    </a:ext>
                  </a:extLst>
                </a:gridCol>
                <a:gridCol w="2064230">
                  <a:extLst>
                    <a:ext uri="{9D8B030D-6E8A-4147-A177-3AD203B41FA5}">
                      <a16:colId xmlns:a16="http://schemas.microsoft.com/office/drawing/2014/main" val="20002"/>
                    </a:ext>
                  </a:extLst>
                </a:gridCol>
              </a:tblGrid>
              <a:tr h="649387">
                <a:tc>
                  <a:txBody>
                    <a:bodyPr/>
                    <a:lstStyle/>
                    <a:p>
                      <a:pPr algn="ctr"/>
                      <a:r>
                        <a:rPr lang="en-GB" dirty="0" smtClean="0">
                          <a:solidFill>
                            <a:srgbClr val="D60093"/>
                          </a:solidFill>
                        </a:rPr>
                        <a:t>Past </a:t>
                      </a:r>
                      <a:r>
                        <a:rPr lang="en-GB" baseline="0" dirty="0" smtClean="0">
                          <a:solidFill>
                            <a:srgbClr val="D60093"/>
                          </a:solidFill>
                        </a:rPr>
                        <a:t>tense </a:t>
                      </a:r>
                      <a:endParaRPr lang="en-GB" dirty="0">
                        <a:solidFill>
                          <a:srgbClr val="D60093"/>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rgbClr val="00B0F0"/>
                          </a:solidFill>
                        </a:rPr>
                        <a:t>Present tense </a:t>
                      </a:r>
                      <a:endParaRPr lang="en-GB" dirty="0">
                        <a:solidFill>
                          <a:srgbClr val="00B0F0"/>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rgbClr val="00B050"/>
                          </a:solidFill>
                        </a:rPr>
                        <a:t>Future tense </a:t>
                      </a:r>
                      <a:endParaRPr lang="en-GB" dirty="0">
                        <a:solidFill>
                          <a:srgbClr val="00B050"/>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9387">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1. The gate creaks</a:t>
                      </a:r>
                      <a:r>
                        <a:rPr lang="en-GB" sz="1200" baseline="0" dirty="0" smtClean="0">
                          <a:latin typeface="Comic Sans MS" pitchFamily="66" charset="0"/>
                        </a:rPr>
                        <a:t> in the wind.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9387">
                <a:tc>
                  <a:txBody>
                    <a:bodyPr/>
                    <a:lstStyle/>
                    <a:p>
                      <a:r>
                        <a:rPr lang="en-GB" sz="1200" dirty="0" smtClean="0">
                          <a:latin typeface="Comic Sans MS" pitchFamily="66" charset="0"/>
                        </a:rPr>
                        <a:t>2. We went</a:t>
                      </a:r>
                      <a:r>
                        <a:rPr lang="en-GB" sz="1200" baseline="0" dirty="0" smtClean="0">
                          <a:latin typeface="Comic Sans MS" pitchFamily="66" charset="0"/>
                        </a:rPr>
                        <a:t> to the fish and chip shop and it was delicious.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49387">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3. Jo is wearing jeans.</a:t>
                      </a:r>
                      <a:r>
                        <a:rPr lang="en-GB" sz="1200" baseline="0" dirty="0" smtClean="0">
                          <a:latin typeface="Comic Sans MS" pitchFamily="66" charset="0"/>
                        </a:rPr>
                        <a:t>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9387">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4. James will be playing in</a:t>
                      </a:r>
                      <a:r>
                        <a:rPr lang="en-GB" sz="1200" baseline="0" dirty="0" smtClean="0">
                          <a:latin typeface="Comic Sans MS" pitchFamily="66" charset="0"/>
                        </a:rPr>
                        <a:t> a band.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49387">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5. Cassandra</a:t>
                      </a:r>
                      <a:r>
                        <a:rPr lang="en-GB" sz="1200" baseline="0" dirty="0" smtClean="0">
                          <a:latin typeface="Comic Sans MS" pitchFamily="66" charset="0"/>
                        </a:rPr>
                        <a:t> will be walking to school tomorrow .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49387">
                <a:tc>
                  <a:txBody>
                    <a:bodyPr/>
                    <a:lstStyle/>
                    <a:p>
                      <a:r>
                        <a:rPr lang="en-GB" sz="1200" dirty="0" smtClean="0">
                          <a:latin typeface="Comic Sans MS" pitchFamily="66" charset="0"/>
                        </a:rPr>
                        <a:t>6. Barbara </a:t>
                      </a:r>
                      <a:r>
                        <a:rPr lang="en-GB" sz="1200" baseline="0" dirty="0" smtClean="0">
                          <a:latin typeface="Comic Sans MS" pitchFamily="66" charset="0"/>
                        </a:rPr>
                        <a:t> went shopping.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49387">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7. I am very hungry.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649387">
                <a:tc>
                  <a:txBody>
                    <a:bodyPr/>
                    <a:lstStyle/>
                    <a:p>
                      <a:r>
                        <a:rPr lang="en-GB" sz="1200" dirty="0" smtClean="0">
                          <a:latin typeface="Comic Sans MS" pitchFamily="66" charset="0"/>
                        </a:rPr>
                        <a:t>8. They ate lunch very quickly.</a:t>
                      </a:r>
                      <a:r>
                        <a:rPr lang="en-GB" sz="1200" baseline="0" dirty="0" smtClean="0">
                          <a:latin typeface="Comic Sans MS" pitchFamily="66" charset="0"/>
                        </a:rPr>
                        <a:t>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16632" y="3540720"/>
          <a:ext cx="6597352" cy="5495776"/>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grpSp>
        <p:nvGrpSpPr>
          <p:cNvPr id="6" name="Group 5"/>
          <p:cNvGrpSpPr/>
          <p:nvPr/>
        </p:nvGrpSpPr>
        <p:grpSpPr>
          <a:xfrm>
            <a:off x="72007" y="1259632"/>
            <a:ext cx="1196752" cy="792088"/>
            <a:chOff x="0" y="5097016"/>
            <a:chExt cx="1196752" cy="792088"/>
          </a:xfrm>
        </p:grpSpPr>
        <p:pic>
          <p:nvPicPr>
            <p:cNvPr id="7" name="Picture 4" descr="I:\Images\Yellow arrow.jpg"/>
            <p:cNvPicPr>
              <a:picLocks noChangeAspect="1" noChangeArrowheads="1"/>
            </p:cNvPicPr>
            <p:nvPr/>
          </p:nvPicPr>
          <p:blipFill>
            <a:blip r:embed="rId2" cstate="print"/>
            <a:srcRect/>
            <a:stretch>
              <a:fillRect/>
            </a:stretch>
          </p:blipFill>
          <p:spPr bwMode="auto">
            <a:xfrm>
              <a:off x="0" y="5097016"/>
              <a:ext cx="1196752" cy="792088"/>
            </a:xfrm>
            <a:prstGeom prst="rect">
              <a:avLst/>
            </a:prstGeom>
            <a:noFill/>
          </p:spPr>
        </p:pic>
        <p:sp>
          <p:nvSpPr>
            <p:cNvPr id="8" name="TextBox 7"/>
            <p:cNvSpPr txBox="1"/>
            <p:nvPr/>
          </p:nvSpPr>
          <p:spPr>
            <a:xfrm>
              <a:off x="148703" y="5293295"/>
              <a:ext cx="688009" cy="307777"/>
            </a:xfrm>
            <a:prstGeom prst="rect">
              <a:avLst/>
            </a:prstGeom>
            <a:noFill/>
          </p:spPr>
          <p:txBody>
            <a:bodyPr wrap="none" rtlCol="0">
              <a:spAutoFit/>
            </a:bodyPr>
            <a:lstStyle/>
            <a:p>
              <a:r>
                <a:rPr lang="en-GB" sz="1400" dirty="0" smtClean="0">
                  <a:latin typeface="Comic Sans MS" pitchFamily="66" charset="0"/>
                </a:rPr>
                <a:t>Task: </a:t>
              </a:r>
              <a:endParaRPr lang="en-GB" sz="1400" dirty="0">
                <a:latin typeface="Comic Sans MS" pitchFamily="66" charset="0"/>
              </a:endParaRPr>
            </a:p>
          </p:txBody>
        </p:sp>
      </p:grpSp>
      <p:sp>
        <p:nvSpPr>
          <p:cNvPr id="9" name="TextBox 8"/>
          <p:cNvSpPr txBox="1"/>
          <p:nvPr/>
        </p:nvSpPr>
        <p:spPr>
          <a:xfrm>
            <a:off x="1196751" y="1403648"/>
            <a:ext cx="5661249" cy="1200329"/>
          </a:xfrm>
          <a:prstGeom prst="rect">
            <a:avLst/>
          </a:prstGeom>
          <a:noFill/>
        </p:spPr>
        <p:txBody>
          <a:bodyPr wrap="square" rtlCol="0">
            <a:spAutoFit/>
          </a:bodyPr>
          <a:lstStyle/>
          <a:p>
            <a:r>
              <a:rPr lang="en-GB" sz="1200" dirty="0" smtClean="0">
                <a:latin typeface="Comic Sans MS" pitchFamily="66" charset="0"/>
              </a:rPr>
              <a:t>Write three paragraphs to show your understanding of tenses we have been studying. </a:t>
            </a:r>
          </a:p>
          <a:p>
            <a:endParaRPr lang="en-GB" sz="1200" dirty="0" smtClean="0">
              <a:latin typeface="Comic Sans MS" pitchFamily="66" charset="0"/>
            </a:endParaRPr>
          </a:p>
          <a:p>
            <a:r>
              <a:rPr lang="en-GB" sz="1200" dirty="0" smtClean="0">
                <a:latin typeface="Comic Sans MS" pitchFamily="66" charset="0"/>
              </a:rPr>
              <a:t>1: What did you do last weekend? </a:t>
            </a:r>
            <a:r>
              <a:rPr lang="en-GB" sz="1200" dirty="0" smtClean="0">
                <a:solidFill>
                  <a:srgbClr val="D60093"/>
                </a:solidFill>
                <a:latin typeface="Comic Sans MS" pitchFamily="66" charset="0"/>
              </a:rPr>
              <a:t>(Past)</a:t>
            </a:r>
          </a:p>
          <a:p>
            <a:r>
              <a:rPr lang="en-GB" sz="1200" dirty="0" smtClean="0">
                <a:latin typeface="Comic Sans MS" pitchFamily="66" charset="0"/>
              </a:rPr>
              <a:t>2: What are you doing today? </a:t>
            </a:r>
            <a:r>
              <a:rPr lang="en-GB" sz="1200" dirty="0" smtClean="0">
                <a:solidFill>
                  <a:srgbClr val="00B0F0"/>
                </a:solidFill>
                <a:latin typeface="Comic Sans MS" pitchFamily="66" charset="0"/>
              </a:rPr>
              <a:t>(Present)</a:t>
            </a:r>
            <a:endParaRPr lang="en-GB" sz="1200" dirty="0" smtClean="0">
              <a:latin typeface="Comic Sans MS" pitchFamily="66" charset="0"/>
            </a:endParaRPr>
          </a:p>
          <a:p>
            <a:r>
              <a:rPr lang="en-GB" sz="1200" dirty="0" smtClean="0">
                <a:latin typeface="Comic Sans MS" pitchFamily="66" charset="0"/>
              </a:rPr>
              <a:t>3. What are you doing next weekend? </a:t>
            </a:r>
            <a:r>
              <a:rPr lang="en-GB" sz="1200" dirty="0" smtClean="0">
                <a:solidFill>
                  <a:srgbClr val="00B050"/>
                </a:solidFill>
                <a:latin typeface="Comic Sans MS" pitchFamily="66" charset="0"/>
              </a:rPr>
              <a:t>(Future) </a:t>
            </a:r>
            <a:endParaRPr lang="en-GB" sz="1200" dirty="0">
              <a:latin typeface="Comic Sans MS" pitchFamily="66" charset="0"/>
            </a:endParaRPr>
          </a:p>
        </p:txBody>
      </p:sp>
      <p:pic>
        <p:nvPicPr>
          <p:cNvPr id="54274" name="Picture 2" descr="http://rohan7things.files.wordpress.com/2013/04/writing.jpg"/>
          <p:cNvPicPr>
            <a:picLocks noChangeAspect="1" noChangeArrowheads="1"/>
          </p:cNvPicPr>
          <p:nvPr/>
        </p:nvPicPr>
        <p:blipFill>
          <a:blip r:embed="rId3" cstate="print"/>
          <a:srcRect t="24003" b="17991"/>
          <a:stretch>
            <a:fillRect/>
          </a:stretch>
        </p:blipFill>
        <p:spPr bwMode="auto">
          <a:xfrm>
            <a:off x="116632" y="141000"/>
            <a:ext cx="2016224" cy="1046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276872" y="179512"/>
            <a:ext cx="4759636" cy="1169551"/>
          </a:xfrm>
          <a:prstGeom prst="rect">
            <a:avLst/>
          </a:prstGeom>
          <a:noFill/>
        </p:spPr>
        <p:txBody>
          <a:bodyPr wrap="none" rtlCol="0">
            <a:spAutoFit/>
          </a:bodyPr>
          <a:lstStyle/>
          <a:p>
            <a:r>
              <a:rPr lang="en-GB" sz="1600" dirty="0" smtClean="0">
                <a:latin typeface="Comic Sans MS" pitchFamily="66" charset="0"/>
              </a:rPr>
              <a:t>Let’s get these skills and ideas in writing.</a:t>
            </a:r>
          </a:p>
          <a:p>
            <a:r>
              <a:rPr lang="en-GB" sz="5400" dirty="0" smtClean="0">
                <a:latin typeface="Comic Sans MS" pitchFamily="66" charset="0"/>
                <a:sym typeface="Wingdings"/>
              </a:rPr>
              <a:t></a:t>
            </a:r>
            <a:r>
              <a:rPr lang="en-GB" sz="1600" dirty="0" smtClean="0">
                <a:latin typeface="Comic Sans MS" pitchFamily="66" charset="0"/>
              </a:rPr>
              <a:t>(What tense? _____________________) </a:t>
            </a:r>
            <a:endParaRPr lang="en-GB" sz="1600" dirty="0">
              <a:latin typeface="Comic Sans MS" pitchFamily="66" charset="0"/>
            </a:endParaRPr>
          </a:p>
        </p:txBody>
      </p:sp>
      <p:sp>
        <p:nvSpPr>
          <p:cNvPr id="10" name="Rectangle 9"/>
          <p:cNvSpPr/>
          <p:nvPr/>
        </p:nvSpPr>
        <p:spPr>
          <a:xfrm>
            <a:off x="386662" y="2699792"/>
            <a:ext cx="6084676" cy="50405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rgbClr val="FF0000"/>
                </a:solidFill>
                <a:latin typeface="Comic Sans MS" pitchFamily="66" charset="0"/>
              </a:rPr>
              <a:t>Remember: Try to use a variety of sentence structures and vocabulary choices – you need all your skills!  </a:t>
            </a:r>
            <a:endParaRPr lang="en-GB" sz="1200" dirty="0">
              <a:solidFill>
                <a:srgbClr val="FF0000"/>
              </a:solidFill>
              <a:latin typeface="Comic Sans MS" pitchFamily="66" charset="0"/>
            </a:endParaRPr>
          </a:p>
        </p:txBody>
      </p:sp>
      <p:cxnSp>
        <p:nvCxnSpPr>
          <p:cNvPr id="12" name="Straight Connector 11"/>
          <p:cNvCxnSpPr/>
          <p:nvPr/>
        </p:nvCxnSpPr>
        <p:spPr>
          <a:xfrm>
            <a:off x="620688" y="3563888"/>
            <a:ext cx="0" cy="558011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K</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090583" y="317992"/>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L</a:t>
            </a:r>
            <a:endParaRPr lang="en-GB" sz="6600" dirty="0">
              <a:solidFill>
                <a:srgbClr val="FF0000"/>
              </a:solidFill>
              <a:latin typeface="Comic Sans MS" pitchFamily="66" charset="0"/>
            </a:endParaRP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090583" y="4904347"/>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val="3627327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africatopsports.com/wp-content/uploads/2013/08/Mo-Farah-celebrates-winni-008_1920x11521.jpg"/>
          <p:cNvPicPr>
            <a:picLocks noChangeAspect="1" noChangeArrowheads="1"/>
          </p:cNvPicPr>
          <p:nvPr/>
        </p:nvPicPr>
        <p:blipFill>
          <a:blip r:embed="rId2" cstate="print"/>
          <a:srcRect/>
          <a:stretch>
            <a:fillRect/>
          </a:stretch>
        </p:blipFill>
        <p:spPr bwMode="auto">
          <a:xfrm>
            <a:off x="5157192" y="107504"/>
            <a:ext cx="1512168" cy="907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38761" y="107505"/>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Mo Farah </a:t>
            </a:r>
            <a:r>
              <a:rPr lang="en-GB" dirty="0" smtClean="0">
                <a:solidFill>
                  <a:srgbClr val="00B0F0"/>
                </a:solidFill>
                <a:latin typeface="Comic Sans MS" pitchFamily="66" charset="0"/>
              </a:rPr>
              <a:t>an interview </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in as much detail as possible. </a:t>
            </a:r>
            <a:endParaRPr lang="en-GB" sz="1600" dirty="0">
              <a:solidFill>
                <a:srgbClr val="7030A0"/>
              </a:solidFill>
              <a:latin typeface="Comic Sans MS" pitchFamily="66" charset="0"/>
            </a:endParaRPr>
          </a:p>
        </p:txBody>
      </p:sp>
      <p:sp>
        <p:nvSpPr>
          <p:cNvPr id="35843" name="Rectangle 3"/>
          <p:cNvSpPr>
            <a:spLocks noChangeArrowheads="1"/>
          </p:cNvSpPr>
          <p:nvPr/>
        </p:nvSpPr>
        <p:spPr bwMode="auto">
          <a:xfrm>
            <a:off x="285496" y="1576110"/>
            <a:ext cx="628700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The Weather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“There was still so much I had to get used to when it came to life in Britain. Like the weather, for example. I’d never seen snow before. That first winter it snowed so heavily I couldn’t believe what I was seeing. The whole town was blanketed in thick white. Then there was the cold. Djibouti  stayed hot all year round. In December and January the temperature might drop to around 29</a:t>
            </a: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a:t>
            </a: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 That’s about as cold as it ever got. My first winter in England, I remember my fingers and toes turning numb from the freezing cold. I wore gloves but I could never warm up my hands. I’m fine with the rain , but I can’t be dealing with the cold. I’ll probably never get used to it.</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Comic Sans MS" pitchFamily="66" charset="0"/>
              <a:ea typeface="Calibri" pitchFamily="34" charset="0"/>
              <a:cs typeface="Times New Roman" pitchFamily="18" charset="0"/>
            </a:endParaRPr>
          </a:p>
          <a:p>
            <a:pPr marL="365125"/>
            <a:r>
              <a:rPr lang="en-GB" sz="1200" dirty="0" smtClean="0">
                <a:latin typeface="Comic Sans MS" pitchFamily="66" charset="0"/>
              </a:rPr>
              <a:t>1. What happened Mo’s first winter in England?</a:t>
            </a:r>
          </a:p>
          <a:p>
            <a:pPr marL="365125"/>
            <a:r>
              <a:rPr lang="en-GB" sz="1200" dirty="0" smtClean="0">
                <a:latin typeface="Comic Sans MS" pitchFamily="66" charset="0"/>
              </a:rPr>
              <a:t>2. Had he ever seen snow before?</a:t>
            </a:r>
          </a:p>
          <a:p>
            <a:pPr marL="365125"/>
            <a:r>
              <a:rPr lang="en-GB" sz="1200" dirty="0" smtClean="0">
                <a:latin typeface="Comic Sans MS" pitchFamily="66" charset="0"/>
              </a:rPr>
              <a:t>3. What was the weather like in his home town?</a:t>
            </a:r>
          </a:p>
          <a:p>
            <a:pPr marL="365125"/>
            <a:r>
              <a:rPr lang="en-GB" sz="1200" dirty="0" smtClean="0">
                <a:latin typeface="Comic Sans MS" pitchFamily="66" charset="0"/>
              </a:rPr>
              <a:t>4. What does he think about the cold now?</a:t>
            </a:r>
          </a:p>
          <a:p>
            <a:pPr marL="365125"/>
            <a:r>
              <a:rPr lang="en-GB" sz="1200" dirty="0" smtClean="0">
                <a:latin typeface="Comic Sans MS" pitchFamily="66" charset="0"/>
              </a:rPr>
              <a:t>5. What do you think about the weather in this country?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endParaRPr lang="en-GB" sz="1200" b="1" dirty="0" smtClean="0">
              <a:latin typeface="Comic Sans MS" pitchFamily="66" charset="0"/>
            </a:endParaRPr>
          </a:p>
          <a:p>
            <a:endParaRPr lang="en-GB" sz="1200" b="1" dirty="0" smtClean="0">
              <a:latin typeface="Comic Sans MS" pitchFamily="66" charset="0"/>
            </a:endParaRPr>
          </a:p>
          <a:p>
            <a:r>
              <a:rPr lang="en-GB" sz="1200" b="1" dirty="0" smtClean="0">
                <a:latin typeface="Comic Sans MS" pitchFamily="66" charset="0"/>
              </a:rPr>
              <a:t>            English</a:t>
            </a:r>
          </a:p>
          <a:p>
            <a:endParaRPr lang="en-GB" sz="1200" dirty="0" smtClean="0">
              <a:latin typeface="Comic Sans MS" pitchFamily="66" charset="0"/>
            </a:endParaRPr>
          </a:p>
          <a:p>
            <a:pPr algn="just"/>
            <a:r>
              <a:rPr lang="en-GB" sz="1200" dirty="0" smtClean="0">
                <a:latin typeface="Comic Sans MS" pitchFamily="66" charset="0"/>
              </a:rPr>
              <a:t>“My biggest struggle in those days was with my English. I could speak a few words but I couldn’t read or write, and sometimes I had to communicate with people using hand gestures because I didn’t know the word for certain things. To help improve my English, the school placed in an English as an Additional Language (EAL) group. I still struggled............ Instead, I found myself sitting in this EAL class and finding it difficult to concentrate. There was a Ukrainian kid in the group called </a:t>
            </a:r>
            <a:r>
              <a:rPr lang="en-GB" sz="1200" dirty="0" err="1" smtClean="0">
                <a:latin typeface="Comic Sans MS" pitchFamily="66" charset="0"/>
              </a:rPr>
              <a:t>Sergiy</a:t>
            </a:r>
            <a:r>
              <a:rPr lang="en-GB" sz="1200" dirty="0" smtClean="0">
                <a:latin typeface="Comic Sans MS" pitchFamily="66" charset="0"/>
              </a:rPr>
              <a:t>. We used to fight all the time. It was like Frazier-Ali between </a:t>
            </a:r>
            <a:r>
              <a:rPr lang="en-GB" sz="1200" dirty="0" err="1" smtClean="0">
                <a:latin typeface="Comic Sans MS" pitchFamily="66" charset="0"/>
              </a:rPr>
              <a:t>Sergiy</a:t>
            </a:r>
            <a:r>
              <a:rPr lang="en-GB" sz="1200" dirty="0" smtClean="0">
                <a:latin typeface="Comic Sans MS" pitchFamily="66" charset="0"/>
              </a:rPr>
              <a:t> and me. I learnt more about fighting than I did about English in that class.</a:t>
            </a:r>
          </a:p>
          <a:p>
            <a:pPr algn="just"/>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indent="365125"/>
            <a:r>
              <a:rPr lang="en-GB" sz="1200" dirty="0" smtClean="0">
                <a:latin typeface="Comic Sans MS" pitchFamily="66" charset="0"/>
              </a:rPr>
              <a:t>1. What problems did Mo have with English?</a:t>
            </a:r>
          </a:p>
          <a:p>
            <a:pPr indent="365125"/>
            <a:r>
              <a:rPr lang="en-GB" sz="1200" dirty="0" smtClean="0">
                <a:latin typeface="Comic Sans MS" pitchFamily="66" charset="0"/>
              </a:rPr>
              <a:t>2. How did he communicate when he didn’t know a word?</a:t>
            </a:r>
          </a:p>
          <a:p>
            <a:pPr indent="365125"/>
            <a:r>
              <a:rPr lang="en-GB" sz="1200" dirty="0" smtClean="0">
                <a:latin typeface="Comic Sans MS" pitchFamily="66" charset="0"/>
              </a:rPr>
              <a:t>3. What did the school do to help him?</a:t>
            </a:r>
          </a:p>
          <a:p>
            <a:pPr indent="365125"/>
            <a:r>
              <a:rPr lang="en-GB" sz="1200" dirty="0" smtClean="0">
                <a:latin typeface="Comic Sans MS" pitchFamily="66" charset="0"/>
              </a:rPr>
              <a:t>4. Why do you think he found it difficult to concentrate?</a:t>
            </a:r>
          </a:p>
          <a:p>
            <a:pPr indent="365125"/>
            <a:r>
              <a:rPr lang="en-GB" sz="1200" dirty="0" smtClean="0">
                <a:latin typeface="Comic Sans MS" pitchFamily="66" charset="0"/>
              </a:rPr>
              <a:t>5. Why do you think he got involved in teaching?</a:t>
            </a:r>
          </a:p>
        </p:txBody>
      </p:sp>
      <p:pic>
        <p:nvPicPr>
          <p:cNvPr id="35845" name="Picture 5" descr="http://www.stickypony.com/icopals/716.png"/>
          <p:cNvPicPr>
            <a:picLocks noChangeAspect="1" noChangeArrowheads="1"/>
          </p:cNvPicPr>
          <p:nvPr/>
        </p:nvPicPr>
        <p:blipFill>
          <a:blip r:embed="rId3" cstate="print"/>
          <a:srcRect/>
          <a:stretch>
            <a:fillRect/>
          </a:stretch>
        </p:blipFill>
        <p:spPr bwMode="auto">
          <a:xfrm>
            <a:off x="332656" y="1259632"/>
            <a:ext cx="648072" cy="648072"/>
          </a:xfrm>
          <a:prstGeom prst="rect">
            <a:avLst/>
          </a:prstGeom>
          <a:noFill/>
        </p:spPr>
      </p:pic>
      <p:pic>
        <p:nvPicPr>
          <p:cNvPr id="35847" name="Picture 7" descr="http://homepage.ntlworld.com/the.beehive/images/MapsFlags/Map_gbr.gif"/>
          <p:cNvPicPr>
            <a:picLocks noChangeAspect="1" noChangeArrowheads="1"/>
          </p:cNvPicPr>
          <p:nvPr/>
        </p:nvPicPr>
        <p:blipFill>
          <a:blip r:embed="rId4" cstate="print"/>
          <a:srcRect/>
          <a:stretch>
            <a:fillRect/>
          </a:stretch>
        </p:blipFill>
        <p:spPr bwMode="auto">
          <a:xfrm>
            <a:off x="404664" y="4903638"/>
            <a:ext cx="648072" cy="74848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96652" y="108755"/>
            <a:ext cx="626469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Being Different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got into a fair few fights in my early days at Feltham. It was never anything serious, just the odd scrap here and there. Because I usually have a smile on my face and try to be nice to people my kindness often gets mistaken for weakness. I suppose I stood out at school. I was slightly different from the other kids. I came from another continent, I was a Muslim, I spoke another language. Some kids probably looked at me and thought, ‘Yeah, here’s someone we can push around.’ They didn’t know me. I’ve never been afraid to stick up for myself. I’d had a tough childhood- a lot tougher than a lot of kids. From a young age I had to learn to be a fighter. I never backed down from a fight”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Why did people think Mo was weak?</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 Was Mo afraid of other people?</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 What did he mean when he said “I’d had a tough childhood”?</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 What did he learn from a young age?</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41986" name="Rectangle 2"/>
          <p:cNvSpPr>
            <a:spLocks noChangeArrowheads="1"/>
          </p:cNvSpPr>
          <p:nvPr/>
        </p:nvSpPr>
        <p:spPr bwMode="auto">
          <a:xfrm>
            <a:off x="321500" y="3268305"/>
            <a:ext cx="6215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6600"/>
                </a:solidFill>
                <a:effectLst/>
                <a:latin typeface="Comic Sans MS" pitchFamily="66" charset="0"/>
                <a:ea typeface="Calibri" pitchFamily="34" charset="0"/>
                <a:cs typeface="Times New Roman" pitchFamily="18" charset="0"/>
              </a:rPr>
              <a:t>Extended writing task: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6600"/>
              </a:solidFill>
              <a:effectLst/>
              <a:latin typeface="Comic Sans MS" pitchFamily="66" charset="0"/>
              <a:cs typeface="Arial" pitchFamily="34" charset="0"/>
            </a:endParaRPr>
          </a:p>
          <a:p>
            <a:pPr marL="441325" marR="0" lvl="0" indent="-166688" algn="l" defTabSz="914400" rtl="0" eaLnBrk="0" fontAlgn="base" latinLnBrk="0" hangingPunct="0">
              <a:lnSpc>
                <a:spcPct val="100000"/>
              </a:lnSpc>
              <a:spcBef>
                <a:spcPct val="0"/>
              </a:spcBef>
              <a:spcAft>
                <a:spcPct val="0"/>
              </a:spcAft>
              <a:buClrTx/>
              <a:buSzTx/>
              <a:buFont typeface="+mj-lt"/>
              <a:buAutoNum type="arabicPeriod"/>
              <a:tabLst/>
            </a:pPr>
            <a:r>
              <a:rPr kumimoji="0" lang="en-GB" sz="1200" b="0" i="0" u="none" strike="noStrike" cap="none" normalizeH="0" baseline="0" dirty="0" smtClean="0">
                <a:ln>
                  <a:noFill/>
                </a:ln>
                <a:solidFill>
                  <a:srgbClr val="006600"/>
                </a:solidFill>
                <a:effectLst/>
                <a:latin typeface="Comic Sans MS" pitchFamily="66" charset="0"/>
                <a:ea typeface="Calibri" pitchFamily="34" charset="0"/>
                <a:cs typeface="Times New Roman" pitchFamily="18" charset="0"/>
              </a:rPr>
              <a:t>Compare your thoughts on British weather with Mo’s</a:t>
            </a:r>
            <a:endParaRPr kumimoji="0" lang="en-GB" sz="1200" b="0" i="0" u="none" strike="noStrike" cap="none" normalizeH="0" baseline="0" dirty="0" smtClean="0">
              <a:ln>
                <a:noFill/>
              </a:ln>
              <a:solidFill>
                <a:srgbClr val="006600"/>
              </a:solidFill>
              <a:effectLst/>
              <a:latin typeface="Comic Sans MS" pitchFamily="66" charset="0"/>
              <a:cs typeface="Arial" pitchFamily="34" charset="0"/>
            </a:endParaRPr>
          </a:p>
          <a:p>
            <a:pPr marL="441325" marR="0" lvl="0" indent="-166688" algn="l" defTabSz="914400" rtl="0" eaLnBrk="0" fontAlgn="base" latinLnBrk="0" hangingPunct="0">
              <a:lnSpc>
                <a:spcPct val="100000"/>
              </a:lnSpc>
              <a:spcBef>
                <a:spcPct val="0"/>
              </a:spcBef>
              <a:spcAft>
                <a:spcPct val="0"/>
              </a:spcAft>
              <a:buClrTx/>
              <a:buSzTx/>
              <a:buFont typeface="+mj-lt"/>
              <a:buAutoNum type="arabicPeriod"/>
              <a:tabLst/>
            </a:pPr>
            <a:r>
              <a:rPr kumimoji="0" lang="en-GB" sz="1200" b="0" i="0" u="none" strike="noStrike" cap="none" normalizeH="0" baseline="0" dirty="0" smtClean="0">
                <a:ln>
                  <a:noFill/>
                </a:ln>
                <a:solidFill>
                  <a:srgbClr val="006600"/>
                </a:solidFill>
                <a:effectLst/>
                <a:latin typeface="Comic Sans MS" pitchFamily="66" charset="0"/>
                <a:ea typeface="Calibri" pitchFamily="34" charset="0"/>
                <a:cs typeface="Times New Roman" pitchFamily="18" charset="0"/>
              </a:rPr>
              <a:t>How do people in this country/ class/ college treat you? Explain why you think that is</a:t>
            </a:r>
            <a:r>
              <a:rPr kumimoji="0" lang="en-GB" sz="1200" b="0" i="0" u="none" strike="noStrike" cap="none" normalizeH="0" dirty="0" smtClean="0">
                <a:ln>
                  <a:noFill/>
                </a:ln>
                <a:solidFill>
                  <a:srgbClr val="006600"/>
                </a:solidFill>
                <a:effectLst/>
                <a:latin typeface="Comic Sans MS" pitchFamily="66" charset="0"/>
                <a:ea typeface="Calibri" pitchFamily="34" charset="0"/>
                <a:cs typeface="Times New Roman" pitchFamily="18" charset="0"/>
              </a:rPr>
              <a:t> so</a:t>
            </a:r>
            <a:endParaRPr kumimoji="0" lang="en-GB" sz="1200" b="0" i="0" u="none" strike="noStrike" cap="none" normalizeH="0" baseline="0" dirty="0" smtClean="0">
              <a:ln>
                <a:noFill/>
              </a:ln>
              <a:solidFill>
                <a:srgbClr val="006600"/>
              </a:solidFill>
              <a:effectLst/>
              <a:latin typeface="Comic Sans MS" pitchFamily="66"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questions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01483"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1</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52105217"/>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extLst>
                    <a:ext uri="{9D8B030D-6E8A-4147-A177-3AD203B41FA5}">
                      <a16:colId xmlns:a16="http://schemas.microsoft.com/office/drawing/2014/main" val="20000"/>
                    </a:ext>
                  </a:extLst>
                </a:gridCol>
                <a:gridCol w="1831118">
                  <a:extLst>
                    <a:ext uri="{9D8B030D-6E8A-4147-A177-3AD203B41FA5}">
                      <a16:colId xmlns:a16="http://schemas.microsoft.com/office/drawing/2014/main" val="20001"/>
                    </a:ext>
                  </a:extLst>
                </a:gridCol>
                <a:gridCol w="1831118">
                  <a:extLst>
                    <a:ext uri="{9D8B030D-6E8A-4147-A177-3AD203B41FA5}">
                      <a16:colId xmlns:a16="http://schemas.microsoft.com/office/drawing/2014/main" val="20002"/>
                    </a:ext>
                  </a:extLst>
                </a:gridCol>
                <a:gridCol w="1831118">
                  <a:extLst>
                    <a:ext uri="{9D8B030D-6E8A-4147-A177-3AD203B41FA5}">
                      <a16:colId xmlns:a16="http://schemas.microsoft.com/office/drawing/2014/main" val="20003"/>
                    </a:ext>
                  </a:extLst>
                </a:gridCol>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Committed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Conscience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Conscientious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Conscious</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Definite</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Definitely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Disappear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Discipline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Embarrass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Equipment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Exhilarate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Exceed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Existence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Experience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Fiery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749187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48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extLst>
                    <a:ext uri="{9D8B030D-6E8A-4147-A177-3AD203B41FA5}">
                      <a16:colId xmlns:a16="http://schemas.microsoft.com/office/drawing/2014/main" val="20000"/>
                    </a:ext>
                  </a:extLst>
                </a:gridCol>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48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2318263"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time</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5111" y="35496"/>
            <a:ext cx="2407709" cy="14946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252105217"/>
              </p:ext>
            </p:extLst>
          </p:nvPr>
        </p:nvGraphicFramePr>
        <p:xfrm>
          <a:off x="404664" y="1259632"/>
          <a:ext cx="6048670" cy="7530908"/>
        </p:xfrm>
        <a:graphic>
          <a:graphicData uri="http://schemas.openxmlformats.org/drawingml/2006/table">
            <a:tbl>
              <a:tblPr firstRow="1" bandRow="1">
                <a:tableStyleId>{5C22544A-7EE6-4342-B048-85BDC9FD1C3A}</a:tableStyleId>
              </a:tblPr>
              <a:tblGrid>
                <a:gridCol w="555316">
                  <a:extLst>
                    <a:ext uri="{9D8B030D-6E8A-4147-A177-3AD203B41FA5}">
                      <a16:colId xmlns:a16="http://schemas.microsoft.com/office/drawing/2014/main" val="20000"/>
                    </a:ext>
                  </a:extLst>
                </a:gridCol>
                <a:gridCol w="1831118">
                  <a:extLst>
                    <a:ext uri="{9D8B030D-6E8A-4147-A177-3AD203B41FA5}">
                      <a16:colId xmlns:a16="http://schemas.microsoft.com/office/drawing/2014/main" val="20001"/>
                    </a:ext>
                  </a:extLst>
                </a:gridCol>
                <a:gridCol w="1831118">
                  <a:extLst>
                    <a:ext uri="{9D8B030D-6E8A-4147-A177-3AD203B41FA5}">
                      <a16:colId xmlns:a16="http://schemas.microsoft.com/office/drawing/2014/main" val="20002"/>
                    </a:ext>
                  </a:extLst>
                </a:gridCol>
                <a:gridCol w="1831118">
                  <a:extLst>
                    <a:ext uri="{9D8B030D-6E8A-4147-A177-3AD203B41FA5}">
                      <a16:colId xmlns:a16="http://schemas.microsoft.com/office/drawing/2014/main" val="20003"/>
                    </a:ext>
                  </a:extLst>
                </a:gridCol>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a:t>
                      </a:r>
                      <a:r>
                        <a:rPr lang="en-GB" sz="1300" baseline="0" dirty="0" smtClean="0">
                          <a:solidFill>
                            <a:schemeClr val="tx1"/>
                          </a:solidFill>
                        </a:rPr>
                        <a:t> 1</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 2</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 3</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42314">
                <a:tc rowSpan="5">
                  <a:txBody>
                    <a:bodyPr/>
                    <a:lstStyle/>
                    <a:p>
                      <a:pPr algn="ctr"/>
                      <a:r>
                        <a:rPr lang="en-GB" sz="1300" dirty="0" smtClean="0">
                          <a:solidFill>
                            <a:schemeClr val="tx1"/>
                          </a:solidFill>
                        </a:rPr>
                        <a:t>Connective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314">
                <a:tc rowSpan="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2314">
                <a:tc rowSpan="5">
                  <a:txBody>
                    <a:bodyPr/>
                    <a:lstStyle/>
                    <a:p>
                      <a:pPr algn="ctr"/>
                      <a:r>
                        <a:rPr lang="en-GB" sz="1300" dirty="0" smtClean="0">
                          <a:solidFill>
                            <a:schemeClr val="tx1"/>
                          </a:solidFill>
                        </a:rPr>
                        <a:t>English subject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aseline="0" dirty="0" smtClean="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2314">
                <a:tc>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a:t>
                      </a:r>
                      <a:endParaRPr lang="en-GB" sz="120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 </a:t>
                      </a:r>
                      <a:endParaRPr lang="en-GB" sz="120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 </a:t>
                      </a:r>
                      <a:endParaRPr lang="en-GB" sz="120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7491874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0649" y="450927"/>
          <a:ext cx="6336705" cy="8557850"/>
        </p:xfrm>
        <a:graphic>
          <a:graphicData uri="http://schemas.openxmlformats.org/drawingml/2006/table">
            <a:tbl>
              <a:tblPr firstRow="1" bandRow="1">
                <a:tableStyleId>{5C22544A-7EE6-4342-B048-85BDC9FD1C3A}</a:tableStyleId>
              </a:tblPr>
              <a:tblGrid>
                <a:gridCol w="2112235">
                  <a:extLst>
                    <a:ext uri="{9D8B030D-6E8A-4147-A177-3AD203B41FA5}">
                      <a16:colId xmlns:a16="http://schemas.microsoft.com/office/drawing/2014/main" val="20000"/>
                    </a:ext>
                  </a:extLst>
                </a:gridCol>
                <a:gridCol w="2112235">
                  <a:extLst>
                    <a:ext uri="{9D8B030D-6E8A-4147-A177-3AD203B41FA5}">
                      <a16:colId xmlns:a16="http://schemas.microsoft.com/office/drawing/2014/main" val="20001"/>
                    </a:ext>
                  </a:extLst>
                </a:gridCol>
                <a:gridCol w="2112235">
                  <a:extLst>
                    <a:ext uri="{9D8B030D-6E8A-4147-A177-3AD203B41FA5}">
                      <a16:colId xmlns:a16="http://schemas.microsoft.com/office/drawing/2014/main" val="20002"/>
                    </a:ext>
                  </a:extLst>
                </a:gridCol>
              </a:tblGrid>
              <a:tr h="342314">
                <a:tc>
                  <a:txBody>
                    <a:bodyPr/>
                    <a:lstStyle/>
                    <a:p>
                      <a:pPr algn="ctr"/>
                      <a:r>
                        <a:rPr lang="en-GB" sz="1300" dirty="0" smtClean="0">
                          <a:latin typeface="Comic Sans MS" pitchFamily="66" charset="0"/>
                        </a:rPr>
                        <a:t>Relevant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300" dirty="0" smtClean="0">
                          <a:latin typeface="Comic Sans MS" pitchFamily="66" charset="0"/>
                        </a:rPr>
                        <a:t>Interesting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300" dirty="0" smtClean="0">
                          <a:latin typeface="Comic Sans MS" pitchFamily="66" charset="0"/>
                        </a:rPr>
                        <a:t>Ambitious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extLst>
                  <a:ext uri="{0D108BD9-81ED-4DB2-BD59-A6C34878D82A}">
                    <a16:rowId xmlns:a16="http://schemas.microsoft.com/office/drawing/2014/main" val="10000"/>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bl>
          </a:graphicData>
        </a:graphic>
      </p:graphicFrame>
      <p:sp>
        <p:nvSpPr>
          <p:cNvPr id="8" name="TextBox 7"/>
          <p:cNvSpPr txBox="1"/>
          <p:nvPr/>
        </p:nvSpPr>
        <p:spPr>
          <a:xfrm>
            <a:off x="2075105" y="52113"/>
            <a:ext cx="2707793" cy="338554"/>
          </a:xfrm>
          <a:prstGeom prst="rect">
            <a:avLst/>
          </a:prstGeom>
          <a:noFill/>
        </p:spPr>
        <p:txBody>
          <a:bodyPr wrap="none" rtlCol="0">
            <a:spAutoFit/>
          </a:bodyPr>
          <a:lstStyle/>
          <a:p>
            <a:pPr algn="ctr"/>
            <a:r>
              <a:rPr lang="en-GB" sz="1600" dirty="0" smtClean="0">
                <a:latin typeface="Comic Sans MS" pitchFamily="66" charset="0"/>
              </a:rPr>
              <a:t>Choose your words wisely! </a:t>
            </a:r>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cosa.hkbu.edu.hk/grammar/nouns/singular-plural/files/img/img1.jpg"/>
          <p:cNvPicPr>
            <a:picLocks noChangeAspect="1" noChangeArrowheads="1"/>
          </p:cNvPicPr>
          <p:nvPr/>
        </p:nvPicPr>
        <p:blipFill>
          <a:blip r:embed="rId2" cstate="print"/>
          <a:srcRect/>
          <a:stretch>
            <a:fillRect/>
          </a:stretch>
        </p:blipFill>
        <p:spPr bwMode="auto">
          <a:xfrm>
            <a:off x="1886032" y="179512"/>
            <a:ext cx="308593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48680" y="2411762"/>
            <a:ext cx="5904656" cy="2246769"/>
          </a:xfrm>
          <a:prstGeom prst="rect">
            <a:avLst/>
          </a:prstGeom>
          <a:noFill/>
        </p:spPr>
        <p:txBody>
          <a:bodyPr wrap="square" rtlCol="0">
            <a:spAutoFit/>
          </a:bodyPr>
          <a:lstStyle/>
          <a:p>
            <a:r>
              <a:rPr lang="en-GB" sz="1400" dirty="0" smtClean="0">
                <a:latin typeface="Comic Sans MS" pitchFamily="66" charset="0"/>
              </a:rPr>
              <a:t>When writing it is very important to make sure we are using singular and plural nouns or our work won’t make sense! </a:t>
            </a:r>
          </a:p>
          <a:p>
            <a:endParaRPr lang="en-GB" sz="1400" dirty="0" smtClean="0">
              <a:latin typeface="Comic Sans MS" pitchFamily="66" charset="0"/>
            </a:endParaRPr>
          </a:p>
          <a:p>
            <a:endParaRPr lang="en-GB" sz="1400" dirty="0" smtClean="0">
              <a:latin typeface="Comic Sans MS" pitchFamily="66" charset="0"/>
            </a:endParaRPr>
          </a:p>
          <a:p>
            <a:r>
              <a:rPr lang="en-GB" sz="1400" dirty="0" smtClean="0">
                <a:latin typeface="Comic Sans MS" pitchFamily="66" charset="0"/>
              </a:rPr>
              <a:t>Unfortunately the rules for making a singular word into a plural word is not as easy us just adding an ‘S’ to the end, there are a few rules to look out for. </a:t>
            </a:r>
          </a:p>
          <a:p>
            <a:endParaRPr lang="en-GB" sz="1400" dirty="0" smtClean="0">
              <a:latin typeface="Comic Sans MS" pitchFamily="66" charset="0"/>
            </a:endParaRPr>
          </a:p>
          <a:p>
            <a:pPr algn="ctr"/>
            <a:endParaRPr lang="en-GB" sz="1400" b="1" dirty="0" smtClean="0">
              <a:latin typeface="Comic Sans MS" pitchFamily="66" charset="0"/>
            </a:endParaRPr>
          </a:p>
          <a:p>
            <a:pPr algn="ctr"/>
            <a:r>
              <a:rPr lang="en-GB" sz="1400" b="1" dirty="0" smtClean="0">
                <a:latin typeface="Comic Sans MS" pitchFamily="66" charset="0"/>
              </a:rPr>
              <a:t>Some rules for you </a:t>
            </a:r>
            <a:endParaRPr lang="en-GB" sz="1400" b="1" dirty="0">
              <a:latin typeface="Comic Sans MS" pitchFamily="66" charset="0"/>
            </a:endParaRPr>
          </a:p>
        </p:txBody>
      </p:sp>
      <p:cxnSp>
        <p:nvCxnSpPr>
          <p:cNvPr id="7" name="Straight Arrow Connector 6"/>
          <p:cNvCxnSpPr/>
          <p:nvPr/>
        </p:nvCxnSpPr>
        <p:spPr>
          <a:xfrm flipH="1">
            <a:off x="3573016" y="4139952"/>
            <a:ext cx="936104" cy="216024"/>
          </a:xfrm>
          <a:prstGeom prst="straightConnector1">
            <a:avLst/>
          </a:prstGeom>
          <a:ln w="28575">
            <a:solidFill>
              <a:srgbClr val="D600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09122" y="3995937"/>
            <a:ext cx="1215397" cy="276999"/>
          </a:xfrm>
          <a:prstGeom prst="rect">
            <a:avLst/>
          </a:prstGeom>
          <a:noFill/>
        </p:spPr>
        <p:txBody>
          <a:bodyPr wrap="none" rtlCol="0">
            <a:spAutoFit/>
          </a:bodyPr>
          <a:lstStyle/>
          <a:p>
            <a:r>
              <a:rPr lang="en-GB" sz="1200" u="sng" dirty="0" smtClean="0">
                <a:solidFill>
                  <a:srgbClr val="D60093"/>
                </a:solidFill>
                <a:latin typeface="Comic Sans MS" pitchFamily="66" charset="0"/>
              </a:rPr>
              <a:t>Just add an S!</a:t>
            </a:r>
            <a:endParaRPr lang="en-GB" sz="1200" u="sng" dirty="0">
              <a:solidFill>
                <a:srgbClr val="D60093"/>
              </a:solidFill>
              <a:latin typeface="Comic Sans MS" pitchFamily="66" charset="0"/>
            </a:endParaRPr>
          </a:p>
        </p:txBody>
      </p:sp>
      <p:sp>
        <p:nvSpPr>
          <p:cNvPr id="11" name="TextBox 10"/>
          <p:cNvSpPr txBox="1"/>
          <p:nvPr/>
        </p:nvSpPr>
        <p:spPr>
          <a:xfrm>
            <a:off x="548680" y="5206131"/>
            <a:ext cx="3722494" cy="2893100"/>
          </a:xfrm>
          <a:prstGeom prst="rect">
            <a:avLst/>
          </a:prstGeom>
          <a:noFill/>
        </p:spPr>
        <p:txBody>
          <a:bodyPr wrap="none" rtlCol="0">
            <a:spAutoFit/>
          </a:bodyPr>
          <a:lstStyle/>
          <a:p>
            <a:pPr marL="342900" indent="-342900">
              <a:buAutoNum type="arabicPeriod"/>
            </a:pPr>
            <a:r>
              <a:rPr lang="en-GB" sz="1400" dirty="0" smtClean="0">
                <a:solidFill>
                  <a:srgbClr val="006600"/>
                </a:solidFill>
                <a:latin typeface="Comic Sans MS" pitchFamily="66" charset="0"/>
              </a:rPr>
              <a:t>The general rule is just add an S (but)</a:t>
            </a:r>
          </a:p>
          <a:p>
            <a:pPr marL="342900" indent="-342900">
              <a:buAutoNum type="arabicPeriod"/>
            </a:pPr>
            <a:endParaRPr lang="en-GB" sz="1400" dirty="0" smtClean="0">
              <a:solidFill>
                <a:srgbClr val="006600"/>
              </a:solidFill>
              <a:latin typeface="Comic Sans MS" pitchFamily="66" charset="0"/>
            </a:endParaRPr>
          </a:p>
          <a:p>
            <a:pPr marL="342900" indent="-342900">
              <a:buAutoNum type="arabicPeriod"/>
            </a:pPr>
            <a:r>
              <a:rPr lang="en-GB" sz="1400" dirty="0" smtClean="0">
                <a:solidFill>
                  <a:srgbClr val="006600"/>
                </a:solidFill>
                <a:latin typeface="Comic Sans MS" pitchFamily="66" charset="0"/>
              </a:rPr>
              <a:t>Sometimes you need to add an </a:t>
            </a:r>
            <a:r>
              <a:rPr lang="en-GB" sz="1400" dirty="0" err="1" smtClean="0">
                <a:solidFill>
                  <a:srgbClr val="006600"/>
                </a:solidFill>
                <a:latin typeface="Comic Sans MS" pitchFamily="66" charset="0"/>
              </a:rPr>
              <a:t>es</a:t>
            </a:r>
            <a:endParaRPr lang="en-GB" sz="1400" dirty="0" smtClean="0">
              <a:solidFill>
                <a:srgbClr val="006600"/>
              </a:solidFill>
              <a:latin typeface="Comic Sans MS" pitchFamily="66" charset="0"/>
            </a:endParaRPr>
          </a:p>
          <a:p>
            <a:pPr marL="342900" indent="-342900">
              <a:buAutoNum type="arabicPeriod"/>
            </a:pPr>
            <a:endParaRPr lang="en-GB" sz="1400" dirty="0" smtClean="0">
              <a:solidFill>
                <a:srgbClr val="006600"/>
              </a:solidFill>
              <a:latin typeface="Comic Sans MS" pitchFamily="66" charset="0"/>
            </a:endParaRPr>
          </a:p>
          <a:p>
            <a:pPr marL="342900" indent="-342900">
              <a:buFontTx/>
              <a:buAutoNum type="arabicPeriod"/>
            </a:pPr>
            <a:r>
              <a:rPr lang="en-GB" sz="1400" dirty="0" smtClean="0">
                <a:solidFill>
                  <a:srgbClr val="006600"/>
                </a:solidFill>
                <a:latin typeface="Comic Sans MS" pitchFamily="66" charset="0"/>
              </a:rPr>
              <a:t>Change the y to an </a:t>
            </a:r>
            <a:r>
              <a:rPr lang="en-GB" sz="1400" dirty="0" err="1" smtClean="0">
                <a:solidFill>
                  <a:srgbClr val="006600"/>
                </a:solidFill>
                <a:latin typeface="Comic Sans MS" pitchFamily="66" charset="0"/>
              </a:rPr>
              <a:t>i</a:t>
            </a:r>
            <a:r>
              <a:rPr lang="en-GB" sz="1400" dirty="0" smtClean="0">
                <a:solidFill>
                  <a:srgbClr val="006600"/>
                </a:solidFill>
                <a:latin typeface="Comic Sans MS" pitchFamily="66" charset="0"/>
              </a:rPr>
              <a:t> and add </a:t>
            </a:r>
            <a:r>
              <a:rPr lang="en-GB" sz="1400" dirty="0" err="1" smtClean="0">
                <a:solidFill>
                  <a:srgbClr val="006600"/>
                </a:solidFill>
                <a:latin typeface="Comic Sans MS" pitchFamily="66" charset="0"/>
              </a:rPr>
              <a:t>es</a:t>
            </a:r>
            <a:endParaRPr lang="en-GB" sz="1400" dirty="0" smtClean="0">
              <a:solidFill>
                <a:srgbClr val="006600"/>
              </a:solidFill>
              <a:latin typeface="Comic Sans MS" pitchFamily="66" charset="0"/>
            </a:endParaRPr>
          </a:p>
          <a:p>
            <a:pPr marL="342900" indent="-342900">
              <a:buFontTx/>
              <a:buAutoNum type="arabicPeriod"/>
            </a:pPr>
            <a:endParaRPr lang="en-GB" sz="1400" dirty="0" smtClean="0">
              <a:solidFill>
                <a:srgbClr val="006600"/>
              </a:solidFill>
              <a:latin typeface="Comic Sans MS" pitchFamily="66" charset="0"/>
            </a:endParaRPr>
          </a:p>
          <a:p>
            <a:pPr marL="342900" indent="-342900">
              <a:buFontTx/>
              <a:buAutoNum type="arabicPeriod"/>
            </a:pPr>
            <a:r>
              <a:rPr lang="en-GB" sz="1400" dirty="0" smtClean="0">
                <a:solidFill>
                  <a:srgbClr val="006600"/>
                </a:solidFill>
                <a:latin typeface="Comic Sans MS" pitchFamily="66" charset="0"/>
              </a:rPr>
              <a:t>Words that end in </a:t>
            </a:r>
            <a:r>
              <a:rPr lang="en-GB" sz="1400" dirty="0" err="1" smtClean="0">
                <a:solidFill>
                  <a:srgbClr val="006600"/>
                </a:solidFill>
                <a:latin typeface="Comic Sans MS" pitchFamily="66" charset="0"/>
              </a:rPr>
              <a:t>ey</a:t>
            </a:r>
            <a:r>
              <a:rPr lang="en-GB" sz="1400" dirty="0" smtClean="0">
                <a:solidFill>
                  <a:srgbClr val="006600"/>
                </a:solidFill>
                <a:latin typeface="Comic Sans MS" pitchFamily="66" charset="0"/>
              </a:rPr>
              <a:t> add an s</a:t>
            </a:r>
          </a:p>
          <a:p>
            <a:pPr marL="342900" indent="-342900">
              <a:buAutoNum type="arabicPeriod"/>
            </a:pPr>
            <a:endParaRPr lang="en-GB" sz="1400" dirty="0" smtClean="0">
              <a:latin typeface="Comic Sans MS" pitchFamily="66" charset="0"/>
            </a:endParaRPr>
          </a:p>
          <a:p>
            <a:pPr marL="342900" indent="-342900">
              <a:buAutoNum type="arabicPeriod"/>
            </a:pPr>
            <a:r>
              <a:rPr lang="en-GB" sz="1400" dirty="0" smtClean="0">
                <a:solidFill>
                  <a:srgbClr val="00B0F0"/>
                </a:solidFill>
                <a:latin typeface="Comic Sans MS" pitchFamily="66" charset="0"/>
              </a:rPr>
              <a:t>Change an F to a V and add an </a:t>
            </a:r>
            <a:r>
              <a:rPr lang="en-GB" sz="1400" dirty="0" err="1" smtClean="0">
                <a:solidFill>
                  <a:srgbClr val="00B0F0"/>
                </a:solidFill>
                <a:latin typeface="Comic Sans MS" pitchFamily="66" charset="0"/>
              </a:rPr>
              <a:t>es</a:t>
            </a:r>
            <a:r>
              <a:rPr lang="en-GB" sz="1400" dirty="0" smtClean="0">
                <a:solidFill>
                  <a:srgbClr val="00B0F0"/>
                </a:solidFill>
                <a:latin typeface="Comic Sans MS" pitchFamily="66" charset="0"/>
              </a:rPr>
              <a:t> </a:t>
            </a:r>
          </a:p>
          <a:p>
            <a:pPr marL="342900" indent="-342900">
              <a:buAutoNum type="arabicPeriod"/>
            </a:pPr>
            <a:endParaRPr lang="en-GB" sz="1400" dirty="0" smtClean="0">
              <a:latin typeface="Comic Sans MS" pitchFamily="66" charset="0"/>
            </a:endParaRPr>
          </a:p>
          <a:p>
            <a:pPr marL="342900" indent="-342900">
              <a:buAutoNum type="arabicPeriod"/>
            </a:pPr>
            <a:endParaRPr lang="en-GB" sz="1400" dirty="0" smtClean="0">
              <a:latin typeface="Comic Sans MS" pitchFamily="66" charset="0"/>
            </a:endParaRPr>
          </a:p>
          <a:p>
            <a:pPr marL="342900" indent="-342900"/>
            <a:endParaRPr lang="en-GB" sz="1400" dirty="0" smtClean="0">
              <a:latin typeface="Comic Sans MS" pitchFamily="66" charset="0"/>
            </a:endParaRPr>
          </a:p>
          <a:p>
            <a:pPr marL="342900" indent="-342900"/>
            <a:endParaRPr lang="en-GB" sz="1400" dirty="0" smtClean="0">
              <a:latin typeface="Comic Sans MS" pitchFamily="66" charset="0"/>
            </a:endParaRPr>
          </a:p>
        </p:txBody>
      </p:sp>
      <p:sp>
        <p:nvSpPr>
          <p:cNvPr id="12" name="TextBox 11"/>
          <p:cNvSpPr txBox="1"/>
          <p:nvPr/>
        </p:nvSpPr>
        <p:spPr>
          <a:xfrm>
            <a:off x="4437112" y="5224265"/>
            <a:ext cx="2160240" cy="2246769"/>
          </a:xfrm>
          <a:prstGeom prst="rect">
            <a:avLst/>
          </a:prstGeom>
          <a:noFill/>
        </p:spPr>
        <p:txBody>
          <a:bodyPr wrap="square" rtlCol="0">
            <a:spAutoFit/>
          </a:bodyPr>
          <a:lstStyle/>
          <a:p>
            <a:r>
              <a:rPr lang="en-GB" sz="1400" b="1" dirty="0" smtClean="0">
                <a:solidFill>
                  <a:srgbClr val="D60093"/>
                </a:solidFill>
                <a:latin typeface="Comic Sans MS" pitchFamily="66" charset="0"/>
              </a:rPr>
              <a:t>Cat › cats</a:t>
            </a:r>
          </a:p>
          <a:p>
            <a:endParaRPr lang="en-GB" sz="1400" b="1" dirty="0" smtClean="0">
              <a:solidFill>
                <a:srgbClr val="D60093"/>
              </a:solidFill>
              <a:latin typeface="Comic Sans MS" pitchFamily="66" charset="0"/>
            </a:endParaRPr>
          </a:p>
          <a:p>
            <a:r>
              <a:rPr lang="en-GB" sz="1400" b="1" dirty="0" smtClean="0">
                <a:solidFill>
                  <a:srgbClr val="D60093"/>
                </a:solidFill>
                <a:latin typeface="Comic Sans MS" pitchFamily="66" charset="0"/>
              </a:rPr>
              <a:t>Boss › bosses</a:t>
            </a:r>
          </a:p>
          <a:p>
            <a:endParaRPr lang="en-GB" sz="1400" b="1" dirty="0" smtClean="0">
              <a:solidFill>
                <a:srgbClr val="D60093"/>
              </a:solidFill>
              <a:latin typeface="Comic Sans MS" pitchFamily="66" charset="0"/>
            </a:endParaRPr>
          </a:p>
          <a:p>
            <a:r>
              <a:rPr lang="en-GB" sz="1400" b="1" dirty="0" smtClean="0">
                <a:solidFill>
                  <a:srgbClr val="D60093"/>
                </a:solidFill>
                <a:latin typeface="Comic Sans MS" pitchFamily="66" charset="0"/>
              </a:rPr>
              <a:t>Lorry › lorries</a:t>
            </a:r>
          </a:p>
          <a:p>
            <a:endParaRPr lang="en-GB" sz="1400" b="1" dirty="0" smtClean="0">
              <a:solidFill>
                <a:srgbClr val="D60093"/>
              </a:solidFill>
              <a:latin typeface="Comic Sans MS" pitchFamily="66" charset="0"/>
            </a:endParaRPr>
          </a:p>
          <a:p>
            <a:r>
              <a:rPr lang="en-GB" sz="1400" b="1" dirty="0" smtClean="0">
                <a:solidFill>
                  <a:srgbClr val="D60093"/>
                </a:solidFill>
                <a:latin typeface="Comic Sans MS" pitchFamily="66" charset="0"/>
              </a:rPr>
              <a:t>Monkey › monkeys  </a:t>
            </a:r>
          </a:p>
          <a:p>
            <a:endParaRPr lang="en-GB" sz="1400" b="1" dirty="0" smtClean="0">
              <a:solidFill>
                <a:srgbClr val="D60093"/>
              </a:solidFill>
              <a:latin typeface="Comic Sans MS" pitchFamily="66" charset="0"/>
            </a:endParaRPr>
          </a:p>
          <a:p>
            <a:r>
              <a:rPr lang="en-GB" sz="1400" b="1" dirty="0" smtClean="0">
                <a:solidFill>
                  <a:srgbClr val="D60093"/>
                </a:solidFill>
                <a:latin typeface="Comic Sans MS" pitchFamily="66" charset="0"/>
              </a:rPr>
              <a:t>Leaf › leaves </a:t>
            </a:r>
          </a:p>
          <a:p>
            <a:endParaRPr lang="en-GB" sz="1400" b="1" dirty="0" smtClean="0">
              <a:solidFill>
                <a:srgbClr val="D60093"/>
              </a:solidFill>
              <a:latin typeface="Comic Sans MS" pitchFamily="66" charset="0"/>
            </a:endParaRPr>
          </a:p>
        </p:txBody>
      </p:sp>
      <p:sp>
        <p:nvSpPr>
          <p:cNvPr id="13" name="Rectangle 12"/>
          <p:cNvSpPr/>
          <p:nvPr/>
        </p:nvSpPr>
        <p:spPr>
          <a:xfrm>
            <a:off x="584684" y="8481918"/>
            <a:ext cx="5688632" cy="338554"/>
          </a:xfrm>
          <a:prstGeom prst="rect">
            <a:avLst/>
          </a:prstGeom>
        </p:spPr>
        <p:txBody>
          <a:bodyPr wrap="square">
            <a:spAutoFit/>
          </a:bodyPr>
          <a:lstStyle/>
          <a:p>
            <a:pPr algn="ctr"/>
            <a:r>
              <a:rPr lang="en-GB" sz="1600" b="1" u="sng" dirty="0" smtClean="0">
                <a:latin typeface="Comic Sans MS" pitchFamily="66" charset="0"/>
              </a:rPr>
              <a:t>There are, of course, exceptions to all these rules. </a:t>
            </a:r>
            <a:endParaRPr lang="en-GB" sz="1600" b="1" u="sng" dirty="0">
              <a:latin typeface="Comic Sans MS" pitchFamily="66" charset="0"/>
            </a:endParaRPr>
          </a:p>
        </p:txBody>
      </p:sp>
      <p:sp>
        <p:nvSpPr>
          <p:cNvPr id="14" name="Rectangle 13"/>
          <p:cNvSpPr/>
          <p:nvPr/>
        </p:nvSpPr>
        <p:spPr>
          <a:xfrm>
            <a:off x="620688" y="7596338"/>
            <a:ext cx="5688632" cy="584775"/>
          </a:xfrm>
          <a:prstGeom prst="rect">
            <a:avLst/>
          </a:prstGeom>
        </p:spPr>
        <p:txBody>
          <a:bodyPr wrap="square">
            <a:spAutoFit/>
          </a:bodyPr>
          <a:lstStyle/>
          <a:p>
            <a:pPr algn="ctr"/>
            <a:r>
              <a:rPr lang="en-GB" sz="1600" dirty="0" smtClean="0">
                <a:solidFill>
                  <a:srgbClr val="006600"/>
                </a:solidFill>
                <a:latin typeface="Comic Sans MS" pitchFamily="66" charset="0"/>
              </a:rPr>
              <a:t>1 - 4 are called </a:t>
            </a:r>
            <a:r>
              <a:rPr lang="en-GB" sz="1600" b="1" u="sng" dirty="0" smtClean="0">
                <a:solidFill>
                  <a:srgbClr val="006600"/>
                </a:solidFill>
                <a:latin typeface="Comic Sans MS" pitchFamily="66" charset="0"/>
              </a:rPr>
              <a:t>regular plurals </a:t>
            </a:r>
          </a:p>
          <a:p>
            <a:pPr algn="ctr"/>
            <a:r>
              <a:rPr lang="en-GB" sz="1600" dirty="0" smtClean="0">
                <a:solidFill>
                  <a:srgbClr val="00B0F0"/>
                </a:solidFill>
                <a:latin typeface="Comic Sans MS" pitchFamily="66" charset="0"/>
              </a:rPr>
              <a:t>5 are called </a:t>
            </a:r>
            <a:r>
              <a:rPr lang="en-GB" sz="1600" b="1" u="sng" dirty="0" smtClean="0">
                <a:solidFill>
                  <a:srgbClr val="00B0F0"/>
                </a:solidFill>
                <a:latin typeface="Comic Sans MS" pitchFamily="66" charset="0"/>
              </a:rPr>
              <a:t>near-regular plurals </a:t>
            </a:r>
            <a:endParaRPr lang="en-GB" sz="1600" b="1" dirty="0">
              <a:solidFill>
                <a:srgbClr val="00B0F0"/>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432" y="288869"/>
            <a:ext cx="5543125" cy="954107"/>
          </a:xfrm>
          <a:prstGeom prst="rect">
            <a:avLst/>
          </a:prstGeom>
          <a:noFill/>
        </p:spPr>
        <p:txBody>
          <a:bodyPr wrap="square" rtlCol="0">
            <a:spAutoFit/>
          </a:bodyPr>
          <a:lstStyle/>
          <a:p>
            <a:endParaRPr lang="en-GB" sz="1400" dirty="0" smtClean="0">
              <a:latin typeface="Comic Sans MS" pitchFamily="66" charset="0"/>
            </a:endParaRPr>
          </a:p>
          <a:p>
            <a:pPr marL="285750" indent="-285750">
              <a:buFont typeface="Arial" pitchFamily="34" charset="0"/>
              <a:buChar char="•"/>
            </a:pPr>
            <a:endParaRPr lang="en-GB" sz="1400" dirty="0">
              <a:latin typeface="Comic Sans MS" pitchFamily="66" charset="0"/>
            </a:endParaRPr>
          </a:p>
          <a:p>
            <a:endParaRPr lang="en-GB" sz="1400" dirty="0" smtClean="0">
              <a:latin typeface="Comic Sans MS" pitchFamily="66" charset="0"/>
            </a:endParaRPr>
          </a:p>
          <a:p>
            <a:pPr marL="285750" indent="-285750">
              <a:buFont typeface="Arial" pitchFamily="34" charset="0"/>
              <a:buChar char="•"/>
            </a:pPr>
            <a:endParaRPr lang="en-GB" sz="1400" dirty="0">
              <a:latin typeface="Comic Sans MS" pitchFamily="66" charset="0"/>
            </a:endParaRPr>
          </a:p>
        </p:txBody>
      </p:sp>
      <p:pic>
        <p:nvPicPr>
          <p:cNvPr id="5" name="Picture 7" descr="F:\Images\luggage_ta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179512"/>
            <a:ext cx="1990062" cy="11308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1090093">
            <a:off x="577197" y="487821"/>
            <a:ext cx="1019831" cy="461665"/>
          </a:xfrm>
          <a:prstGeom prst="rect">
            <a:avLst/>
          </a:prstGeom>
          <a:noFill/>
        </p:spPr>
        <p:txBody>
          <a:bodyPr wrap="none" rtlCol="0">
            <a:spAutoFit/>
          </a:bodyPr>
          <a:lstStyle/>
          <a:p>
            <a:r>
              <a:rPr lang="en-GB" sz="2400" b="1" dirty="0" smtClean="0">
                <a:latin typeface="Comic Sans MS" pitchFamily="66" charset="0"/>
              </a:rPr>
              <a:t>Task </a:t>
            </a:r>
            <a:endParaRPr lang="en-GB" sz="2400" b="1" dirty="0">
              <a:latin typeface="Comic Sans MS" pitchFamily="66" charset="0"/>
            </a:endParaRPr>
          </a:p>
        </p:txBody>
      </p:sp>
      <p:sp>
        <p:nvSpPr>
          <p:cNvPr id="7" name="TextBox 6"/>
          <p:cNvSpPr txBox="1"/>
          <p:nvPr/>
        </p:nvSpPr>
        <p:spPr>
          <a:xfrm>
            <a:off x="2279801" y="376373"/>
            <a:ext cx="4029521" cy="1384995"/>
          </a:xfrm>
          <a:prstGeom prst="rect">
            <a:avLst/>
          </a:prstGeom>
          <a:noFill/>
        </p:spPr>
        <p:txBody>
          <a:bodyPr wrap="square" rtlCol="0">
            <a:spAutoFit/>
          </a:bodyPr>
          <a:lstStyle/>
          <a:p>
            <a:r>
              <a:rPr lang="en-GB" sz="1400" dirty="0" smtClean="0">
                <a:latin typeface="Comic Sans MS" pitchFamily="66" charset="0"/>
              </a:rPr>
              <a:t>Change these words from single to plural  or plural to single. </a:t>
            </a:r>
          </a:p>
          <a:p>
            <a:endParaRPr lang="en-GB" sz="1400" dirty="0" smtClean="0">
              <a:latin typeface="Comic Sans MS" pitchFamily="66" charset="0"/>
            </a:endParaRPr>
          </a:p>
          <a:p>
            <a:r>
              <a:rPr lang="en-GB" sz="1400" dirty="0" smtClean="0">
                <a:latin typeface="Comic Sans MS" pitchFamily="66" charset="0"/>
              </a:rPr>
              <a:t>Gold task: Use the word in an ambitious language technique, e.g. Simile, metaphor, personification. </a:t>
            </a:r>
            <a:endParaRPr lang="en-GB" sz="1400" dirty="0">
              <a:latin typeface="Comic Sans MS" pitchFamily="66" charset="0"/>
            </a:endParaRPr>
          </a:p>
        </p:txBody>
      </p:sp>
      <p:graphicFrame>
        <p:nvGraphicFramePr>
          <p:cNvPr id="8" name="Table 7"/>
          <p:cNvGraphicFramePr>
            <a:graphicFrameLocks noGrp="1"/>
          </p:cNvGraphicFramePr>
          <p:nvPr/>
        </p:nvGraphicFramePr>
        <p:xfrm>
          <a:off x="404664" y="1979712"/>
          <a:ext cx="6264696" cy="4176468"/>
        </p:xfrm>
        <a:graphic>
          <a:graphicData uri="http://schemas.openxmlformats.org/drawingml/2006/table">
            <a:tbl>
              <a:tblPr firstRow="1" bandRow="1">
                <a:tableStyleId>{5C22544A-7EE6-4342-B048-85BDC9FD1C3A}</a:tableStyleId>
              </a:tblPr>
              <a:tblGrid>
                <a:gridCol w="1326641">
                  <a:extLst>
                    <a:ext uri="{9D8B030D-6E8A-4147-A177-3AD203B41FA5}">
                      <a16:colId xmlns:a16="http://schemas.microsoft.com/office/drawing/2014/main" val="20000"/>
                    </a:ext>
                  </a:extLst>
                </a:gridCol>
                <a:gridCol w="1400344">
                  <a:extLst>
                    <a:ext uri="{9D8B030D-6E8A-4147-A177-3AD203B41FA5}">
                      <a16:colId xmlns:a16="http://schemas.microsoft.com/office/drawing/2014/main" val="20001"/>
                    </a:ext>
                  </a:extLst>
                </a:gridCol>
                <a:gridCol w="3537711">
                  <a:extLst>
                    <a:ext uri="{9D8B030D-6E8A-4147-A177-3AD203B41FA5}">
                      <a16:colId xmlns:a16="http://schemas.microsoft.com/office/drawing/2014/main" val="20002"/>
                    </a:ext>
                  </a:extLst>
                </a:gridCol>
              </a:tblGrid>
              <a:tr h="464052">
                <a:tc>
                  <a:txBody>
                    <a:bodyPr/>
                    <a:lstStyle/>
                    <a:p>
                      <a:r>
                        <a:rPr lang="en-GB" sz="1600" dirty="0" smtClean="0">
                          <a:latin typeface="Comic Sans MS" pitchFamily="66" charset="0"/>
                        </a:rPr>
                        <a:t>Singular </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600" dirty="0" smtClean="0">
                          <a:latin typeface="Comic Sans MS" pitchFamily="66" charset="0"/>
                        </a:rPr>
                        <a:t>Plural </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600" dirty="0" smtClean="0">
                          <a:latin typeface="Comic Sans MS" pitchFamily="66" charset="0"/>
                        </a:rPr>
                        <a:t>Language</a:t>
                      </a:r>
                      <a:r>
                        <a:rPr lang="en-GB" sz="1600" baseline="0" dirty="0" smtClean="0">
                          <a:latin typeface="Comic Sans MS" pitchFamily="66" charset="0"/>
                        </a:rPr>
                        <a:t> technique</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64052">
                <a:tc>
                  <a:txBody>
                    <a:bodyPr/>
                    <a:lstStyle/>
                    <a:p>
                      <a:r>
                        <a:rPr lang="en-GB" sz="1400" dirty="0" smtClean="0">
                          <a:latin typeface="Comic Sans MS" pitchFamily="66" charset="0"/>
                        </a:rPr>
                        <a:t>Planet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4052">
                <a:tc>
                  <a:txBody>
                    <a:bodyPr/>
                    <a:lstStyle/>
                    <a:p>
                      <a:r>
                        <a:rPr lang="en-GB" sz="1400" dirty="0" smtClean="0">
                          <a:latin typeface="Comic Sans MS" pitchFamily="66" charset="0"/>
                        </a:rPr>
                        <a:t>Puppy</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4052">
                <a:tc>
                  <a:txBody>
                    <a:bodyPr/>
                    <a:lstStyle/>
                    <a:p>
                      <a:r>
                        <a:rPr lang="en-GB" sz="1400" dirty="0" smtClean="0">
                          <a:latin typeface="Comic Sans MS" pitchFamily="66" charset="0"/>
                        </a:rPr>
                        <a:t>Dwarf</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4052">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Dominoes</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4052">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Halves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4052">
                <a:tc>
                  <a:txBody>
                    <a:bodyPr/>
                    <a:lstStyle/>
                    <a:p>
                      <a:r>
                        <a:rPr lang="en-GB" sz="1400" dirty="0" smtClean="0">
                          <a:latin typeface="Comic Sans MS" pitchFamily="66" charset="0"/>
                        </a:rPr>
                        <a:t>Baby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4052">
                <a:tc>
                  <a:txBody>
                    <a:bodyPr/>
                    <a:lstStyle/>
                    <a:p>
                      <a:r>
                        <a:rPr lang="en-GB" sz="1400" dirty="0" smtClean="0">
                          <a:latin typeface="Comic Sans MS" pitchFamily="66" charset="0"/>
                        </a:rPr>
                        <a:t>Hero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4052">
                <a:tc>
                  <a:txBody>
                    <a:bodyPr/>
                    <a:lstStyle/>
                    <a:p>
                      <a:r>
                        <a:rPr lang="en-GB" sz="1400" dirty="0" smtClean="0">
                          <a:latin typeface="Comic Sans MS" pitchFamily="66" charset="0"/>
                        </a:rPr>
                        <a:t>Knife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pic>
        <p:nvPicPr>
          <p:cNvPr id="43010" name="Picture 2" descr="http://1.bp.blogspot.com/-1IjRBezFLk8/UYCawri2whI/AAAAAAAAEw8/-2HjlwJeikU/s1600/app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24744" y="1763688"/>
            <a:ext cx="648072" cy="594784"/>
          </a:xfrm>
          <a:prstGeom prst="rect">
            <a:avLst/>
          </a:prstGeom>
          <a:noFill/>
        </p:spPr>
      </p:pic>
      <p:pic>
        <p:nvPicPr>
          <p:cNvPr id="10" name="Picture 2" descr="http://1.bp.blogspot.com/-1IjRBezFLk8/UYCawri2whI/AAAAAAAAEw8/-2HjlwJeikU/s1600/app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46392" y="1744968"/>
            <a:ext cx="648072" cy="594784"/>
          </a:xfrm>
          <a:prstGeom prst="rect">
            <a:avLst/>
          </a:prstGeom>
          <a:noFill/>
        </p:spPr>
      </p:pic>
      <p:pic>
        <p:nvPicPr>
          <p:cNvPr id="11" name="Picture 2" descr="http://1.bp.blogspot.com/-1IjRBezFLk8/UYCawri2whI/AAAAAAAAEw8/-2HjlwJeikU/s1600/app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64904" y="1744968"/>
            <a:ext cx="648072" cy="594784"/>
          </a:xfrm>
          <a:prstGeom prst="rect">
            <a:avLst/>
          </a:prstGeom>
          <a:noFill/>
        </p:spPr>
      </p:pic>
      <p:graphicFrame>
        <p:nvGraphicFramePr>
          <p:cNvPr id="12" name="Table 11"/>
          <p:cNvGraphicFramePr>
            <a:graphicFrameLocks noGrp="1"/>
          </p:cNvGraphicFramePr>
          <p:nvPr/>
        </p:nvGraphicFramePr>
        <p:xfrm>
          <a:off x="404665" y="6516217"/>
          <a:ext cx="6120681" cy="2376265"/>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3456385">
                  <a:extLst>
                    <a:ext uri="{9D8B030D-6E8A-4147-A177-3AD203B41FA5}">
                      <a16:colId xmlns:a16="http://schemas.microsoft.com/office/drawing/2014/main" val="20002"/>
                    </a:ext>
                  </a:extLst>
                </a:gridCol>
              </a:tblGrid>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3" name="Picture 10" descr="http://goldbarshop.com/wp-content/uploads/2009/10/gold-bars.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236" r="7328"/>
          <a:stretch/>
        </p:blipFill>
        <p:spPr bwMode="auto">
          <a:xfrm>
            <a:off x="5085186" y="1691680"/>
            <a:ext cx="630823" cy="5670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04664" y="6208440"/>
            <a:ext cx="6120680" cy="307777"/>
          </a:xfrm>
          <a:prstGeom prst="rect">
            <a:avLst/>
          </a:prstGeom>
          <a:noFill/>
        </p:spPr>
        <p:txBody>
          <a:bodyPr wrap="square" rtlCol="0">
            <a:spAutoFit/>
          </a:bodyPr>
          <a:lstStyle/>
          <a:p>
            <a:r>
              <a:rPr lang="en-GB" sz="1400" dirty="0" smtClean="0">
                <a:latin typeface="Comic Sans MS" pitchFamily="66" charset="0"/>
              </a:rPr>
              <a:t>Find an extra word for each rule and add it to the list below. </a:t>
            </a:r>
            <a:endParaRPr lang="en-GB" sz="1400"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Images\long_speach_bub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22" y="3220961"/>
            <a:ext cx="6633356" cy="1207023"/>
          </a:xfrm>
          <a:prstGeom prst="rect">
            <a:avLst/>
          </a:prstGeom>
          <a:noFill/>
          <a:extLst>
            <a:ext uri="{909E8E84-426E-40DD-AFC4-6F175D3DCCD1}">
              <a14:hiddenFill xmlns:a14="http://schemas.microsoft.com/office/drawing/2010/main">
                <a:solidFill>
                  <a:srgbClr val="FFFFFF"/>
                </a:solidFill>
              </a14:hiddenFill>
            </a:ext>
          </a:extLst>
        </p:spPr>
      </p:pic>
      <p:pic>
        <p:nvPicPr>
          <p:cNvPr id="45058" name="Picture 2" descr="http://nicodewet.files.wordpress.com/2011/08/nicodewet-com_exceptions.jpg"/>
          <p:cNvPicPr>
            <a:picLocks noChangeAspect="1" noChangeArrowheads="1"/>
          </p:cNvPicPr>
          <p:nvPr/>
        </p:nvPicPr>
        <p:blipFill>
          <a:blip r:embed="rId3" cstate="print"/>
          <a:srcRect t="37208"/>
          <a:stretch>
            <a:fillRect/>
          </a:stretch>
        </p:blipFill>
        <p:spPr bwMode="auto">
          <a:xfrm>
            <a:off x="188641" y="71085"/>
            <a:ext cx="2664296" cy="1116539"/>
          </a:xfrm>
          <a:prstGeom prst="rect">
            <a:avLst/>
          </a:prstGeom>
          <a:noFill/>
        </p:spPr>
      </p:pic>
      <p:sp>
        <p:nvSpPr>
          <p:cNvPr id="5" name="TextBox 4"/>
          <p:cNvSpPr txBox="1"/>
          <p:nvPr/>
        </p:nvSpPr>
        <p:spPr>
          <a:xfrm>
            <a:off x="2996952" y="395537"/>
            <a:ext cx="3789040" cy="1200329"/>
          </a:xfrm>
          <a:prstGeom prst="rect">
            <a:avLst/>
          </a:prstGeom>
          <a:noFill/>
        </p:spPr>
        <p:txBody>
          <a:bodyPr wrap="square" rtlCol="0">
            <a:spAutoFit/>
          </a:bodyPr>
          <a:lstStyle/>
          <a:p>
            <a:r>
              <a:rPr lang="en-GB" b="1" dirty="0" smtClean="0">
                <a:solidFill>
                  <a:srgbClr val="D60093"/>
                </a:solidFill>
                <a:latin typeface="Comic Sans MS" pitchFamily="66" charset="0"/>
              </a:rPr>
              <a:t>What are the exceptions to the rules? </a:t>
            </a:r>
          </a:p>
          <a:p>
            <a:endParaRPr lang="en-GB" b="1" dirty="0" smtClean="0">
              <a:solidFill>
                <a:srgbClr val="D60093"/>
              </a:solidFill>
              <a:latin typeface="Comic Sans MS" pitchFamily="66" charset="0"/>
            </a:endParaRPr>
          </a:p>
          <a:p>
            <a:r>
              <a:rPr lang="en-GB" dirty="0" smtClean="0">
                <a:solidFill>
                  <a:srgbClr val="00B0F0"/>
                </a:solidFill>
                <a:latin typeface="Comic Sans MS" pitchFamily="66" charset="0"/>
              </a:rPr>
              <a:t>What does that even mean? </a:t>
            </a:r>
            <a:endParaRPr lang="en-GB" dirty="0">
              <a:solidFill>
                <a:srgbClr val="00B0F0"/>
              </a:solidFill>
              <a:latin typeface="Comic Sans MS" pitchFamily="66" charset="0"/>
            </a:endParaRPr>
          </a:p>
        </p:txBody>
      </p:sp>
      <p:sp>
        <p:nvSpPr>
          <p:cNvPr id="6" name="TextBox 5"/>
          <p:cNvSpPr txBox="1"/>
          <p:nvPr/>
        </p:nvSpPr>
        <p:spPr>
          <a:xfrm>
            <a:off x="260648" y="1691680"/>
            <a:ext cx="6336704" cy="1600438"/>
          </a:xfrm>
          <a:prstGeom prst="rect">
            <a:avLst/>
          </a:prstGeom>
          <a:noFill/>
        </p:spPr>
        <p:txBody>
          <a:bodyPr wrap="square" rtlCol="0">
            <a:spAutoFit/>
          </a:bodyPr>
          <a:lstStyle/>
          <a:p>
            <a:r>
              <a:rPr lang="en-GB" sz="1400" dirty="0" smtClean="0">
                <a:latin typeface="Comic Sans MS" pitchFamily="66" charset="0"/>
              </a:rPr>
              <a:t>For example, this pear is the exception to the rule, it is green and it is a fruit but it doesn’t come in the same shape – it abides by different rules to the apples. </a:t>
            </a:r>
          </a:p>
          <a:p>
            <a:endParaRPr lang="en-GB" sz="1400" dirty="0" smtClean="0">
              <a:latin typeface="Comic Sans MS" pitchFamily="66" charset="0"/>
            </a:endParaRPr>
          </a:p>
          <a:p>
            <a:r>
              <a:rPr lang="en-GB" sz="1400" dirty="0" smtClean="0">
                <a:latin typeface="Comic Sans MS" pitchFamily="66" charset="0"/>
              </a:rPr>
              <a:t>Words are the same. Some just have different rules to our five basic ones when changing from singular to plural. These are called </a:t>
            </a:r>
            <a:r>
              <a:rPr lang="en-GB" sz="1400" u="sng" dirty="0" smtClean="0">
                <a:latin typeface="Comic Sans MS" pitchFamily="66" charset="0"/>
              </a:rPr>
              <a:t>irregular plurals. </a:t>
            </a:r>
            <a:endParaRPr lang="en-GB" sz="1400" dirty="0">
              <a:latin typeface="Comic Sans MS" pitchFamily="66" charset="0"/>
            </a:endParaRPr>
          </a:p>
        </p:txBody>
      </p:sp>
      <p:cxnSp>
        <p:nvCxnSpPr>
          <p:cNvPr id="8" name="Straight Arrow Connector 7"/>
          <p:cNvCxnSpPr/>
          <p:nvPr/>
        </p:nvCxnSpPr>
        <p:spPr>
          <a:xfrm flipH="1" flipV="1">
            <a:off x="1916832" y="1259632"/>
            <a:ext cx="144016" cy="432048"/>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0670" y="3491880"/>
            <a:ext cx="5976665" cy="523220"/>
          </a:xfrm>
          <a:prstGeom prst="rect">
            <a:avLst/>
          </a:prstGeom>
          <a:noFill/>
        </p:spPr>
        <p:txBody>
          <a:bodyPr wrap="square" rtlCol="0">
            <a:spAutoFit/>
          </a:bodyPr>
          <a:lstStyle/>
          <a:p>
            <a:r>
              <a:rPr lang="en-GB" sz="1400" b="1" dirty="0" smtClean="0">
                <a:solidFill>
                  <a:schemeClr val="bg1"/>
                </a:solidFill>
                <a:latin typeface="Comic Sans MS" pitchFamily="66" charset="0"/>
              </a:rPr>
              <a:t>Task: change these commonly used words from single to plural form, or the other way round – we like to keep you on your toes!   </a:t>
            </a:r>
            <a:endParaRPr lang="en-GB" sz="1400" b="1" dirty="0">
              <a:solidFill>
                <a:schemeClr val="bg1"/>
              </a:solidFill>
              <a:latin typeface="Comic Sans MS" pitchFamily="66" charset="0"/>
            </a:endParaRPr>
          </a:p>
        </p:txBody>
      </p:sp>
      <p:graphicFrame>
        <p:nvGraphicFramePr>
          <p:cNvPr id="11" name="Table 10"/>
          <p:cNvGraphicFramePr>
            <a:graphicFrameLocks noGrp="1"/>
          </p:cNvGraphicFramePr>
          <p:nvPr/>
        </p:nvGraphicFramePr>
        <p:xfrm>
          <a:off x="260648" y="4427984"/>
          <a:ext cx="6264696" cy="4572000"/>
        </p:xfrm>
        <a:graphic>
          <a:graphicData uri="http://schemas.openxmlformats.org/drawingml/2006/table">
            <a:tbl>
              <a:tblPr firstRow="1" bandRow="1">
                <a:tableStyleId>{5C22544A-7EE6-4342-B048-85BDC9FD1C3A}</a:tableStyleId>
              </a:tblPr>
              <a:tblGrid>
                <a:gridCol w="1326641">
                  <a:extLst>
                    <a:ext uri="{9D8B030D-6E8A-4147-A177-3AD203B41FA5}">
                      <a16:colId xmlns:a16="http://schemas.microsoft.com/office/drawing/2014/main" val="20000"/>
                    </a:ext>
                  </a:extLst>
                </a:gridCol>
                <a:gridCol w="1400344">
                  <a:extLst>
                    <a:ext uri="{9D8B030D-6E8A-4147-A177-3AD203B41FA5}">
                      <a16:colId xmlns:a16="http://schemas.microsoft.com/office/drawing/2014/main" val="20001"/>
                    </a:ext>
                  </a:extLst>
                </a:gridCol>
                <a:gridCol w="3537711">
                  <a:extLst>
                    <a:ext uri="{9D8B030D-6E8A-4147-A177-3AD203B41FA5}">
                      <a16:colId xmlns:a16="http://schemas.microsoft.com/office/drawing/2014/main" val="20002"/>
                    </a:ext>
                  </a:extLst>
                </a:gridCol>
              </a:tblGrid>
              <a:tr h="457200">
                <a:tc>
                  <a:txBody>
                    <a:bodyPr/>
                    <a:lstStyle/>
                    <a:p>
                      <a:r>
                        <a:rPr lang="en-GB" sz="1600" dirty="0" smtClean="0">
                          <a:latin typeface="Comic Sans MS" pitchFamily="66" charset="0"/>
                        </a:rPr>
                        <a:t>Singular </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600" dirty="0" smtClean="0">
                          <a:latin typeface="Comic Sans MS" pitchFamily="66" charset="0"/>
                        </a:rPr>
                        <a:t>Plural </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600" dirty="0" smtClean="0">
                          <a:latin typeface="Comic Sans MS" pitchFamily="66" charset="0"/>
                        </a:rPr>
                        <a:t>Language</a:t>
                      </a:r>
                      <a:r>
                        <a:rPr lang="en-GB" sz="1600" baseline="0" dirty="0" smtClean="0">
                          <a:latin typeface="Comic Sans MS" pitchFamily="66" charset="0"/>
                        </a:rPr>
                        <a:t> technique</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57200">
                <a:tc>
                  <a:txBody>
                    <a:bodyPr/>
                    <a:lstStyle/>
                    <a:p>
                      <a:r>
                        <a:rPr lang="en-GB" sz="1400" dirty="0" smtClean="0">
                          <a:latin typeface="Comic Sans MS" pitchFamily="66" charset="0"/>
                        </a:rPr>
                        <a:t>Child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7200">
                <a:tc>
                  <a:txBody>
                    <a:bodyPr/>
                    <a:lstStyle/>
                    <a:p>
                      <a:r>
                        <a:rPr lang="en-GB" sz="1400" dirty="0" smtClean="0">
                          <a:latin typeface="Comic Sans MS" pitchFamily="66" charset="0"/>
                        </a:rPr>
                        <a:t>Sheep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7200">
                <a:tc>
                  <a:txBody>
                    <a:bodyPr/>
                    <a:lstStyle/>
                    <a:p>
                      <a:r>
                        <a:rPr lang="en-GB" sz="1400" dirty="0" smtClean="0">
                          <a:latin typeface="Comic Sans MS" pitchFamily="66" charset="0"/>
                        </a:rPr>
                        <a:t>Mouse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7200">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People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7200">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Feet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7200">
                <a:tc>
                  <a:txBody>
                    <a:bodyPr/>
                    <a:lstStyle/>
                    <a:p>
                      <a:r>
                        <a:rPr lang="en-GB" sz="1400" dirty="0" smtClean="0">
                          <a:latin typeface="Comic Sans MS" pitchFamily="66" charset="0"/>
                        </a:rPr>
                        <a:t>Man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57200">
                <a:tc>
                  <a:txBody>
                    <a:bodyPr/>
                    <a:lstStyle/>
                    <a:p>
                      <a:r>
                        <a:rPr lang="en-GB" sz="1400" dirty="0" smtClean="0">
                          <a:latin typeface="Comic Sans MS" pitchFamily="66" charset="0"/>
                        </a:rPr>
                        <a: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Women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7200">
                <a:tc>
                  <a:txBody>
                    <a:bodyPr/>
                    <a:lstStyle/>
                    <a:p>
                      <a:r>
                        <a:rPr lang="en-GB" sz="1400" dirty="0" smtClean="0">
                          <a:latin typeface="Comic Sans MS" pitchFamily="66" charset="0"/>
                        </a:rPr>
                        <a:t>Penny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57200">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Teeth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pic>
        <p:nvPicPr>
          <p:cNvPr id="12" name="Picture 2" descr="http://1.bp.blogspot.com/-1IjRBezFLk8/UYCawri2whI/AAAAAAAAEw8/-2HjlwJeikU/s1600/app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80728" y="4283968"/>
            <a:ext cx="648072" cy="594784"/>
          </a:xfrm>
          <a:prstGeom prst="rect">
            <a:avLst/>
          </a:prstGeom>
          <a:noFill/>
        </p:spPr>
      </p:pic>
      <p:pic>
        <p:nvPicPr>
          <p:cNvPr id="13" name="Picture 2" descr="http://1.bp.blogspot.com/-1IjRBezFLk8/UYCawri2whI/AAAAAAAAEw8/-2HjlwJeikU/s1600/app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02376" y="4265249"/>
            <a:ext cx="648072" cy="594784"/>
          </a:xfrm>
          <a:prstGeom prst="rect">
            <a:avLst/>
          </a:prstGeom>
          <a:noFill/>
        </p:spPr>
      </p:pic>
      <p:pic>
        <p:nvPicPr>
          <p:cNvPr id="14" name="Picture 2" descr="http://1.bp.blogspot.com/-1IjRBezFLk8/UYCawri2whI/AAAAAAAAEw8/-2HjlwJeikU/s1600/app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20888" y="4265249"/>
            <a:ext cx="648072" cy="594784"/>
          </a:xfrm>
          <a:prstGeom prst="rect">
            <a:avLst/>
          </a:prstGeom>
          <a:noFill/>
        </p:spPr>
      </p:pic>
      <p:pic>
        <p:nvPicPr>
          <p:cNvPr id="15" name="Picture 10" descr="http://goldbarshop.com/wp-content/uploads/2009/10/gold-bars.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236" r="7328"/>
          <a:stretch/>
        </p:blipFill>
        <p:spPr bwMode="auto">
          <a:xfrm>
            <a:off x="5030427" y="4292990"/>
            <a:ext cx="630823" cy="567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G</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090583" y="317992"/>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F0000"/>
                </a:solidFill>
                <a:latin typeface="Comic Sans MS" pitchFamily="66" charset="0"/>
              </a:rPr>
              <a:t>H</a:t>
            </a: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090583" y="4904347"/>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val="3627327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vers.booktopia.com.au/big/9781853260520/pickwick-papers.jpg"/>
          <p:cNvPicPr>
            <a:picLocks noChangeAspect="1" noChangeArrowheads="1"/>
          </p:cNvPicPr>
          <p:nvPr/>
        </p:nvPicPr>
        <p:blipFill>
          <a:blip r:embed="rId2" cstate="print"/>
          <a:srcRect/>
          <a:stretch>
            <a:fillRect/>
          </a:stretch>
        </p:blipFill>
        <p:spPr bwMode="auto">
          <a:xfrm>
            <a:off x="5566252" y="56324"/>
            <a:ext cx="1247124" cy="1995398"/>
          </a:xfrm>
          <a:prstGeom prst="rect">
            <a:avLst/>
          </a:prstGeom>
          <a:noFill/>
        </p:spPr>
      </p:pic>
      <p:sp>
        <p:nvSpPr>
          <p:cNvPr id="3" name="TextBox 2"/>
          <p:cNvSpPr txBox="1"/>
          <p:nvPr/>
        </p:nvSpPr>
        <p:spPr>
          <a:xfrm>
            <a:off x="260652" y="179514"/>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The Pickwick Papers </a:t>
            </a:r>
            <a:r>
              <a:rPr lang="en-GB" dirty="0" smtClean="0">
                <a:solidFill>
                  <a:srgbClr val="00B0F0"/>
                </a:solidFill>
                <a:latin typeface="Comic Sans MS" pitchFamily="66" charset="0"/>
              </a:rPr>
              <a:t>by Charles Dickens </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in as much detail as possible. </a:t>
            </a:r>
            <a:endParaRPr lang="en-GB" sz="1600" dirty="0">
              <a:solidFill>
                <a:srgbClr val="7030A0"/>
              </a:solidFill>
              <a:latin typeface="Comic Sans MS" pitchFamily="66" charset="0"/>
            </a:endParaRPr>
          </a:p>
        </p:txBody>
      </p:sp>
      <p:sp>
        <p:nvSpPr>
          <p:cNvPr id="4" name="Rectangle 3"/>
          <p:cNvSpPr/>
          <p:nvPr/>
        </p:nvSpPr>
        <p:spPr>
          <a:xfrm>
            <a:off x="296652" y="2097596"/>
            <a:ext cx="6264696" cy="6740307"/>
          </a:xfrm>
          <a:prstGeom prst="rect">
            <a:avLst/>
          </a:prstGeom>
        </p:spPr>
        <p:txBody>
          <a:bodyPr wrap="square">
            <a:spAutoFit/>
          </a:bodyPr>
          <a:lstStyle/>
          <a:p>
            <a:pPr algn="just"/>
            <a:r>
              <a:rPr lang="en-GB" sz="1200" dirty="0" smtClean="0">
                <a:latin typeface="Comic Sans MS" pitchFamily="66" charset="0"/>
              </a:rPr>
              <a:t>Old Wardle led the way to a pretty large sheet of ice; and the fat boy and Mr. Weller, having shovelled and swept away the snow which had fallen on it during the night, Mr. Bob Sawyer adjusted his skates with a dexterity which to Mr. Winkle was perfectly marvellous, and described circles with his left leg, and cut figures of eight, and inscribed upon the ice, without once stopping for breath, a great many other pleasant and astonishing devices, to the excessive satisfaction of Mr. Pickwick, Mr. </a:t>
            </a:r>
            <a:r>
              <a:rPr lang="en-GB" sz="1200" dirty="0" err="1" smtClean="0">
                <a:latin typeface="Comic Sans MS" pitchFamily="66" charset="0"/>
              </a:rPr>
              <a:t>Tupman</a:t>
            </a:r>
            <a:r>
              <a:rPr lang="en-GB" sz="1200" dirty="0" smtClean="0">
                <a:latin typeface="Comic Sans MS" pitchFamily="66" charset="0"/>
              </a:rPr>
              <a:t>, and the ladies; which reached a pitch of positive enthusiasm, when old Wardle and Benjamin Allen, assisted by the aforesaid Bob Sawyer, performed some mystic evolutions, which they called a reel. </a:t>
            </a:r>
          </a:p>
          <a:p>
            <a:pPr algn="just"/>
            <a:endParaRPr lang="en-GB" sz="1200" dirty="0" smtClean="0">
              <a:latin typeface="Comic Sans MS" pitchFamily="66" charset="0"/>
            </a:endParaRPr>
          </a:p>
          <a:p>
            <a:pPr algn="just"/>
            <a:r>
              <a:rPr lang="en-GB" sz="1200" dirty="0" smtClean="0">
                <a:latin typeface="Comic Sans MS" pitchFamily="66" charset="0"/>
              </a:rPr>
              <a:t>All this time, Mr. Winkle, with his face and hands blue with the cold, had been forcing a gimlet into the sole of his feet, and putting his skates on, with the points behind, and getting the straps into a very complicated and entangled state, with the assistance of Mr. Snodgrass, who knew rather less about skates than a </a:t>
            </a:r>
            <a:r>
              <a:rPr lang="en-GB" sz="1200" dirty="0" err="1" smtClean="0">
                <a:latin typeface="Comic Sans MS" pitchFamily="66" charset="0"/>
              </a:rPr>
              <a:t>Hindoo</a:t>
            </a:r>
            <a:r>
              <a:rPr lang="en-GB" sz="1200" dirty="0" smtClean="0">
                <a:latin typeface="Comic Sans MS" pitchFamily="66" charset="0"/>
              </a:rPr>
              <a:t>. At length, however, with the assistance of Mr. Weller, the unfortunate skates were firmly screwed and buckled on, and Mr. Winkle was raised to his feet.</a:t>
            </a:r>
          </a:p>
          <a:p>
            <a:pPr algn="just"/>
            <a:endParaRPr lang="en-GB" sz="1200" dirty="0" smtClean="0">
              <a:latin typeface="Comic Sans MS" pitchFamily="66" charset="0"/>
            </a:endParaRPr>
          </a:p>
          <a:p>
            <a:pPr algn="just"/>
            <a:r>
              <a:rPr lang="en-GB" sz="1200" dirty="0" smtClean="0">
                <a:latin typeface="Comic Sans MS" pitchFamily="66" charset="0"/>
              </a:rPr>
              <a:t>'Now, then, Sir,' said Sam, in an encouraging tone; 'off with you, and show '</a:t>
            </a:r>
            <a:r>
              <a:rPr lang="en-GB" sz="1200" dirty="0" err="1" smtClean="0">
                <a:latin typeface="Comic Sans MS" pitchFamily="66" charset="0"/>
              </a:rPr>
              <a:t>em</a:t>
            </a:r>
            <a:r>
              <a:rPr lang="en-GB" sz="1200" dirty="0" smtClean="0">
                <a:latin typeface="Comic Sans MS" pitchFamily="66" charset="0"/>
              </a:rPr>
              <a:t> how to do it.' </a:t>
            </a:r>
          </a:p>
          <a:p>
            <a:pPr algn="just"/>
            <a:endParaRPr lang="en-GB" sz="1200" dirty="0" smtClean="0">
              <a:latin typeface="Comic Sans MS" pitchFamily="66" charset="0"/>
            </a:endParaRPr>
          </a:p>
          <a:p>
            <a:pPr algn="just"/>
            <a:r>
              <a:rPr lang="en-GB" sz="1200" dirty="0" smtClean="0">
                <a:latin typeface="Comic Sans MS" pitchFamily="66" charset="0"/>
              </a:rPr>
              <a:t>'Stop, Sam, stop!' said Mr. Winkle, trembling violently, and clutching hold of Sam's arms with the grasp of a drowning man. 'How slippery it is, Sam!' </a:t>
            </a:r>
          </a:p>
          <a:p>
            <a:pPr algn="just"/>
            <a:endParaRPr lang="en-GB" sz="1200" dirty="0" smtClean="0">
              <a:latin typeface="Comic Sans MS" pitchFamily="66" charset="0"/>
            </a:endParaRPr>
          </a:p>
          <a:p>
            <a:pPr algn="just"/>
            <a:r>
              <a:rPr lang="en-GB" sz="1200" dirty="0" smtClean="0">
                <a:latin typeface="Comic Sans MS" pitchFamily="66" charset="0"/>
              </a:rPr>
              <a:t>'Not an uncommon thing upon ice, Sir,' replied Mr. Weller. 'Hold up, Sir!' </a:t>
            </a:r>
          </a:p>
          <a:p>
            <a:pPr algn="just"/>
            <a:endParaRPr lang="en-GB" sz="1200" dirty="0" smtClean="0">
              <a:latin typeface="Comic Sans MS" pitchFamily="66" charset="0"/>
            </a:endParaRPr>
          </a:p>
          <a:p>
            <a:pPr algn="just"/>
            <a:r>
              <a:rPr lang="en-GB" sz="1200" dirty="0" smtClean="0">
                <a:latin typeface="Comic Sans MS" pitchFamily="66" charset="0"/>
              </a:rPr>
              <a:t>This last observation of Mr. Weller's bore reference to a demonstration Mr. Winkle made at the instant, of a frantic desire to throw his feet in the air, and dash the back of his head on the ice. </a:t>
            </a:r>
          </a:p>
          <a:p>
            <a:pPr algn="just"/>
            <a:endParaRPr lang="en-GB" sz="1200" dirty="0" smtClean="0">
              <a:latin typeface="Comic Sans MS" pitchFamily="66" charset="0"/>
            </a:endParaRPr>
          </a:p>
          <a:p>
            <a:pPr algn="just"/>
            <a:r>
              <a:rPr lang="en-GB" sz="1200" dirty="0" smtClean="0">
                <a:latin typeface="Comic Sans MS" pitchFamily="66" charset="0"/>
              </a:rPr>
              <a:t>'These--these--are very awkward skates; </a:t>
            </a:r>
            <a:r>
              <a:rPr lang="en-GB" sz="1200" dirty="0" err="1" smtClean="0">
                <a:latin typeface="Comic Sans MS" pitchFamily="66" charset="0"/>
              </a:rPr>
              <a:t>ain't</a:t>
            </a:r>
            <a:r>
              <a:rPr lang="en-GB" sz="1200" dirty="0" smtClean="0">
                <a:latin typeface="Comic Sans MS" pitchFamily="66" charset="0"/>
              </a:rPr>
              <a:t> they, Sam?' inquired Mr. Winkle, staggering. </a:t>
            </a:r>
          </a:p>
          <a:p>
            <a:pPr algn="just"/>
            <a:endParaRPr lang="en-GB" sz="1200" dirty="0" smtClean="0">
              <a:latin typeface="Comic Sans MS" pitchFamily="66" charset="0"/>
            </a:endParaRPr>
          </a:p>
          <a:p>
            <a:pPr algn="just"/>
            <a:r>
              <a:rPr lang="en-GB" sz="1200" u="sng" dirty="0" smtClean="0">
                <a:latin typeface="Comic Sans MS" pitchFamily="66" charset="0"/>
              </a:rPr>
              <a:t>'I'm </a:t>
            </a:r>
            <a:r>
              <a:rPr lang="en-GB" sz="1200" u="sng" dirty="0" err="1" smtClean="0">
                <a:latin typeface="Comic Sans MS" pitchFamily="66" charset="0"/>
              </a:rPr>
              <a:t>afeerd</a:t>
            </a:r>
            <a:r>
              <a:rPr lang="en-GB" sz="1200" u="sng" dirty="0" smtClean="0">
                <a:latin typeface="Comic Sans MS" pitchFamily="66" charset="0"/>
              </a:rPr>
              <a:t> there's a </a:t>
            </a:r>
            <a:r>
              <a:rPr lang="en-GB" sz="1200" u="sng" dirty="0" err="1" smtClean="0">
                <a:latin typeface="Comic Sans MS" pitchFamily="66" charset="0"/>
              </a:rPr>
              <a:t>orkard</a:t>
            </a:r>
            <a:r>
              <a:rPr lang="en-GB" sz="1200" u="sng" dirty="0" smtClean="0">
                <a:latin typeface="Comic Sans MS" pitchFamily="66" charset="0"/>
              </a:rPr>
              <a:t> </a:t>
            </a:r>
            <a:r>
              <a:rPr lang="en-GB" sz="1200" u="sng" dirty="0" err="1" smtClean="0">
                <a:latin typeface="Comic Sans MS" pitchFamily="66" charset="0"/>
              </a:rPr>
              <a:t>gen'l'm'n</a:t>
            </a:r>
            <a:r>
              <a:rPr lang="en-GB" sz="1200" u="sng" dirty="0" smtClean="0">
                <a:latin typeface="Comic Sans MS" pitchFamily="66" charset="0"/>
              </a:rPr>
              <a:t> in '</a:t>
            </a:r>
            <a:r>
              <a:rPr lang="en-GB" sz="1200" u="sng" dirty="0" err="1" smtClean="0">
                <a:latin typeface="Comic Sans MS" pitchFamily="66" charset="0"/>
              </a:rPr>
              <a:t>em</a:t>
            </a:r>
            <a:r>
              <a:rPr lang="en-GB" sz="1200" u="sng" dirty="0" smtClean="0">
                <a:latin typeface="Comic Sans MS" pitchFamily="66" charset="0"/>
              </a:rPr>
              <a:t>, Sir,' </a:t>
            </a:r>
            <a:r>
              <a:rPr lang="en-GB" sz="1200" dirty="0" smtClean="0">
                <a:latin typeface="Comic Sans MS" pitchFamily="66" charset="0"/>
              </a:rPr>
              <a:t>replied Sam. </a:t>
            </a:r>
          </a:p>
          <a:p>
            <a:pPr algn="just"/>
            <a:endParaRPr lang="en-GB" sz="1200" dirty="0" smtClean="0">
              <a:latin typeface="Comic Sans MS" pitchFamily="66" charset="0"/>
            </a:endParaRPr>
          </a:p>
          <a:p>
            <a:pPr algn="just"/>
            <a:r>
              <a:rPr lang="en-GB" sz="1200" dirty="0" smtClean="0">
                <a:latin typeface="Comic Sans MS" pitchFamily="66" charset="0"/>
              </a:rPr>
              <a:t>'Now, Winkle,' cried Mr. Pickwick, quite unconscious that there was anything the matter. 'Come; the ladies are all anxiety.' </a:t>
            </a:r>
            <a:endParaRPr lang="en-GB" sz="1200" dirty="0">
              <a:latin typeface="Comic Sans MS"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5111</Words>
  <Application>Microsoft Office PowerPoint</Application>
  <PresentationFormat>On-screen Show (4:3)</PresentationFormat>
  <Paragraphs>551</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Comic Sans MS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RKillick</dc:creator>
  <cp:lastModifiedBy>profile</cp:lastModifiedBy>
  <cp:revision>98</cp:revision>
  <cp:lastPrinted>2014-11-10T09:16:21Z</cp:lastPrinted>
  <dcterms:created xsi:type="dcterms:W3CDTF">2014-11-04T11:02:56Z</dcterms:created>
  <dcterms:modified xsi:type="dcterms:W3CDTF">2020-09-08T15:22:02Z</dcterms:modified>
</cp:coreProperties>
</file>