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13"/>
  </p:notesMasterIdLst>
  <p:handoutMasterIdLst>
    <p:handoutMasterId r:id="rId14"/>
  </p:handoutMasterIdLst>
  <p:sldIdLst>
    <p:sldId id="282" r:id="rId3"/>
    <p:sldId id="325" r:id="rId4"/>
    <p:sldId id="346" r:id="rId5"/>
    <p:sldId id="337" r:id="rId6"/>
    <p:sldId id="341" r:id="rId7"/>
    <p:sldId id="340" r:id="rId8"/>
    <p:sldId id="347" r:id="rId9"/>
    <p:sldId id="351" r:id="rId10"/>
    <p:sldId id="350" r:id="rId11"/>
    <p:sldId id="33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DC3"/>
    <a:srgbClr val="BA0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88140" autoAdjust="0"/>
  </p:normalViewPr>
  <p:slideViewPr>
    <p:cSldViewPr snapToGrid="0">
      <p:cViewPr varScale="1">
        <p:scale>
          <a:sx n="88" d="100"/>
          <a:sy n="88" d="100"/>
        </p:scale>
        <p:origin x="475" y="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4/23/2020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2</a:t>
            </a:fld>
            <a:endParaRPr lang="en-US"/>
          </a:p>
        </p:txBody>
      </p:sp>
    </p:spTree>
    <p:extLst>
      <p:ext uri="{BB962C8B-B14F-4D97-AF65-F5344CB8AC3E}">
        <p14:creationId xmlns:p14="http://schemas.microsoft.com/office/powerpoint/2010/main" val="13012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4</a:t>
            </a:fld>
            <a:endParaRPr lang="en-US"/>
          </a:p>
        </p:txBody>
      </p:sp>
    </p:spTree>
    <p:extLst>
      <p:ext uri="{BB962C8B-B14F-4D97-AF65-F5344CB8AC3E}">
        <p14:creationId xmlns:p14="http://schemas.microsoft.com/office/powerpoint/2010/main" val="257703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5</a:t>
            </a:fld>
            <a:endParaRPr lang="en-US"/>
          </a:p>
        </p:txBody>
      </p:sp>
    </p:spTree>
    <p:extLst>
      <p:ext uri="{BB962C8B-B14F-4D97-AF65-F5344CB8AC3E}">
        <p14:creationId xmlns:p14="http://schemas.microsoft.com/office/powerpoint/2010/main" val="289817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6</a:t>
            </a:fld>
            <a:endParaRPr lang="en-US"/>
          </a:p>
        </p:txBody>
      </p:sp>
    </p:spTree>
    <p:extLst>
      <p:ext uri="{BB962C8B-B14F-4D97-AF65-F5344CB8AC3E}">
        <p14:creationId xmlns:p14="http://schemas.microsoft.com/office/powerpoint/2010/main" val="2573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4/23/2020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4/23/2020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4/23/2020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BfOHg5NiOT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57" y="1185671"/>
            <a:ext cx="10058400" cy="3360467"/>
          </a:xfrm>
        </p:spPr>
        <p:txBody>
          <a:bodyPr>
            <a:normAutofit/>
          </a:bodyPr>
          <a:lstStyle/>
          <a:p>
            <a:pPr algn="ctr"/>
            <a:r>
              <a:rPr lang="en-GB" sz="6000" b="1" dirty="0" smtClean="0">
                <a:latin typeface="Arial" panose="020B0604020202020204" pitchFamily="34" charset="0"/>
                <a:cs typeface="Arial" panose="020B0604020202020204" pitchFamily="34" charset="0"/>
              </a:rPr>
              <a:t>Leadership </a:t>
            </a:r>
            <a:endParaRPr lang="en-GB"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2020</a:t>
            </a:r>
          </a:p>
          <a:p>
            <a:pPr algn="ctr"/>
            <a:r>
              <a:rPr lang="en-GB" sz="1600" b="1" dirty="0" smtClean="0">
                <a:latin typeface="Arial" panose="020B0604020202020204" pitchFamily="34" charset="0"/>
                <a:cs typeface="Arial" panose="020B0604020202020204" pitchFamily="34" charset="0"/>
              </a:rPr>
              <a:t>Employability skills</a:t>
            </a:r>
            <a:endParaRPr lang="en-GB"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228" y="489849"/>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693504"/>
            <a:ext cx="10058400" cy="1631608"/>
          </a:xfrm>
        </p:spPr>
        <p:txBody>
          <a:bodyPr/>
          <a:lstStyle/>
          <a:p>
            <a:pPr algn="ctr"/>
            <a:r>
              <a:rPr lang="en-GB" dirty="0" smtClean="0">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GB" dirty="0" smtClean="0">
                <a:latin typeface="Arial" panose="020B0604020202020204" pitchFamily="34" charset="0"/>
                <a:cs typeface="Arial" panose="020B0604020202020204" pitchFamily="34" charset="0"/>
              </a:rPr>
              <a:t>Have a lovely afternoon</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457" y="733689"/>
            <a:ext cx="1980046" cy="2376055"/>
          </a:xfrm>
          <a:prstGeom prst="rect">
            <a:avLst/>
          </a:prstGeom>
        </p:spPr>
      </p:pic>
    </p:spTree>
    <p:extLst>
      <p:ext uri="{BB962C8B-B14F-4D97-AF65-F5344CB8AC3E}">
        <p14:creationId xmlns:p14="http://schemas.microsoft.com/office/powerpoint/2010/main" val="258013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What is leadership skills?</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184223" y="2382998"/>
            <a:ext cx="4799134" cy="3174999"/>
          </a:xfrm>
        </p:spPr>
        <p:txBody>
          <a:bodyPr>
            <a:normAutofit/>
          </a:bodyPr>
          <a:lstStyle/>
          <a:p>
            <a:pPr marL="0" indent="0">
              <a:buNone/>
            </a:pPr>
            <a:r>
              <a:rPr lang="en-US" dirty="0"/>
              <a:t> </a:t>
            </a:r>
            <a:r>
              <a:rPr lang="en-US" b="1" dirty="0"/>
              <a:t>Leadership skills</a:t>
            </a:r>
            <a:r>
              <a:rPr lang="en-US" dirty="0"/>
              <a:t> are </a:t>
            </a:r>
            <a:r>
              <a:rPr lang="en-US" b="1" dirty="0"/>
              <a:t>skills</a:t>
            </a:r>
            <a:r>
              <a:rPr lang="en-US" dirty="0"/>
              <a:t> you use when organizing other people to reach a shared goal. Whether you're in a management position or leading a project, </a:t>
            </a:r>
            <a:r>
              <a:rPr lang="en-US" b="1" dirty="0"/>
              <a:t>leadership skills</a:t>
            </a:r>
            <a:r>
              <a:rPr lang="en-US" dirty="0"/>
              <a:t> require you to motivate others to complete a series of tasks, often according to a schedule</a:t>
            </a:r>
            <a:r>
              <a:rPr lang="en-US" dirty="0" smtClean="0"/>
              <a:t>.</a:t>
            </a:r>
          </a:p>
          <a:p>
            <a:pPr marL="0" indent="0">
              <a:buNone/>
            </a:pPr>
            <a:endParaRPr lang="en-GB" sz="1800" b="1" dirty="0">
              <a:solidFill>
                <a:srgbClr val="FF0000"/>
              </a:solidFill>
              <a:latin typeface="Arial" panose="020B0604020202020204" pitchFamily="34" charset="0"/>
              <a:cs typeface="Arial" panose="020B0604020202020204" pitchFamily="34" charset="0"/>
            </a:endParaRPr>
          </a:p>
        </p:txBody>
      </p:sp>
      <p:pic>
        <p:nvPicPr>
          <p:cNvPr id="1026" name="Picture 2" descr="Leadership Definition (What's a Good Lea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805" y="2038972"/>
            <a:ext cx="5568907" cy="371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tx1"/>
                </a:solidFill>
                <a:latin typeface="Arial" panose="020B0604020202020204" pitchFamily="34" charset="0"/>
                <a:cs typeface="Arial" panose="020B0604020202020204" pitchFamily="34" charset="0"/>
              </a:rPr>
              <a:t>Leadership Skills</a:t>
            </a:r>
          </a:p>
        </p:txBody>
      </p:sp>
      <p:sp>
        <p:nvSpPr>
          <p:cNvPr id="3" name="Content Placeholder 2"/>
          <p:cNvSpPr>
            <a:spLocks noGrp="1"/>
          </p:cNvSpPr>
          <p:nvPr>
            <p:ph idx="1"/>
          </p:nvPr>
        </p:nvSpPr>
        <p:spPr>
          <a:xfrm>
            <a:off x="1097280" y="1783020"/>
            <a:ext cx="5608320" cy="4023360"/>
          </a:xfrm>
        </p:spPr>
        <p:txBody>
          <a:bodyPr>
            <a:normAutofit/>
          </a:bodyPr>
          <a:lstStyle/>
          <a:p>
            <a:pPr>
              <a:buFont typeface="Wingdings" panose="05000000000000000000" pitchFamily="2" charset="2"/>
              <a:buChar char="q"/>
            </a:pPr>
            <a:r>
              <a:rPr lang="en-US" b="1" dirty="0" smtClean="0"/>
              <a:t>Management </a:t>
            </a:r>
          </a:p>
          <a:p>
            <a:pPr>
              <a:buFont typeface="Wingdings" panose="05000000000000000000" pitchFamily="2" charset="2"/>
              <a:buChar char="q"/>
            </a:pPr>
            <a:r>
              <a:rPr lang="en-US" b="1" dirty="0" smtClean="0"/>
              <a:t>Vision </a:t>
            </a:r>
          </a:p>
          <a:p>
            <a:pPr>
              <a:buFont typeface="Wingdings" panose="05000000000000000000" pitchFamily="2" charset="2"/>
              <a:buChar char="q"/>
            </a:pPr>
            <a:r>
              <a:rPr lang="en-US" b="1" dirty="0" smtClean="0"/>
              <a:t>Goal </a:t>
            </a:r>
          </a:p>
          <a:p>
            <a:pPr>
              <a:buFont typeface="Wingdings" panose="05000000000000000000" pitchFamily="2" charset="2"/>
              <a:buChar char="q"/>
            </a:pPr>
            <a:r>
              <a:rPr lang="en-US" b="1" dirty="0" smtClean="0"/>
              <a:t>Teamwork</a:t>
            </a:r>
          </a:p>
          <a:p>
            <a:pPr>
              <a:buFont typeface="Wingdings" panose="05000000000000000000" pitchFamily="2" charset="2"/>
              <a:buChar char="q"/>
            </a:pPr>
            <a:r>
              <a:rPr lang="en-US" b="1" dirty="0" smtClean="0"/>
              <a:t>Strategy </a:t>
            </a:r>
          </a:p>
          <a:p>
            <a:pPr>
              <a:buFont typeface="Wingdings" panose="05000000000000000000" pitchFamily="2" charset="2"/>
              <a:buChar char="q"/>
            </a:pPr>
            <a:r>
              <a:rPr lang="en-US" b="1" dirty="0" smtClean="0"/>
              <a:t>Challenges </a:t>
            </a:r>
          </a:p>
          <a:p>
            <a:pPr>
              <a:buFont typeface="Wingdings" panose="05000000000000000000" pitchFamily="2" charset="2"/>
              <a:buChar char="q"/>
            </a:pPr>
            <a:r>
              <a:rPr lang="en-US" b="1" dirty="0" smtClean="0"/>
              <a:t>Motivation  </a:t>
            </a:r>
          </a:p>
          <a:p>
            <a:pPr>
              <a:buFont typeface="Wingdings" panose="05000000000000000000" pitchFamily="2" charset="2"/>
              <a:buChar char="q"/>
            </a:pPr>
            <a:r>
              <a:rPr lang="en-US" b="1" dirty="0" smtClean="0"/>
              <a:t>Honest and integrity </a:t>
            </a:r>
          </a:p>
          <a:p>
            <a:pPr>
              <a:buFont typeface="Wingdings" panose="05000000000000000000" pitchFamily="2" charset="2"/>
              <a:buChar char="q"/>
            </a:pPr>
            <a:r>
              <a:rPr lang="en-US" b="1" dirty="0" smtClean="0"/>
              <a:t>Relationship building </a:t>
            </a:r>
          </a:p>
        </p:txBody>
      </p:sp>
      <p:pic>
        <p:nvPicPr>
          <p:cNvPr id="4" name="Picture 2" descr="Five Leadership Qualities…Do you have them? &gt; Ramstein Air Ba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10" y="2709318"/>
            <a:ext cx="74295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6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Motivation and Challenges  </a:t>
            </a:r>
            <a:endParaRPr lang="en-GB" sz="4000" b="1" dirty="0">
              <a:latin typeface="Arial" panose="020B0604020202020204" pitchFamily="34" charset="0"/>
              <a:cs typeface="Arial" panose="020B0604020202020204" pitchFamily="34" charset="0"/>
            </a:endParaRPr>
          </a:p>
        </p:txBody>
      </p:sp>
      <p:sp>
        <p:nvSpPr>
          <p:cNvPr id="11" name="TextBox 10"/>
          <p:cNvSpPr txBox="1"/>
          <p:nvPr/>
        </p:nvSpPr>
        <p:spPr>
          <a:xfrm>
            <a:off x="992777" y="2264227"/>
            <a:ext cx="5625737" cy="2585323"/>
          </a:xfrm>
          <a:prstGeom prst="rect">
            <a:avLst/>
          </a:prstGeom>
          <a:noFill/>
        </p:spPr>
        <p:txBody>
          <a:bodyPr wrap="square" rtlCol="0">
            <a:spAutoFit/>
          </a:bodyPr>
          <a:lstStyle/>
          <a:p>
            <a:pPr marL="285750" indent="-285750">
              <a:buClr>
                <a:schemeClr val="bg2">
                  <a:lumMod val="50000"/>
                </a:schemeClr>
              </a:buClr>
              <a:buFont typeface="Wingdings" panose="05000000000000000000" pitchFamily="2" charset="2"/>
              <a:buChar char="q"/>
            </a:pPr>
            <a:r>
              <a:rPr lang="en-US" dirty="0">
                <a:latin typeface="Arial" panose="020B0604020202020204" pitchFamily="34" charset="0"/>
                <a:cs typeface="Arial" panose="020B0604020202020204" pitchFamily="34" charset="0"/>
              </a:rPr>
              <a:t>If you have good ideas and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desire to implement them, you'll want to be </a:t>
            </a:r>
            <a:r>
              <a:rPr lang="en-US" b="1" dirty="0">
                <a:latin typeface="Arial" panose="020B0604020202020204" pitchFamily="34" charset="0"/>
                <a:cs typeface="Arial" panose="020B0604020202020204" pitchFamily="34" charset="0"/>
              </a:rPr>
              <a:t>a leader</a:t>
            </a:r>
            <a:r>
              <a:rPr lang="en-US" dirty="0">
                <a:latin typeface="Arial" panose="020B0604020202020204" pitchFamily="34" charset="0"/>
                <a:cs typeface="Arial" panose="020B0604020202020204" pitchFamily="34" charset="0"/>
              </a:rPr>
              <a:t>. Enjoying </a:t>
            </a:r>
            <a:r>
              <a:rPr lang="en-US" b="1" dirty="0">
                <a:latin typeface="Arial" panose="020B0604020202020204" pitchFamily="34" charset="0"/>
                <a:cs typeface="Arial" panose="020B0604020202020204" pitchFamily="34" charset="0"/>
              </a:rPr>
              <a:t>your</a:t>
            </a:r>
            <a:r>
              <a:rPr lang="en-US" dirty="0">
                <a:latin typeface="Arial" panose="020B0604020202020204" pitchFamily="34" charset="0"/>
                <a:cs typeface="Arial" panose="020B0604020202020204" pitchFamily="34" charset="0"/>
              </a:rPr>
              <a:t> job, being highly </a:t>
            </a:r>
            <a:r>
              <a:rPr lang="en-US" b="1" dirty="0">
                <a:latin typeface="Arial" panose="020B0604020202020204" pitchFamily="34" charset="0"/>
                <a:cs typeface="Arial" panose="020B0604020202020204" pitchFamily="34" charset="0"/>
              </a:rPr>
              <a:t>motivated</a:t>
            </a:r>
            <a:r>
              <a:rPr lang="en-US" dirty="0">
                <a:latin typeface="Arial" panose="020B0604020202020204" pitchFamily="34" charset="0"/>
                <a:cs typeface="Arial" panose="020B0604020202020204" pitchFamily="34" charset="0"/>
              </a:rPr>
              <a:t> and committed to </a:t>
            </a:r>
            <a:r>
              <a:rPr lang="en-US" b="1" dirty="0">
                <a:latin typeface="Arial" panose="020B0604020202020204" pitchFamily="34" charset="0"/>
                <a:cs typeface="Arial" panose="020B0604020202020204" pitchFamily="34" charset="0"/>
              </a:rPr>
              <a:t>your</a:t>
            </a:r>
            <a:r>
              <a:rPr lang="en-US" dirty="0">
                <a:latin typeface="Arial" panose="020B0604020202020204" pitchFamily="34" charset="0"/>
                <a:cs typeface="Arial" panose="020B0604020202020204" pitchFamily="34" charset="0"/>
              </a:rPr>
              <a:t> work, and feeling passionate about making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more significant contribution are all factors that can </a:t>
            </a:r>
            <a:r>
              <a:rPr lang="en-US" b="1" dirty="0">
                <a:latin typeface="Arial" panose="020B0604020202020204" pitchFamily="34" charset="0"/>
                <a:cs typeface="Arial" panose="020B0604020202020204" pitchFamily="34" charset="0"/>
              </a:rPr>
              <a:t>motivate</a:t>
            </a:r>
            <a:r>
              <a:rPr lang="en-US" dirty="0">
                <a:latin typeface="Arial" panose="020B0604020202020204" pitchFamily="34" charset="0"/>
                <a:cs typeface="Arial" panose="020B0604020202020204" pitchFamily="34" charset="0"/>
              </a:rPr>
              <a:t> you to be </a:t>
            </a:r>
            <a:r>
              <a:rPr lang="en-US" b="1" dirty="0">
                <a:latin typeface="Arial" panose="020B0604020202020204" pitchFamily="34" charset="0"/>
                <a:cs typeface="Arial" panose="020B0604020202020204" pitchFamily="34" charset="0"/>
              </a:rPr>
              <a:t>a leader</a:t>
            </a:r>
            <a:r>
              <a:rPr lang="en-US" dirty="0" smtClean="0">
                <a:latin typeface="Arial" panose="020B0604020202020204" pitchFamily="34" charset="0"/>
                <a:cs typeface="Arial" panose="020B0604020202020204" pitchFamily="34" charset="0"/>
              </a:rPr>
              <a:t>. This will challenge you or others you work with to aim higher and do things you may think you can not do. </a:t>
            </a:r>
            <a:endParaRPr lang="en-GB" sz="1100" dirty="0">
              <a:latin typeface="Arial" panose="020B0604020202020204" pitchFamily="34" charset="0"/>
              <a:cs typeface="Arial" panose="020B0604020202020204" pitchFamily="34" charset="0"/>
            </a:endParaRPr>
          </a:p>
        </p:txBody>
      </p:sp>
      <p:pic>
        <p:nvPicPr>
          <p:cNvPr id="1026" name="Picture 2" descr="Sales Motivation - The Complete Guide to Motivating Your Sales T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374" y="2486810"/>
            <a:ext cx="4296172" cy="209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4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latin typeface="Arial" panose="020B0604020202020204" pitchFamily="34" charset="0"/>
                <a:cs typeface="Arial" panose="020B0604020202020204" pitchFamily="34" charset="0"/>
              </a:rPr>
              <a:t>Goal and Vision </a:t>
            </a:r>
            <a:endParaRPr lang="en-US"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984069" y="2198369"/>
            <a:ext cx="5251268" cy="3453494"/>
          </a:xfrm>
        </p:spPr>
        <p:txBody>
          <a:bodyPr>
            <a:noAutofit/>
          </a:bodyPr>
          <a:lstStyle/>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Set clear goals for completing a project so that your team knows what is expected of them. Ensure that your team agrees with goals and deadlines you have set, and can identify with them on a personal level. This way they can be motivated to work harder and achieve those goals, boosting productivity levels in turn. Making sure that your team are in agreement and happy with goals and deadlines you have set will help them feel more involved in their work.</a:t>
            </a:r>
            <a:endParaRPr lang="en-GB" sz="1800" dirty="0">
              <a:latin typeface="Arial" panose="020B0604020202020204" pitchFamily="34" charset="0"/>
              <a:cs typeface="Arial" panose="020B0604020202020204" pitchFamily="34" charset="0"/>
            </a:endParaRPr>
          </a:p>
        </p:txBody>
      </p:sp>
      <p:pic>
        <p:nvPicPr>
          <p:cNvPr id="2050" name="Picture 2" descr="Top Ways To Align Training Goals With Business Objectives In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2198369"/>
            <a:ext cx="5634446" cy="294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Teamwork and Relationship building </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600199" y="1822268"/>
            <a:ext cx="9052561" cy="4265023"/>
          </a:xfrm>
        </p:spPr>
        <p:txBody>
          <a:bodyPr>
            <a:noAutofit/>
          </a:bodyPr>
          <a:lstStyle/>
          <a:p>
            <a:pPr fontAlgn="base">
              <a:buFont typeface="Wingdings" panose="05000000000000000000" pitchFamily="2" charset="2"/>
              <a:buChar char="q"/>
            </a:pPr>
            <a:r>
              <a:rPr lang="en-US" sz="1800" dirty="0">
                <a:latin typeface="Arial" panose="020B0604020202020204" pitchFamily="34" charset="0"/>
                <a:cs typeface="Arial" panose="020B0604020202020204" pitchFamily="34" charset="0"/>
              </a:rPr>
              <a:t>One of the keys to </a:t>
            </a:r>
            <a:r>
              <a:rPr lang="en-US" sz="1800" dirty="0" smtClean="0">
                <a:latin typeface="Arial" panose="020B0604020202020204" pitchFamily="34" charset="0"/>
                <a:cs typeface="Arial" panose="020B0604020202020204" pitchFamily="34" charset="0"/>
              </a:rPr>
              <a:t>having great leadership skill is all about being able to work as part of a team. So it is important that you get </a:t>
            </a:r>
            <a:r>
              <a:rPr lang="en-US" sz="1800" dirty="0">
                <a:latin typeface="Arial" panose="020B0604020202020204" pitchFamily="34" charset="0"/>
                <a:cs typeface="Arial" panose="020B0604020202020204" pitchFamily="34" charset="0"/>
              </a:rPr>
              <a:t>to know your team well </a:t>
            </a:r>
            <a:r>
              <a:rPr lang="en-US" sz="1800" dirty="0" smtClean="0">
                <a:latin typeface="Arial" panose="020B0604020202020204" pitchFamily="34" charset="0"/>
                <a:cs typeface="Arial" panose="020B0604020202020204" pitchFamily="34" charset="0"/>
              </a:rPr>
              <a:t>and start building </a:t>
            </a:r>
            <a:r>
              <a:rPr lang="en-US" sz="1800" dirty="0">
                <a:latin typeface="Arial" panose="020B0604020202020204" pitchFamily="34" charset="0"/>
                <a:cs typeface="Arial" panose="020B0604020202020204" pitchFamily="34" charset="0"/>
              </a:rPr>
              <a:t>those </a:t>
            </a:r>
            <a:r>
              <a:rPr lang="en-US" sz="1800" b="1" dirty="0" smtClean="0">
                <a:latin typeface="Arial" panose="020B0604020202020204" pitchFamily="34" charset="0"/>
                <a:cs typeface="Arial" panose="020B0604020202020204" pitchFamily="34" charset="0"/>
              </a:rPr>
              <a:t>relationships </a:t>
            </a:r>
            <a:r>
              <a:rPr lang="en-US" sz="1800" dirty="0" smtClean="0">
                <a:latin typeface="Arial" panose="020B0604020202020204" pitchFamily="34" charset="0"/>
                <a:cs typeface="Arial" panose="020B0604020202020204" pitchFamily="34" charset="0"/>
              </a:rPr>
              <a:t>with them.</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fontAlgn="base"/>
            <a:endParaRPr lang="en-US" dirty="0"/>
          </a:p>
        </p:txBody>
      </p:sp>
      <p:pic>
        <p:nvPicPr>
          <p:cNvPr id="3074" name="Picture 2" descr="Building strong relationships within your worship team - Worshi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381" y="3229791"/>
            <a:ext cx="7143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4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Strategy and Management</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72345" y="1998617"/>
            <a:ext cx="3526970" cy="4023360"/>
          </a:xfrm>
        </p:spPr>
        <p:txBody>
          <a:bodyPr>
            <a:normAutofit/>
          </a:bodyPr>
          <a:lstStyle/>
          <a:p>
            <a:pPr>
              <a:buFont typeface="Wingdings" panose="05000000000000000000" pitchFamily="2" charset="2"/>
              <a:buChar char="q"/>
            </a:pPr>
            <a:r>
              <a:rPr lang="en-US" b="1" dirty="0"/>
              <a:t>Strategic management</a:t>
            </a:r>
            <a:r>
              <a:rPr lang="en-US" dirty="0"/>
              <a:t> is the ongoing planning, monitoring, analysis and assessment of all necessities an organization needs to meet its goals and objectives. Changes in business environments will require organizations to constantly assess their </a:t>
            </a:r>
            <a:r>
              <a:rPr lang="en-US" b="1" dirty="0"/>
              <a:t>strategies</a:t>
            </a:r>
            <a:r>
              <a:rPr lang="en-US" dirty="0"/>
              <a:t> for success.</a:t>
            </a:r>
            <a:endParaRPr lang="en-GB" sz="1800" dirty="0">
              <a:latin typeface="Arial" panose="020B0604020202020204" pitchFamily="34" charset="0"/>
              <a:cs typeface="Arial" panose="020B0604020202020204" pitchFamily="34" charset="0"/>
            </a:endParaRPr>
          </a:p>
        </p:txBody>
      </p:sp>
      <p:pic>
        <p:nvPicPr>
          <p:cNvPr id="4098" name="Picture 2" descr="Strategic Management Analysis - Fibre2Fashion"/>
          <p:cNvPicPr>
            <a:picLocks noChangeAspect="1" noChangeArrowheads="1"/>
          </p:cNvPicPr>
          <p:nvPr/>
        </p:nvPicPr>
        <p:blipFill rotWithShape="1">
          <a:blip r:embed="rId2">
            <a:extLst>
              <a:ext uri="{28A0092B-C50C-407E-A947-70E740481C1C}">
                <a14:useLocalDpi xmlns:a14="http://schemas.microsoft.com/office/drawing/2010/main" val="0"/>
              </a:ext>
            </a:extLst>
          </a:blip>
          <a:srcRect l="19728" r="17863"/>
          <a:stretch/>
        </p:blipFill>
        <p:spPr bwMode="auto">
          <a:xfrm>
            <a:off x="5199016" y="2105297"/>
            <a:ext cx="683622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7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latin typeface="Arial" panose="020B0604020202020204" pitchFamily="34" charset="0"/>
                <a:cs typeface="Arial" panose="020B0604020202020204" pitchFamily="34" charset="0"/>
              </a:rPr>
              <a:t>Integrity and Honesty</a:t>
            </a:r>
            <a:r>
              <a:rPr lang="en-GB" sz="4000" dirty="0" smtClean="0">
                <a:latin typeface="Arial" panose="020B0604020202020204" pitchFamily="34" charset="0"/>
                <a:cs typeface="Arial" panose="020B0604020202020204" pitchFamily="34" charset="0"/>
              </a:rPr>
              <a:t> </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1700" b="1" dirty="0">
                <a:latin typeface="Arial" panose="020B0604020202020204" pitchFamily="34" charset="0"/>
                <a:cs typeface="Arial" panose="020B0604020202020204" pitchFamily="34" charset="0"/>
              </a:rPr>
              <a:t>Integrity</a:t>
            </a:r>
            <a:r>
              <a:rPr lang="en-US" sz="1700" dirty="0">
                <a:latin typeface="Arial" panose="020B0604020202020204" pitchFamily="34" charset="0"/>
                <a:cs typeface="Arial" panose="020B0604020202020204" pitchFamily="34" charset="0"/>
              </a:rPr>
              <a:t> is the practice of being </a:t>
            </a:r>
            <a:r>
              <a:rPr lang="en-US" sz="1700" b="1" dirty="0">
                <a:latin typeface="Arial" panose="020B0604020202020204" pitchFamily="34" charset="0"/>
                <a:cs typeface="Arial" panose="020B0604020202020204" pitchFamily="34" charset="0"/>
              </a:rPr>
              <a:t>honest</a:t>
            </a:r>
            <a:r>
              <a:rPr lang="en-US" sz="1700" dirty="0">
                <a:latin typeface="Arial" panose="020B0604020202020204" pitchFamily="34" charset="0"/>
                <a:cs typeface="Arial" panose="020B0604020202020204" pitchFamily="34" charset="0"/>
              </a:rPr>
              <a:t> and showing a consistent and uncompromising adherence to strong moral and ethical principles and values. In ethics, </a:t>
            </a:r>
            <a:r>
              <a:rPr lang="en-US" sz="1700" b="1" dirty="0">
                <a:latin typeface="Arial" panose="020B0604020202020204" pitchFamily="34" charset="0"/>
                <a:cs typeface="Arial" panose="020B0604020202020204" pitchFamily="34" charset="0"/>
              </a:rPr>
              <a:t>integrity</a:t>
            </a:r>
            <a:r>
              <a:rPr lang="en-US" sz="1700" dirty="0">
                <a:latin typeface="Arial" panose="020B0604020202020204" pitchFamily="34" charset="0"/>
                <a:cs typeface="Arial" panose="020B0604020202020204" pitchFamily="34" charset="0"/>
              </a:rPr>
              <a:t> is regarded as the </a:t>
            </a:r>
            <a:r>
              <a:rPr lang="en-US" sz="1700" b="1" dirty="0">
                <a:latin typeface="Arial" panose="020B0604020202020204" pitchFamily="34" charset="0"/>
                <a:cs typeface="Arial" panose="020B0604020202020204" pitchFamily="34" charset="0"/>
              </a:rPr>
              <a:t>honesty</a:t>
            </a:r>
            <a:r>
              <a:rPr lang="en-US" sz="1700" dirty="0">
                <a:latin typeface="Arial" panose="020B0604020202020204" pitchFamily="34" charset="0"/>
                <a:cs typeface="Arial" panose="020B0604020202020204" pitchFamily="34" charset="0"/>
              </a:rPr>
              <a:t> and truthfulness or accuracy of one's actions</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Having honesty and integrity in the workplace is one of the most important qualities of great </a:t>
            </a:r>
            <a:r>
              <a:rPr lang="en-US" sz="1700" dirty="0" smtClean="0">
                <a:latin typeface="Arial" panose="020B0604020202020204" pitchFamily="34" charset="0"/>
                <a:cs typeface="Arial" panose="020B0604020202020204" pitchFamily="34" charset="0"/>
              </a:rPr>
              <a:t>leadership skills. </a:t>
            </a:r>
            <a:endParaRPr lang="en-GB" sz="1700" dirty="0">
              <a:latin typeface="Arial" panose="020B0604020202020204" pitchFamily="34" charset="0"/>
              <a:cs typeface="Arial" panose="020B0604020202020204" pitchFamily="34" charset="0"/>
            </a:endParaRPr>
          </a:p>
        </p:txBody>
      </p:sp>
      <p:pic>
        <p:nvPicPr>
          <p:cNvPr id="5122" name="Picture 2" descr="HONESTY IS THE BEST POLICY” APPLIES IN BUSINESS LEADERSH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381" y="3207941"/>
            <a:ext cx="4268379" cy="30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2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anose="020B0604020202020204" pitchFamily="34" charset="0"/>
                <a:cs typeface="Arial" panose="020B0604020202020204" pitchFamily="34" charset="0"/>
              </a:rPr>
              <a:t>Skills that make you a leader.</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8672889" y="2475973"/>
            <a:ext cx="3101947" cy="2308324"/>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Double Click TO Play Video</a:t>
            </a:r>
            <a:endParaRPr lang="en-US"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4" name="BfOHg5NiOTg"/>
          <p:cNvPicPr>
            <a:picLocks noGrp="1" noRot="1" noChangeAspect="1"/>
          </p:cNvPicPr>
          <p:nvPr>
            <p:ph idx="1"/>
            <a:videoFile r:link="rId1"/>
          </p:nvPr>
        </p:nvPicPr>
        <p:blipFill>
          <a:blip r:embed="rId3"/>
          <a:stretch>
            <a:fillRect/>
          </a:stretch>
        </p:blipFill>
        <p:spPr>
          <a:xfrm>
            <a:off x="1097280" y="2140947"/>
            <a:ext cx="6888480" cy="3874770"/>
          </a:xfrm>
          <a:prstGeom prst="rect">
            <a:avLst/>
          </a:prstGeom>
        </p:spPr>
      </p:pic>
    </p:spTree>
    <p:extLst>
      <p:ext uri="{BB962C8B-B14F-4D97-AF65-F5344CB8AC3E}">
        <p14:creationId xmlns:p14="http://schemas.microsoft.com/office/powerpoint/2010/main" val="3105173080"/>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197</Words>
  <Application>Microsoft Office PowerPoint</Application>
  <PresentationFormat>Widescreen</PresentationFormat>
  <Paragraphs>34</Paragraphs>
  <Slides>10</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Retrospect</vt:lpstr>
      <vt:lpstr>Leadership </vt:lpstr>
      <vt:lpstr>What is leadership skills?</vt:lpstr>
      <vt:lpstr>Leadership Skills</vt:lpstr>
      <vt:lpstr>Motivation and Challenges  </vt:lpstr>
      <vt:lpstr>Goal and Vision </vt:lpstr>
      <vt:lpstr>Teamwork and Relationship building </vt:lpstr>
      <vt:lpstr>Strategy and Management</vt:lpstr>
      <vt:lpstr>Integrity and Honesty </vt:lpstr>
      <vt:lpstr>Skills that make you a leader.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2020-04-23T10:49:01Z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