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9"/>
  </p:notesMasterIdLst>
  <p:handoutMasterIdLst>
    <p:handoutMasterId r:id="rId10"/>
  </p:handoutMasterIdLst>
  <p:sldIdLst>
    <p:sldId id="282" r:id="rId3"/>
    <p:sldId id="325" r:id="rId4"/>
    <p:sldId id="346" r:id="rId5"/>
    <p:sldId id="337" r:id="rId6"/>
    <p:sldId id="350" r:id="rId7"/>
    <p:sldId id="33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DC3"/>
    <a:srgbClr val="BA0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8140" autoAdjust="0"/>
  </p:normalViewPr>
  <p:slideViewPr>
    <p:cSldViewPr snapToGrid="0">
      <p:cViewPr varScale="1">
        <p:scale>
          <a:sx n="85" d="100"/>
          <a:sy n="85" d="100"/>
        </p:scale>
        <p:origin x="571" y="6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6/4/2020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2</a:t>
            </a:fld>
            <a:endParaRPr lang="en-US"/>
          </a:p>
        </p:txBody>
      </p:sp>
    </p:spTree>
    <p:extLst>
      <p:ext uri="{BB962C8B-B14F-4D97-AF65-F5344CB8AC3E}">
        <p14:creationId xmlns:p14="http://schemas.microsoft.com/office/powerpoint/2010/main" val="13012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4</a:t>
            </a:fld>
            <a:endParaRPr lang="en-US"/>
          </a:p>
        </p:txBody>
      </p:sp>
    </p:spTree>
    <p:extLst>
      <p:ext uri="{BB962C8B-B14F-4D97-AF65-F5344CB8AC3E}">
        <p14:creationId xmlns:p14="http://schemas.microsoft.com/office/powerpoint/2010/main" val="257703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6/4/2020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6/4/2020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6/4/2020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arning-theories.com/emotional-intelligence-goleman.html" TargetMode="External"/><Relationship Id="rId2" Type="http://schemas.openxmlformats.org/officeDocument/2006/relationships/hyperlink" Target="https://www.indeed.com/career-advice/resumes-cover-letters/problem-solving-skil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klAE9ML0X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074" y="2761401"/>
            <a:ext cx="10058400" cy="1680234"/>
          </a:xfrm>
        </p:spPr>
        <p:txBody>
          <a:bodyPr>
            <a:normAutofit/>
          </a:bodyPr>
          <a:lstStyle/>
          <a:p>
            <a:pPr algn="ctr"/>
            <a:r>
              <a:rPr lang="en-GB" sz="6000" b="1" dirty="0" smtClean="0">
                <a:latin typeface="Arial" panose="020B0604020202020204" pitchFamily="34" charset="0"/>
                <a:cs typeface="Arial" panose="020B0604020202020204" pitchFamily="34" charset="0"/>
              </a:rPr>
              <a:t>Problem Solving</a:t>
            </a:r>
            <a:endParaRPr lang="en-GB"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2020</a:t>
            </a:r>
          </a:p>
          <a:p>
            <a:pPr algn="ctr"/>
            <a:r>
              <a:rPr lang="en-GB" sz="1600" b="1" dirty="0" smtClean="0">
                <a:latin typeface="Arial" panose="020B0604020202020204" pitchFamily="34" charset="0"/>
                <a:cs typeface="Arial" panose="020B0604020202020204" pitchFamily="34" charset="0"/>
              </a:rPr>
              <a:t>Employability skills</a:t>
            </a:r>
            <a:endParaRPr lang="en-GB"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228" y="489849"/>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What </a:t>
            </a:r>
            <a:r>
              <a:rPr lang="en-US" sz="4000" b="1" dirty="0" smtClean="0">
                <a:solidFill>
                  <a:schemeClr val="tx1"/>
                </a:solidFill>
                <a:latin typeface="Arial" panose="020B0604020202020204" pitchFamily="34" charset="0"/>
                <a:cs typeface="Arial" panose="020B0604020202020204" pitchFamily="34" charset="0"/>
              </a:rPr>
              <a:t>is </a:t>
            </a:r>
            <a:r>
              <a:rPr lang="en-US" sz="4000" b="1" dirty="0" smtClean="0">
                <a:solidFill>
                  <a:schemeClr val="tx1"/>
                </a:solidFill>
                <a:latin typeface="Arial" panose="020B0604020202020204" pitchFamily="34" charset="0"/>
                <a:cs typeface="Arial" panose="020B0604020202020204" pitchFamily="34" charset="0"/>
              </a:rPr>
              <a:t>problem solving</a:t>
            </a:r>
            <a:r>
              <a:rPr lang="en-US" sz="4000" b="1" dirty="0" smtClean="0">
                <a:solidFill>
                  <a:schemeClr val="tx1"/>
                </a:solidFill>
                <a:latin typeface="Arial" panose="020B0604020202020204" pitchFamily="34" charset="0"/>
                <a:cs typeface="Arial" panose="020B0604020202020204" pitchFamily="34" charset="0"/>
              </a:rPr>
              <a:t>?</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184223" y="2382998"/>
            <a:ext cx="4502474" cy="3773962"/>
          </a:xfrm>
        </p:spPr>
        <p:txBody>
          <a:bodyPr>
            <a:normAutofit/>
          </a:bodyPr>
          <a:lstStyle/>
          <a:p>
            <a:pPr marL="0" indent="0">
              <a:buNone/>
            </a:pPr>
            <a:r>
              <a:rPr lang="en-US" sz="1800" b="1" dirty="0">
                <a:solidFill>
                  <a:schemeClr val="tx1"/>
                </a:solidFill>
                <a:latin typeface="Arial" panose="020B0604020202020204" pitchFamily="34" charset="0"/>
                <a:cs typeface="Arial" panose="020B0604020202020204" pitchFamily="34" charset="0"/>
              </a:rPr>
              <a:t>Problem solving</a:t>
            </a:r>
            <a:r>
              <a:rPr lang="en-US" sz="1800" dirty="0">
                <a:solidFill>
                  <a:schemeClr val="tx1"/>
                </a:solidFill>
                <a:latin typeface="Arial" panose="020B0604020202020204" pitchFamily="34" charset="0"/>
                <a:cs typeface="Arial" panose="020B0604020202020204" pitchFamily="34" charset="0"/>
              </a:rPr>
              <a:t> skills refers to our ability to </a:t>
            </a:r>
            <a:r>
              <a:rPr lang="en-US" sz="1800" b="1" dirty="0">
                <a:solidFill>
                  <a:schemeClr val="tx1"/>
                </a:solidFill>
                <a:latin typeface="Arial" panose="020B0604020202020204" pitchFamily="34" charset="0"/>
                <a:cs typeface="Arial" panose="020B0604020202020204" pitchFamily="34" charset="0"/>
              </a:rPr>
              <a:t>solve problems</a:t>
            </a:r>
            <a:r>
              <a:rPr lang="en-US" sz="1800" dirty="0">
                <a:solidFill>
                  <a:schemeClr val="tx1"/>
                </a:solidFill>
                <a:latin typeface="Arial" panose="020B0604020202020204" pitchFamily="34" charset="0"/>
                <a:cs typeface="Arial" panose="020B0604020202020204" pitchFamily="34" charset="0"/>
              </a:rPr>
              <a:t> in an effective and timely manner without any impediments. It involves being able to identify and define the </a:t>
            </a:r>
            <a:r>
              <a:rPr lang="en-US" sz="1800" b="1" dirty="0">
                <a:solidFill>
                  <a:schemeClr val="tx1"/>
                </a:solidFill>
                <a:latin typeface="Arial" panose="020B0604020202020204" pitchFamily="34" charset="0"/>
                <a:cs typeface="Arial" panose="020B0604020202020204" pitchFamily="34" charset="0"/>
              </a:rPr>
              <a:t>problem</a:t>
            </a:r>
            <a:r>
              <a:rPr lang="en-US" sz="1800" dirty="0">
                <a:solidFill>
                  <a:schemeClr val="tx1"/>
                </a:solidFill>
                <a:latin typeface="Arial" panose="020B0604020202020204" pitchFamily="34" charset="0"/>
                <a:cs typeface="Arial" panose="020B0604020202020204" pitchFamily="34" charset="0"/>
              </a:rPr>
              <a:t>, generating alternative solutions, evaluating and selecting the best alternative, and implementing the selected solution. </a:t>
            </a:r>
            <a:endParaRPr lang="en-GB" sz="1800" b="1" dirty="0">
              <a:solidFill>
                <a:schemeClr val="tx1"/>
              </a:solidFill>
              <a:latin typeface="Arial" panose="020B0604020202020204" pitchFamily="34" charset="0"/>
              <a:cs typeface="Arial" panose="020B0604020202020204" pitchFamily="34" charset="0"/>
            </a:endParaRPr>
          </a:p>
        </p:txBody>
      </p:sp>
      <p:pic>
        <p:nvPicPr>
          <p:cNvPr id="1026" name="Picture 2" descr="Improve Your Problem Solving: 7 Skills to Tackle Issu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977" y="2382998"/>
            <a:ext cx="4996928" cy="281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Ways to Improve Your Problem-Solving </a:t>
            </a:r>
            <a:r>
              <a:rPr lang="en-US" sz="4000" b="1" dirty="0" smtClean="0">
                <a:solidFill>
                  <a:schemeClr val="tx1"/>
                </a:solidFill>
                <a:latin typeface="Arial" panose="020B0604020202020204" pitchFamily="34" charset="0"/>
                <a:cs typeface="Arial" panose="020B0604020202020204" pitchFamily="34" charset="0"/>
              </a:rPr>
              <a:t>Skills</a:t>
            </a:r>
            <a:endParaRPr lang="en-GB"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17668" y="1737360"/>
            <a:ext cx="11017624" cy="4539704"/>
          </a:xfrm>
          <a:prstGeom prst="rect">
            <a:avLst/>
          </a:prstGeom>
        </p:spPr>
        <p:txBody>
          <a:bodyPr wrap="square">
            <a:spAutoFit/>
          </a:bodyPr>
          <a:lstStyle/>
          <a:p>
            <a:pPr fontAlgn="base">
              <a:buFont typeface="Arial" panose="020B0604020202020204" pitchFamily="34" charset="0"/>
              <a:buChar char="•"/>
            </a:pPr>
            <a:r>
              <a:rPr lang="en-US" sz="1700" b="1" dirty="0">
                <a:solidFill>
                  <a:srgbClr val="000000"/>
                </a:solidFill>
                <a:latin typeface="Arial" panose="020B0604020202020204" pitchFamily="34" charset="0"/>
                <a:cs typeface="Arial" panose="020B0604020202020204" pitchFamily="34" charset="0"/>
              </a:rPr>
              <a:t>Defining the Problem:</a:t>
            </a:r>
            <a:r>
              <a:rPr lang="en-US" sz="1700" dirty="0">
                <a:solidFill>
                  <a:srgbClr val="000000"/>
                </a:solidFill>
                <a:latin typeface="Arial" panose="020B0604020202020204" pitchFamily="34" charset="0"/>
                <a:cs typeface="Arial" panose="020B0604020202020204" pitchFamily="34" charset="0"/>
              </a:rPr>
              <a:t> Deeply understanding a problem through </a:t>
            </a:r>
            <a:r>
              <a:rPr lang="en-US" sz="1700" dirty="0">
                <a:solidFill>
                  <a:srgbClr val="B01329"/>
                </a:solidFill>
                <a:latin typeface="Arial" panose="020B0604020202020204" pitchFamily="34" charset="0"/>
                <a:cs typeface="Arial" panose="020B0604020202020204" pitchFamily="34" charset="0"/>
                <a:hlinkClick r:id="rId2"/>
              </a:rPr>
              <a:t>research</a:t>
            </a:r>
            <a:r>
              <a:rPr lang="en-US" sz="1700" dirty="0">
                <a:solidFill>
                  <a:srgbClr val="000000"/>
                </a:solidFill>
                <a:latin typeface="Arial" panose="020B0604020202020204" pitchFamily="34" charset="0"/>
                <a:cs typeface="Arial" panose="020B0604020202020204" pitchFamily="34" charset="0"/>
              </a:rPr>
              <a:t>, leading to better solutions. Research can include interviewing, reading books and emails, analyzing financial data, searching your organization’s intranet, and organizing your findings.</a:t>
            </a:r>
          </a:p>
          <a:p>
            <a:pPr fontAlgn="base">
              <a:buFont typeface="Arial" panose="020B0604020202020204" pitchFamily="34" charset="0"/>
              <a:buChar char="•"/>
            </a:pPr>
            <a:r>
              <a:rPr lang="en-US" sz="1700" b="1" dirty="0">
                <a:solidFill>
                  <a:srgbClr val="000000"/>
                </a:solidFill>
                <a:latin typeface="Arial" panose="020B0604020202020204" pitchFamily="34" charset="0"/>
                <a:cs typeface="Arial" panose="020B0604020202020204" pitchFamily="34" charset="0"/>
              </a:rPr>
              <a:t>Brainstorming:</a:t>
            </a:r>
            <a:r>
              <a:rPr lang="en-US" sz="1700" dirty="0">
                <a:solidFill>
                  <a:srgbClr val="000000"/>
                </a:solidFill>
                <a:latin typeface="Arial" panose="020B0604020202020204" pitchFamily="34" charset="0"/>
                <a:cs typeface="Arial" panose="020B0604020202020204" pitchFamily="34" charset="0"/>
              </a:rPr>
              <a:t> Creating a myriad of new solutions quickly. In group brainstorms, allow everyone to state ideas. Appreciate all input, and avoid criticism. Then, organize solutions into groups around common themes.</a:t>
            </a:r>
          </a:p>
          <a:p>
            <a:pPr fontAlgn="base">
              <a:buFont typeface="Arial" panose="020B0604020202020204" pitchFamily="34" charset="0"/>
              <a:buChar char="•"/>
            </a:pPr>
            <a:r>
              <a:rPr lang="en-US" sz="1700" b="1" dirty="0">
                <a:solidFill>
                  <a:srgbClr val="000000"/>
                </a:solidFill>
                <a:latin typeface="Arial" panose="020B0604020202020204" pitchFamily="34" charset="0"/>
                <a:cs typeface="Arial" panose="020B0604020202020204" pitchFamily="34" charset="0"/>
              </a:rPr>
              <a:t>Analyzing:</a:t>
            </a:r>
            <a:r>
              <a:rPr lang="en-US" sz="1700" dirty="0">
                <a:solidFill>
                  <a:srgbClr val="000000"/>
                </a:solidFill>
                <a:latin typeface="Arial" panose="020B0604020202020204" pitchFamily="34" charset="0"/>
                <a:cs typeface="Arial" panose="020B0604020202020204" pitchFamily="34" charset="0"/>
              </a:rPr>
              <a:t> Using disciplined thought processes to evaluate each possible solution. Besides listing their costs and benefits, you might apply deductive reasoning, game theory, and the rules of logic (including fallacies) to them.</a:t>
            </a:r>
          </a:p>
          <a:p>
            <a:pPr fontAlgn="base">
              <a:buFont typeface="Arial" panose="020B0604020202020204" pitchFamily="34" charset="0"/>
              <a:buChar char="•"/>
            </a:pPr>
            <a:r>
              <a:rPr lang="en-US" sz="1700" b="1" dirty="0">
                <a:solidFill>
                  <a:srgbClr val="000000"/>
                </a:solidFill>
                <a:latin typeface="Arial" panose="020B0604020202020204" pitchFamily="34" charset="0"/>
                <a:cs typeface="Arial" panose="020B0604020202020204" pitchFamily="34" charset="0"/>
              </a:rPr>
              <a:t>Managing Risk:</a:t>
            </a:r>
            <a:r>
              <a:rPr lang="en-US" sz="1700" dirty="0">
                <a:solidFill>
                  <a:srgbClr val="000000"/>
                </a:solidFill>
                <a:latin typeface="Arial" panose="020B0604020202020204" pitchFamily="34" charset="0"/>
                <a:cs typeface="Arial" panose="020B0604020202020204" pitchFamily="34" charset="0"/>
              </a:rPr>
              <a:t> Anticipating and trying to avoid the downsides of key solutions. Your team can list potential risks, rate how likely each is, predict a date by which each might either happen or no longer be an issue, and devise ways to reduce those risks.</a:t>
            </a:r>
          </a:p>
          <a:p>
            <a:pPr fontAlgn="base">
              <a:buFont typeface="Arial" panose="020B0604020202020204" pitchFamily="34" charset="0"/>
              <a:buChar char="•"/>
            </a:pPr>
            <a:r>
              <a:rPr lang="en-US" sz="1700" b="1" dirty="0">
                <a:solidFill>
                  <a:srgbClr val="000000"/>
                </a:solidFill>
                <a:latin typeface="Arial" panose="020B0604020202020204" pitchFamily="34" charset="0"/>
                <a:cs typeface="Arial" panose="020B0604020202020204" pitchFamily="34" charset="0"/>
              </a:rPr>
              <a:t>Deciding:</a:t>
            </a:r>
            <a:r>
              <a:rPr lang="en-US" sz="1700" dirty="0">
                <a:solidFill>
                  <a:srgbClr val="000000"/>
                </a:solidFill>
                <a:latin typeface="Arial" panose="020B0604020202020204" pitchFamily="34" charset="0"/>
                <a:cs typeface="Arial" panose="020B0604020202020204" pitchFamily="34" charset="0"/>
              </a:rPr>
              <a:t> The ability to decide on a solution and move forward with it. After an appropriate amount of time, an analysis of possible solutions, and feedback from team members, a designated decider must choose and implement a solution.</a:t>
            </a:r>
          </a:p>
          <a:p>
            <a:pPr fontAlgn="base">
              <a:buFont typeface="Arial" panose="020B0604020202020204" pitchFamily="34" charset="0"/>
              <a:buChar char="•"/>
            </a:pPr>
            <a:r>
              <a:rPr lang="en-US" sz="1700" b="1" dirty="0">
                <a:solidFill>
                  <a:srgbClr val="000000"/>
                </a:solidFill>
                <a:latin typeface="Arial" panose="020B0604020202020204" pitchFamily="34" charset="0"/>
                <a:cs typeface="Arial" panose="020B0604020202020204" pitchFamily="34" charset="0"/>
              </a:rPr>
              <a:t>Managing Emotions:</a:t>
            </a:r>
            <a:r>
              <a:rPr lang="en-US" sz="1700" dirty="0">
                <a:solidFill>
                  <a:srgbClr val="000000"/>
                </a:solidFill>
                <a:latin typeface="Arial" panose="020B0604020202020204" pitchFamily="34" charset="0"/>
                <a:cs typeface="Arial" panose="020B0604020202020204" pitchFamily="34" charset="0"/>
              </a:rPr>
              <a:t> Applying </a:t>
            </a:r>
            <a:r>
              <a:rPr lang="en-US" sz="1700" dirty="0">
                <a:solidFill>
                  <a:srgbClr val="B01329"/>
                </a:solidFill>
                <a:latin typeface="Arial" panose="020B0604020202020204" pitchFamily="34" charset="0"/>
                <a:cs typeface="Arial" panose="020B0604020202020204" pitchFamily="34" charset="0"/>
                <a:hlinkClick r:id="rId3"/>
              </a:rPr>
              <a:t>emotional intelligence</a:t>
            </a:r>
            <a:r>
              <a:rPr lang="en-US" sz="1700" dirty="0">
                <a:solidFill>
                  <a:srgbClr val="000000"/>
                </a:solidFill>
                <a:latin typeface="Arial" panose="020B0604020202020204" pitchFamily="34" charset="0"/>
                <a:cs typeface="Arial" panose="020B0604020202020204" pitchFamily="34" charset="0"/>
              </a:rPr>
              <a:t> in order to improve your and your team members’ ability to think clearly. This requires you to recognize emotions in yourself and others, manage feelings, and channel emotions into useful work.</a:t>
            </a:r>
            <a:endParaRPr lang="en-US" sz="17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76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241280" cy="1450757"/>
          </a:xfrm>
        </p:spPr>
        <p:txBody>
          <a:bodyPr>
            <a:noAutofit/>
          </a:bodyPr>
          <a:lstStyle/>
          <a:p>
            <a:pPr algn="ctr"/>
            <a:r>
              <a:rPr lang="en-US" sz="4000" b="1" dirty="0" smtClean="0">
                <a:solidFill>
                  <a:schemeClr val="tx1"/>
                </a:solidFill>
                <a:latin typeface="Arial" panose="020B0604020202020204" pitchFamily="34" charset="0"/>
                <a:cs typeface="Arial" panose="020B0604020202020204" pitchFamily="34" charset="0"/>
              </a:rPr>
              <a:t>Problem solving toolkit  </a:t>
            </a:r>
            <a:endParaRPr lang="en-US" sz="40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3517" t="8723" r="11013" b="35653"/>
          <a:stretch/>
        </p:blipFill>
        <p:spPr>
          <a:xfrm>
            <a:off x="1309526" y="1927410"/>
            <a:ext cx="9816787" cy="4069977"/>
          </a:xfrm>
          <a:prstGeom prst="rect">
            <a:avLst/>
          </a:prstGeom>
        </p:spPr>
      </p:pic>
    </p:spTree>
    <p:extLst>
      <p:ext uri="{BB962C8B-B14F-4D97-AF65-F5344CB8AC3E}">
        <p14:creationId xmlns:p14="http://schemas.microsoft.com/office/powerpoint/2010/main" val="368504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27 Tips on How to be Proactive at </a:t>
            </a:r>
            <a:r>
              <a:rPr lang="en-US" sz="4000" b="1" dirty="0" smtClean="0">
                <a:solidFill>
                  <a:schemeClr val="tx1"/>
                </a:solidFill>
                <a:latin typeface="Arial" panose="020B0604020202020204" pitchFamily="34" charset="0"/>
                <a:cs typeface="Arial" panose="020B0604020202020204" pitchFamily="34" charset="0"/>
              </a:rPr>
              <a:t>Work</a:t>
            </a:r>
            <a:endParaRPr lang="en-GB" sz="40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8420340" y="2502099"/>
            <a:ext cx="3101947" cy="2308324"/>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Double Click TO Play Video</a:t>
            </a:r>
            <a:endParaRPr lang="en-US"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5" name="klAE9ML0XLs"/>
          <p:cNvPicPr>
            <a:picLocks noGrp="1" noRot="1" noChangeAspect="1"/>
          </p:cNvPicPr>
          <p:nvPr>
            <p:ph idx="1"/>
            <a:videoFile r:link="rId1"/>
          </p:nvPr>
        </p:nvPicPr>
        <p:blipFill>
          <a:blip r:embed="rId3"/>
          <a:stretch>
            <a:fillRect/>
          </a:stretch>
        </p:blipFill>
        <p:spPr>
          <a:xfrm>
            <a:off x="1097280" y="2013137"/>
            <a:ext cx="7323060" cy="4119221"/>
          </a:xfrm>
          <a:prstGeom prst="rect">
            <a:avLst/>
          </a:prstGeom>
        </p:spPr>
      </p:pic>
    </p:spTree>
    <p:extLst>
      <p:ext uri="{BB962C8B-B14F-4D97-AF65-F5344CB8AC3E}">
        <p14:creationId xmlns:p14="http://schemas.microsoft.com/office/powerpoint/2010/main" val="9947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693504"/>
            <a:ext cx="10058400" cy="1631608"/>
          </a:xfrm>
        </p:spPr>
        <p:txBody>
          <a:bodyPr/>
          <a:lstStyle/>
          <a:p>
            <a:pPr algn="ctr"/>
            <a:r>
              <a:rPr lang="en-GB" dirty="0" smtClean="0">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GB" dirty="0" smtClean="0">
                <a:latin typeface="Arial" panose="020B0604020202020204" pitchFamily="34" charset="0"/>
                <a:cs typeface="Arial" panose="020B0604020202020204" pitchFamily="34" charset="0"/>
              </a:rPr>
              <a:t>Have a lovely afternoon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13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48</Words>
  <Application>Microsoft Office PowerPoint</Application>
  <PresentationFormat>Widescreen</PresentationFormat>
  <Paragraphs>20</Paragraphs>
  <Slides>6</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Retrospect</vt:lpstr>
      <vt:lpstr>Problem Solving</vt:lpstr>
      <vt:lpstr>What is problem solving?</vt:lpstr>
      <vt:lpstr>Ways to Improve Your Problem-Solving Skills</vt:lpstr>
      <vt:lpstr>Problem solving toolkit  </vt:lpstr>
      <vt:lpstr>27 Tips on How to be Proactive at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2020-06-04T10:14:52Z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