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3" r:id="rId6"/>
    <p:sldId id="259" r:id="rId7"/>
    <p:sldId id="267" r:id="rId8"/>
    <p:sldId id="266" r:id="rId9"/>
    <p:sldId id="258"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4660"/>
  </p:normalViewPr>
  <p:slideViewPr>
    <p:cSldViewPr snapToGrid="0">
      <p:cViewPr>
        <p:scale>
          <a:sx n="80" d="100"/>
          <a:sy n="80" d="100"/>
        </p:scale>
        <p:origin x="1037"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8DBBEA-47E2-468A-AD0B-EEAB3122C894}"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212802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8DBBEA-47E2-468A-AD0B-EEAB3122C894}"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67738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8DBBEA-47E2-468A-AD0B-EEAB3122C894}"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70669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8DBBEA-47E2-468A-AD0B-EEAB3122C894}"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393392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8DBBEA-47E2-468A-AD0B-EEAB3122C894}"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420074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8DBBEA-47E2-468A-AD0B-EEAB3122C894}"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258356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8DBBEA-47E2-468A-AD0B-EEAB3122C894}" type="datetimeFigureOut">
              <a:rPr lang="en-GB" smtClean="0"/>
              <a:t>19/10/2020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240459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8DBBEA-47E2-468A-AD0B-EEAB3122C894}" type="datetimeFigureOut">
              <a:rPr lang="en-GB" smtClean="0"/>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120158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DBBEA-47E2-468A-AD0B-EEAB3122C894}" type="datetimeFigureOut">
              <a:rPr lang="en-GB" smtClean="0"/>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111664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DBBEA-47E2-468A-AD0B-EEAB3122C894}"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403617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8DBBEA-47E2-468A-AD0B-EEAB3122C894}"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D8C24-8297-4846-8F2B-88AC2F6B5634}" type="slidenum">
              <a:rPr lang="en-GB" smtClean="0"/>
              <a:t>‹#›</a:t>
            </a:fld>
            <a:endParaRPr lang="en-GB"/>
          </a:p>
        </p:txBody>
      </p:sp>
    </p:spTree>
    <p:extLst>
      <p:ext uri="{BB962C8B-B14F-4D97-AF65-F5344CB8AC3E}">
        <p14:creationId xmlns:p14="http://schemas.microsoft.com/office/powerpoint/2010/main" val="383910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DBBEA-47E2-468A-AD0B-EEAB3122C894}" type="datetimeFigureOut">
              <a:rPr lang="en-GB" smtClean="0"/>
              <a:t>19/10/2020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D8C24-8297-4846-8F2B-88AC2F6B5634}" type="slidenum">
              <a:rPr lang="en-GB" smtClean="0"/>
              <a:t>‹#›</a:t>
            </a:fld>
            <a:endParaRPr lang="en-GB"/>
          </a:p>
        </p:txBody>
      </p:sp>
    </p:spTree>
    <p:extLst>
      <p:ext uri="{BB962C8B-B14F-4D97-AF65-F5344CB8AC3E}">
        <p14:creationId xmlns:p14="http://schemas.microsoft.com/office/powerpoint/2010/main" val="216118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06880"/>
            <a:ext cx="9144000" cy="1149940"/>
          </a:xfrm>
          <a:solidFill>
            <a:srgbClr val="00B0F0"/>
          </a:solidFill>
        </p:spPr>
        <p:txBody>
          <a:bodyPr/>
          <a:lstStyle/>
          <a:p>
            <a:r>
              <a:rPr lang="en-GB" dirty="0" smtClean="0">
                <a:latin typeface="Arial" panose="020B0604020202020204" pitchFamily="34" charset="0"/>
                <a:cs typeface="Arial" panose="020B0604020202020204" pitchFamily="34" charset="0"/>
              </a:rPr>
              <a:t>Safety in the Community</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609703" y="3645581"/>
            <a:ext cx="4972594" cy="1144134"/>
          </a:xfrm>
          <a:solidFill>
            <a:srgbClr val="002060"/>
          </a:solidFill>
        </p:spPr>
        <p:txBody>
          <a:bodyPr/>
          <a:lstStyle/>
          <a:p>
            <a:r>
              <a:rPr lang="en-GB" dirty="0" smtClean="0">
                <a:solidFill>
                  <a:schemeClr val="bg1"/>
                </a:solidFill>
                <a:latin typeface="Arial" panose="020B0604020202020204" pitchFamily="34" charset="0"/>
                <a:cs typeface="Arial" panose="020B0604020202020204" pitchFamily="34" charset="0"/>
              </a:rPr>
              <a:t>Abbot’s Lea School</a:t>
            </a:r>
          </a:p>
          <a:p>
            <a:r>
              <a:rPr lang="en-GB" dirty="0" smtClean="0">
                <a:solidFill>
                  <a:schemeClr val="bg1"/>
                </a:solidFill>
                <a:latin typeface="Arial" panose="020B0604020202020204" pitchFamily="34" charset="0"/>
                <a:cs typeface="Arial" panose="020B0604020202020204" pitchFamily="34" charset="0"/>
              </a:rPr>
              <a:t>KS5</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52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normAutofit/>
          </a:bodyPr>
          <a:lstStyle/>
          <a:p>
            <a:r>
              <a:rPr lang="en-GB" sz="3600" u="sng" dirty="0" smtClean="0">
                <a:solidFill>
                  <a:schemeClr val="bg1"/>
                </a:solidFill>
                <a:latin typeface="Arial" panose="020B0604020202020204" pitchFamily="34" charset="0"/>
                <a:cs typeface="Arial" panose="020B0604020202020204" pitchFamily="34" charset="0"/>
              </a:rPr>
              <a:t>Speaking to Strangers</a:t>
            </a:r>
          </a:p>
          <a:p>
            <a:r>
              <a:rPr lang="en-GB" sz="3600" dirty="0" smtClean="0">
                <a:solidFill>
                  <a:schemeClr val="bg1"/>
                </a:solidFill>
                <a:latin typeface="Arial" panose="020B0604020202020204" pitchFamily="34" charset="0"/>
                <a:cs typeface="Arial" panose="020B0604020202020204" pitchFamily="34" charset="0"/>
              </a:rPr>
              <a:t>There is some information that we should never share with people that we do not know and trust.</a:t>
            </a:r>
          </a:p>
          <a:p>
            <a:endParaRPr lang="en-GB" sz="3600" dirty="0">
              <a:solidFill>
                <a:schemeClr val="bg1"/>
              </a:solidFill>
              <a:latin typeface="Arial" panose="020B0604020202020204" pitchFamily="34" charset="0"/>
              <a:cs typeface="Arial" panose="020B0604020202020204" pitchFamily="34" charset="0"/>
            </a:endParaRPr>
          </a:p>
          <a:p>
            <a:r>
              <a:rPr lang="en-GB" sz="3600" dirty="0" smtClean="0">
                <a:solidFill>
                  <a:schemeClr val="bg1"/>
                </a:solidFill>
                <a:latin typeface="Arial" panose="020B0604020202020204" pitchFamily="34" charset="0"/>
                <a:cs typeface="Arial" panose="020B0604020202020204" pitchFamily="34" charset="0"/>
              </a:rPr>
              <a:t>Can you think what that information might be?</a:t>
            </a:r>
          </a:p>
          <a:p>
            <a:endParaRPr lang="en-GB" sz="3600" dirty="0">
              <a:solidFill>
                <a:schemeClr val="bg1"/>
              </a:solidFill>
              <a:latin typeface="Arial" panose="020B0604020202020204" pitchFamily="34" charset="0"/>
              <a:cs typeface="Arial" panose="020B0604020202020204" pitchFamily="34" charset="0"/>
            </a:endParaRPr>
          </a:p>
          <a:p>
            <a:r>
              <a:rPr lang="en-GB" sz="3600" dirty="0" smtClean="0">
                <a:solidFill>
                  <a:schemeClr val="bg1"/>
                </a:solidFill>
                <a:latin typeface="Arial" panose="020B0604020202020204" pitchFamily="34" charset="0"/>
                <a:cs typeface="Arial" panose="020B0604020202020204" pitchFamily="34" charset="0"/>
              </a:rPr>
              <a:t>What do you think could happen if we share this information?</a:t>
            </a:r>
            <a:endParaRPr lang="en-GB"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92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normAutofit/>
          </a:bodyPr>
          <a:lstStyle/>
          <a:p>
            <a:r>
              <a:rPr lang="en-GB" sz="3600" u="sng" dirty="0" smtClean="0">
                <a:solidFill>
                  <a:schemeClr val="bg1"/>
                </a:solidFill>
                <a:latin typeface="Arial" panose="020B0604020202020204" pitchFamily="34" charset="0"/>
                <a:cs typeface="Arial" panose="020B0604020202020204" pitchFamily="34" charset="0"/>
              </a:rPr>
              <a:t>TASK</a:t>
            </a:r>
          </a:p>
          <a:p>
            <a:r>
              <a:rPr lang="en-GB" sz="3600" dirty="0" smtClean="0">
                <a:solidFill>
                  <a:schemeClr val="bg1"/>
                </a:solidFill>
                <a:latin typeface="Arial" panose="020B0604020202020204" pitchFamily="34" charset="0"/>
                <a:cs typeface="Arial" panose="020B0604020202020204" pitchFamily="34" charset="0"/>
              </a:rPr>
              <a:t>In groups of 4, create a role play scenario highlighting the dangers of speaking to someone we do not know or trust.</a:t>
            </a:r>
          </a:p>
          <a:p>
            <a:endParaRPr lang="en-GB" sz="3600" dirty="0" smtClean="0">
              <a:solidFill>
                <a:schemeClr val="bg1"/>
              </a:solidFill>
              <a:latin typeface="Arial" panose="020B0604020202020204" pitchFamily="34" charset="0"/>
              <a:cs typeface="Arial" panose="020B0604020202020204" pitchFamily="34" charset="0"/>
            </a:endParaRPr>
          </a:p>
          <a:p>
            <a:r>
              <a:rPr lang="en-GB" sz="3600" dirty="0" smtClean="0">
                <a:solidFill>
                  <a:schemeClr val="bg1"/>
                </a:solidFill>
                <a:latin typeface="Arial" panose="020B0604020202020204" pitchFamily="34" charset="0"/>
                <a:cs typeface="Arial" panose="020B0604020202020204" pitchFamily="34" charset="0"/>
              </a:rPr>
              <a:t>Create your story together and take time to practice, once we are all ready, you will act out your role play to the class! </a:t>
            </a:r>
            <a:endParaRPr lang="en-GB"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38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lstStyle/>
          <a:p>
            <a:r>
              <a:rPr lang="en-GB" dirty="0" smtClean="0">
                <a:solidFill>
                  <a:schemeClr val="bg1"/>
                </a:solidFill>
                <a:latin typeface="Arial" panose="020B0604020202020204" pitchFamily="34" charset="0"/>
                <a:cs typeface="Arial" panose="020B0604020202020204" pitchFamily="34" charset="0"/>
              </a:rPr>
              <a:t>When we are in the community, there are a lot of hazards we need to consider. </a:t>
            </a:r>
          </a:p>
          <a:p>
            <a:r>
              <a:rPr lang="en-GB" dirty="0" smtClean="0">
                <a:solidFill>
                  <a:schemeClr val="bg1"/>
                </a:solidFill>
                <a:latin typeface="Arial" panose="020B0604020202020204" pitchFamily="34" charset="0"/>
                <a:cs typeface="Arial" panose="020B0604020202020204" pitchFamily="34" charset="0"/>
              </a:rPr>
              <a:t>How many dangers can you name in these pictures?</a:t>
            </a:r>
            <a:endParaRPr lang="en-GB"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909823" y="1772517"/>
            <a:ext cx="7523544" cy="4568713"/>
          </a:xfrm>
          <a:prstGeom prst="rect">
            <a:avLst/>
          </a:prstGeom>
        </p:spPr>
      </p:pic>
    </p:spTree>
    <p:extLst>
      <p:ext uri="{BB962C8B-B14F-4D97-AF65-F5344CB8AC3E}">
        <p14:creationId xmlns:p14="http://schemas.microsoft.com/office/powerpoint/2010/main" val="170404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lstStyle/>
          <a:p>
            <a:endParaRPr lang="en-GB"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333750" y="1059670"/>
            <a:ext cx="5524500" cy="5524500"/>
          </a:xfrm>
          <a:prstGeom prst="rect">
            <a:avLst/>
          </a:prstGeom>
        </p:spPr>
      </p:pic>
    </p:spTree>
    <p:extLst>
      <p:ext uri="{BB962C8B-B14F-4D97-AF65-F5344CB8AC3E}">
        <p14:creationId xmlns:p14="http://schemas.microsoft.com/office/powerpoint/2010/main" val="24922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lstStyle/>
          <a:p>
            <a:endParaRPr lang="en-GB"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389371" y="1059911"/>
            <a:ext cx="7365357" cy="5524018"/>
          </a:xfrm>
          <a:prstGeom prst="rect">
            <a:avLst/>
          </a:prstGeom>
        </p:spPr>
      </p:pic>
    </p:spTree>
    <p:extLst>
      <p:ext uri="{BB962C8B-B14F-4D97-AF65-F5344CB8AC3E}">
        <p14:creationId xmlns:p14="http://schemas.microsoft.com/office/powerpoint/2010/main" val="89605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lstStyle/>
          <a:p>
            <a:endParaRPr lang="en-GB"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689904" y="1087242"/>
            <a:ext cx="8803509" cy="5244357"/>
          </a:xfrm>
          <a:prstGeom prst="rect">
            <a:avLst/>
          </a:prstGeom>
        </p:spPr>
      </p:pic>
    </p:spTree>
    <p:extLst>
      <p:ext uri="{BB962C8B-B14F-4D97-AF65-F5344CB8AC3E}">
        <p14:creationId xmlns:p14="http://schemas.microsoft.com/office/powerpoint/2010/main" val="146427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lstStyle/>
          <a:p>
            <a:endParaRPr lang="en-GB"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125083" y="1022716"/>
            <a:ext cx="7893934" cy="5369036"/>
          </a:xfrm>
          <a:prstGeom prst="rect">
            <a:avLst/>
          </a:prstGeom>
        </p:spPr>
      </p:pic>
    </p:spTree>
    <p:extLst>
      <p:ext uri="{BB962C8B-B14F-4D97-AF65-F5344CB8AC3E}">
        <p14:creationId xmlns:p14="http://schemas.microsoft.com/office/powerpoint/2010/main" val="196939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normAutofit/>
          </a:bodyPr>
          <a:lstStyle/>
          <a:p>
            <a:r>
              <a:rPr lang="en-GB" sz="3600" u="sng" dirty="0" smtClean="0">
                <a:solidFill>
                  <a:schemeClr val="bg1"/>
                </a:solidFill>
                <a:latin typeface="Arial" panose="020B0604020202020204" pitchFamily="34" charset="0"/>
                <a:cs typeface="Arial" panose="020B0604020202020204" pitchFamily="34" charset="0"/>
              </a:rPr>
              <a:t>Planning Ahead</a:t>
            </a:r>
          </a:p>
          <a:p>
            <a:r>
              <a:rPr lang="en-GB" sz="2800" dirty="0" smtClean="0">
                <a:solidFill>
                  <a:schemeClr val="bg1"/>
                </a:solidFill>
                <a:latin typeface="Arial" panose="020B0604020202020204" pitchFamily="34" charset="0"/>
                <a:cs typeface="Arial" panose="020B0604020202020204" pitchFamily="34" charset="0"/>
              </a:rPr>
              <a:t>When planning a journey, we can consider the possible dangers and be prepared.</a:t>
            </a:r>
          </a:p>
          <a:p>
            <a:r>
              <a:rPr lang="en-GB" sz="2800" dirty="0" smtClean="0">
                <a:solidFill>
                  <a:schemeClr val="bg1"/>
                </a:solidFill>
                <a:latin typeface="Arial" panose="020B0604020202020204" pitchFamily="34" charset="0"/>
                <a:cs typeface="Arial" panose="020B0604020202020204" pitchFamily="34" charset="0"/>
              </a:rPr>
              <a:t>Think about this scenario;</a:t>
            </a:r>
          </a:p>
          <a:p>
            <a:r>
              <a:rPr lang="en-GB" sz="2800" dirty="0" smtClean="0">
                <a:solidFill>
                  <a:schemeClr val="bg1"/>
                </a:solidFill>
                <a:latin typeface="Arial" panose="020B0604020202020204" pitchFamily="34" charset="0"/>
                <a:cs typeface="Arial" panose="020B0604020202020204" pitchFamily="34" charset="0"/>
              </a:rPr>
              <a:t>You are going to college. You are travelling from home. You are travelling alone. You need to walk to the bus stop 15 minutes away from your home. The bus leaves you in town. You know it is close to College but not exactly sure where.</a:t>
            </a:r>
          </a:p>
          <a:p>
            <a:endParaRPr lang="en-GB" sz="2800" dirty="0">
              <a:solidFill>
                <a:schemeClr val="bg1"/>
              </a:solidFill>
              <a:latin typeface="Arial" panose="020B0604020202020204" pitchFamily="34" charset="0"/>
              <a:cs typeface="Arial" panose="020B0604020202020204" pitchFamily="34" charset="0"/>
            </a:endParaRPr>
          </a:p>
          <a:p>
            <a:r>
              <a:rPr lang="en-GB" sz="2800" dirty="0" smtClean="0">
                <a:solidFill>
                  <a:schemeClr val="bg1"/>
                </a:solidFill>
                <a:latin typeface="Arial" panose="020B0604020202020204" pitchFamily="34" charset="0"/>
                <a:cs typeface="Arial" panose="020B0604020202020204" pitchFamily="34" charset="0"/>
              </a:rPr>
              <a:t>Complete the worksheet; Travel Scenario! </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55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normAutofit lnSpcReduction="10000"/>
          </a:bodyPr>
          <a:lstStyle/>
          <a:p>
            <a:r>
              <a:rPr lang="en-GB" sz="3600" u="sng" dirty="0" smtClean="0">
                <a:solidFill>
                  <a:schemeClr val="bg1"/>
                </a:solidFill>
                <a:latin typeface="Arial" panose="020B0604020202020204" pitchFamily="34" charset="0"/>
                <a:cs typeface="Arial" panose="020B0604020202020204" pitchFamily="34" charset="0"/>
              </a:rPr>
              <a:t>Looking for help</a:t>
            </a:r>
          </a:p>
          <a:p>
            <a:r>
              <a:rPr lang="en-GB" sz="2800" dirty="0" smtClean="0">
                <a:solidFill>
                  <a:schemeClr val="bg1"/>
                </a:solidFill>
                <a:latin typeface="Arial" panose="020B0604020202020204" pitchFamily="34" charset="0"/>
                <a:cs typeface="Arial" panose="020B0604020202020204" pitchFamily="34" charset="0"/>
              </a:rPr>
              <a:t>In the community, there are people who can help us.</a:t>
            </a:r>
          </a:p>
          <a:p>
            <a:r>
              <a:rPr lang="en-GB" sz="2800" dirty="0" smtClean="0">
                <a:solidFill>
                  <a:schemeClr val="bg1"/>
                </a:solidFill>
                <a:latin typeface="Arial" panose="020B0604020202020204" pitchFamily="34" charset="0"/>
                <a:cs typeface="Arial" panose="020B0604020202020204" pitchFamily="34" charset="0"/>
              </a:rPr>
              <a:t>Have a look at the table below.</a:t>
            </a:r>
          </a:p>
          <a:p>
            <a:r>
              <a:rPr lang="en-GB" sz="2800" dirty="0" smtClean="0">
                <a:solidFill>
                  <a:schemeClr val="bg1"/>
                </a:solidFill>
                <a:latin typeface="Arial" panose="020B0604020202020204" pitchFamily="34" charset="0"/>
                <a:cs typeface="Arial" panose="020B0604020202020204" pitchFamily="34" charset="0"/>
              </a:rPr>
              <a:t>Have a discussion on what information we could include</a:t>
            </a:r>
          </a:p>
          <a:p>
            <a:endParaRPr lang="en-GB" sz="2800" dirty="0">
              <a:solidFill>
                <a:schemeClr val="bg1"/>
              </a:solidFill>
              <a:latin typeface="Arial" panose="020B0604020202020204" pitchFamily="34" charset="0"/>
              <a:cs typeface="Arial" panose="020B0604020202020204" pitchFamily="34" charset="0"/>
            </a:endParaRPr>
          </a:p>
          <a:p>
            <a:endParaRPr lang="en-GB" sz="2800" dirty="0" smtClean="0">
              <a:solidFill>
                <a:schemeClr val="bg1"/>
              </a:solidFill>
              <a:latin typeface="Arial" panose="020B0604020202020204" pitchFamily="34" charset="0"/>
              <a:cs typeface="Arial" panose="020B0604020202020204" pitchFamily="34" charset="0"/>
            </a:endParaRPr>
          </a:p>
          <a:p>
            <a:endParaRPr lang="en-GB" sz="2800" dirty="0">
              <a:solidFill>
                <a:schemeClr val="bg1"/>
              </a:solidFill>
              <a:latin typeface="Arial" panose="020B0604020202020204" pitchFamily="34" charset="0"/>
              <a:cs typeface="Arial" panose="020B0604020202020204" pitchFamily="34" charset="0"/>
            </a:endParaRPr>
          </a:p>
          <a:p>
            <a:r>
              <a:rPr lang="en-GB" sz="2800" dirty="0" smtClean="0">
                <a:solidFill>
                  <a:schemeClr val="bg1"/>
                </a:solidFill>
                <a:latin typeface="Arial" panose="020B0604020202020204" pitchFamily="34" charset="0"/>
                <a:cs typeface="Arial" panose="020B0604020202020204" pitchFamily="34" charset="0"/>
              </a:rPr>
              <a:t>Think about the different people you could find;</a:t>
            </a:r>
          </a:p>
          <a:p>
            <a:r>
              <a:rPr lang="en-GB" sz="2800" dirty="0" smtClean="0">
                <a:solidFill>
                  <a:schemeClr val="bg1"/>
                </a:solidFill>
                <a:latin typeface="Arial" panose="020B0604020202020204" pitchFamily="34" charset="0"/>
                <a:cs typeface="Arial" panose="020B0604020202020204" pitchFamily="34" charset="0"/>
              </a:rPr>
              <a:t>At college?</a:t>
            </a:r>
          </a:p>
          <a:p>
            <a:r>
              <a:rPr lang="en-GB" sz="2800" dirty="0" smtClean="0">
                <a:solidFill>
                  <a:schemeClr val="bg1"/>
                </a:solidFill>
                <a:latin typeface="Arial" panose="020B0604020202020204" pitchFamily="34" charset="0"/>
                <a:cs typeface="Arial" panose="020B0604020202020204" pitchFamily="34" charset="0"/>
              </a:rPr>
              <a:t>On the street?</a:t>
            </a:r>
          </a:p>
          <a:p>
            <a:r>
              <a:rPr lang="en-GB" sz="2800" dirty="0" smtClean="0">
                <a:solidFill>
                  <a:schemeClr val="bg1"/>
                </a:solidFill>
                <a:latin typeface="Arial" panose="020B0604020202020204" pitchFamily="34" charset="0"/>
                <a:cs typeface="Arial" panose="020B0604020202020204" pitchFamily="34" charset="0"/>
              </a:rPr>
              <a:t>Train station?</a:t>
            </a:r>
          </a:p>
          <a:p>
            <a:r>
              <a:rPr lang="en-GB" sz="2800" dirty="0" smtClean="0">
                <a:solidFill>
                  <a:schemeClr val="bg1"/>
                </a:solidFill>
                <a:latin typeface="Arial" panose="020B0604020202020204" pitchFamily="34" charset="0"/>
                <a:cs typeface="Arial" panose="020B0604020202020204" pitchFamily="34" charset="0"/>
              </a:rPr>
              <a:t>Bus Depot?</a:t>
            </a:r>
          </a:p>
          <a:p>
            <a:endParaRPr lang="en-GB" sz="3200" dirty="0">
              <a:solidFill>
                <a:schemeClr val="bg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26567754"/>
              </p:ext>
            </p:extLst>
          </p:nvPr>
        </p:nvGraphicFramePr>
        <p:xfrm>
          <a:off x="1050925" y="3049835"/>
          <a:ext cx="10407651" cy="1131640"/>
        </p:xfrm>
        <a:graphic>
          <a:graphicData uri="http://schemas.openxmlformats.org/drawingml/2006/table">
            <a:tbl>
              <a:tblPr firstRow="1" bandRow="1">
                <a:tableStyleId>{5C22544A-7EE6-4342-B048-85BDC9FD1C3A}</a:tableStyleId>
              </a:tblPr>
              <a:tblGrid>
                <a:gridCol w="3469217">
                  <a:extLst>
                    <a:ext uri="{9D8B030D-6E8A-4147-A177-3AD203B41FA5}">
                      <a16:colId xmlns:a16="http://schemas.microsoft.com/office/drawing/2014/main" val="2231130350"/>
                    </a:ext>
                  </a:extLst>
                </a:gridCol>
                <a:gridCol w="3469217">
                  <a:extLst>
                    <a:ext uri="{9D8B030D-6E8A-4147-A177-3AD203B41FA5}">
                      <a16:colId xmlns:a16="http://schemas.microsoft.com/office/drawing/2014/main" val="2695678249"/>
                    </a:ext>
                  </a:extLst>
                </a:gridCol>
                <a:gridCol w="3469217">
                  <a:extLst>
                    <a:ext uri="{9D8B030D-6E8A-4147-A177-3AD203B41FA5}">
                      <a16:colId xmlns:a16="http://schemas.microsoft.com/office/drawing/2014/main" val="2124177487"/>
                    </a:ext>
                  </a:extLst>
                </a:gridCol>
              </a:tblGrid>
              <a:tr h="565820">
                <a:tc>
                  <a:txBody>
                    <a:bodyPr/>
                    <a:lstStyle/>
                    <a:p>
                      <a:pPr algn="ctr"/>
                      <a:r>
                        <a:rPr lang="en-GB" dirty="0" smtClean="0">
                          <a:solidFill>
                            <a:schemeClr val="tx1"/>
                          </a:solidFill>
                        </a:rPr>
                        <a:t>Who can help us?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Where can we find them?</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What can they</a:t>
                      </a:r>
                      <a:r>
                        <a:rPr lang="en-GB" baseline="0" dirty="0" smtClean="0">
                          <a:solidFill>
                            <a:schemeClr val="tx1"/>
                          </a:solidFill>
                        </a:rPr>
                        <a:t> do?</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7219647"/>
                  </a:ext>
                </a:extLst>
              </a:tr>
              <a:tr h="5658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9503408"/>
                  </a:ext>
                </a:extLst>
              </a:tr>
            </a:tbl>
          </a:graphicData>
        </a:graphic>
      </p:graphicFrame>
    </p:spTree>
    <p:extLst>
      <p:ext uri="{BB962C8B-B14F-4D97-AF65-F5344CB8AC3E}">
        <p14:creationId xmlns:p14="http://schemas.microsoft.com/office/powerpoint/2010/main" val="230539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770965"/>
          </a:xfrm>
          <a:solidFill>
            <a:srgbClr val="00B0F0"/>
          </a:solidFill>
        </p:spPr>
        <p:txBody>
          <a:bodyPr>
            <a:noAutofit/>
          </a:bodyPr>
          <a:lstStyle/>
          <a:p>
            <a:r>
              <a:rPr lang="en-GB" sz="4000" dirty="0" smtClean="0">
                <a:latin typeface="Arial" panose="020B0604020202020204" pitchFamily="34" charset="0"/>
                <a:cs typeface="Arial" panose="020B0604020202020204" pitchFamily="34" charset="0"/>
              </a:rPr>
              <a:t>L.O: We are learning about safety in the community</a:t>
            </a:r>
            <a:endParaRPr lang="en-GB"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7608" y="884452"/>
            <a:ext cx="11988885" cy="5874936"/>
          </a:xfrm>
          <a:solidFill>
            <a:srgbClr val="002060"/>
          </a:solidFill>
        </p:spPr>
        <p:txBody>
          <a:bodyPr>
            <a:normAutofit/>
          </a:bodyPr>
          <a:lstStyle/>
          <a:p>
            <a:r>
              <a:rPr lang="en-GB" sz="3600" u="sng" dirty="0" smtClean="0">
                <a:solidFill>
                  <a:schemeClr val="bg1"/>
                </a:solidFill>
                <a:latin typeface="Arial" panose="020B0604020202020204" pitchFamily="34" charset="0"/>
                <a:cs typeface="Arial" panose="020B0604020202020204" pitchFamily="34" charset="0"/>
              </a:rPr>
              <a:t>Speaking to Strangers</a:t>
            </a:r>
          </a:p>
          <a:p>
            <a:r>
              <a:rPr lang="en-GB" sz="3600" dirty="0" smtClean="0">
                <a:solidFill>
                  <a:schemeClr val="bg1"/>
                </a:solidFill>
                <a:latin typeface="Arial" panose="020B0604020202020204" pitchFamily="34" charset="0"/>
                <a:cs typeface="Arial" panose="020B0604020202020204" pitchFamily="34" charset="0"/>
              </a:rPr>
              <a:t>Even though we are a lot older, it does not mean it is wise to speak to people we do not know. </a:t>
            </a:r>
          </a:p>
          <a:p>
            <a:r>
              <a:rPr lang="en-GB" sz="3600" dirty="0" smtClean="0">
                <a:solidFill>
                  <a:schemeClr val="bg1"/>
                </a:solidFill>
                <a:latin typeface="Arial" panose="020B0604020202020204" pitchFamily="34" charset="0"/>
                <a:cs typeface="Arial" panose="020B0604020202020204" pitchFamily="34" charset="0"/>
              </a:rPr>
              <a:t>A strange person could appear very pleasant and kind, but that does not mean they aren’t dangerous!</a:t>
            </a:r>
          </a:p>
          <a:p>
            <a:endParaRPr lang="en-GB" sz="3600" u="sng" dirty="0" smtClean="0">
              <a:solidFill>
                <a:schemeClr val="bg1"/>
              </a:solidFill>
              <a:latin typeface="Arial" panose="020B0604020202020204" pitchFamily="34" charset="0"/>
              <a:cs typeface="Arial" panose="020B0604020202020204" pitchFamily="34" charset="0"/>
            </a:endParaRPr>
          </a:p>
          <a:p>
            <a:r>
              <a:rPr lang="en-GB" sz="3600" u="sng" dirty="0" smtClean="0">
                <a:solidFill>
                  <a:schemeClr val="bg1"/>
                </a:solidFill>
                <a:latin typeface="Arial" panose="020B0604020202020204" pitchFamily="34" charset="0"/>
                <a:cs typeface="Arial" panose="020B0604020202020204" pitchFamily="34" charset="0"/>
              </a:rPr>
              <a:t>Discussion;</a:t>
            </a:r>
          </a:p>
          <a:p>
            <a:r>
              <a:rPr lang="en-GB" sz="3200" dirty="0" smtClean="0">
                <a:solidFill>
                  <a:schemeClr val="bg1"/>
                </a:solidFill>
                <a:latin typeface="Arial" panose="020B0604020202020204" pitchFamily="34" charset="0"/>
                <a:cs typeface="Arial" panose="020B0604020202020204" pitchFamily="34" charset="0"/>
              </a:rPr>
              <a:t>What do you think could happen if we speak to people we do not know?</a:t>
            </a:r>
            <a:endParaRPr lang="en-GB"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506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446</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Safety in the Community</vt:lpstr>
      <vt:lpstr>L.O: We are learning about safety in the community</vt:lpstr>
      <vt:lpstr>L.O: We are learning about safety in the community</vt:lpstr>
      <vt:lpstr>L.O: We are learning about safety in the community</vt:lpstr>
      <vt:lpstr>L.O: We are learning about safety in the community</vt:lpstr>
      <vt:lpstr>L.O: We are learning about safety in the community</vt:lpstr>
      <vt:lpstr>L.O: We are learning about safety in the community</vt:lpstr>
      <vt:lpstr>L.O: We are learning about safety in the community</vt:lpstr>
      <vt:lpstr>L.O: We are learning about safety in the community</vt:lpstr>
      <vt:lpstr>L.O: We are learning about safety in the community</vt:lpstr>
      <vt:lpstr>L.O: We are learning about safety in the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 the Community</dc:title>
  <dc:creator>itadmin</dc:creator>
  <cp:lastModifiedBy>itadmin</cp:lastModifiedBy>
  <cp:revision>8</cp:revision>
  <dcterms:created xsi:type="dcterms:W3CDTF">2020-10-19T18:45:09Z</dcterms:created>
  <dcterms:modified xsi:type="dcterms:W3CDTF">2020-10-19T19:44:58Z</dcterms:modified>
</cp:coreProperties>
</file>