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62" r:id="rId2"/>
    <p:sldId id="341" r:id="rId3"/>
    <p:sldId id="342" r:id="rId4"/>
    <p:sldId id="343" r:id="rId5"/>
    <p:sldId id="344" r:id="rId6"/>
    <p:sldId id="345" r:id="rId7"/>
    <p:sldId id="346" r:id="rId8"/>
    <p:sldId id="290" r:id="rId9"/>
    <p:sldId id="352" r:id="rId10"/>
    <p:sldId id="296" r:id="rId11"/>
    <p:sldId id="348" r:id="rId12"/>
    <p:sldId id="349" r:id="rId13"/>
    <p:sldId id="350" r:id="rId14"/>
    <p:sldId id="351" r:id="rId15"/>
    <p:sldId id="298" r:id="rId16"/>
    <p:sldId id="311" r:id="rId17"/>
    <p:sldId id="347" r:id="rId18"/>
    <p:sldId id="312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9" r:id="rId28"/>
    <p:sldId id="338" r:id="rId29"/>
    <p:sldId id="314" r:id="rId30"/>
    <p:sldId id="315" r:id="rId31"/>
    <p:sldId id="316" r:id="rId32"/>
    <p:sldId id="317" r:id="rId33"/>
    <p:sldId id="322" r:id="rId34"/>
    <p:sldId id="323" r:id="rId35"/>
    <p:sldId id="318" r:id="rId36"/>
    <p:sldId id="319" r:id="rId37"/>
    <p:sldId id="320" r:id="rId38"/>
    <p:sldId id="321" r:id="rId39"/>
    <p:sldId id="324" r:id="rId40"/>
    <p:sldId id="325" r:id="rId41"/>
    <p:sldId id="326" r:id="rId42"/>
    <p:sldId id="327" r:id="rId43"/>
    <p:sldId id="328" r:id="rId44"/>
    <p:sldId id="329" r:id="rId45"/>
  </p:sldIdLst>
  <p:sldSz cx="9144000" cy="6858000" type="screen4x3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BF54"/>
    <a:srgbClr val="003E82"/>
    <a:srgbClr val="A26398"/>
    <a:srgbClr val="3E72AB"/>
    <a:srgbClr val="D35C2A"/>
    <a:srgbClr val="3C71A7"/>
    <a:srgbClr val="DB5921"/>
    <a:srgbClr val="3E71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0" autoAdjust="0"/>
    <p:restoredTop sz="94660"/>
  </p:normalViewPr>
  <p:slideViewPr>
    <p:cSldViewPr snapToObjects="1">
      <p:cViewPr varScale="1">
        <p:scale>
          <a:sx n="83" d="100"/>
          <a:sy n="83" d="100"/>
        </p:scale>
        <p:origin x="124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9" cy="496332"/>
          </a:xfrm>
          <a:prstGeom prst="rect">
            <a:avLst/>
          </a:prstGeom>
        </p:spPr>
        <p:txBody>
          <a:bodyPr vert="horz" lIns="91395" tIns="45697" rIns="91395" bIns="45697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6" y="0"/>
            <a:ext cx="2889939" cy="496332"/>
          </a:xfrm>
          <a:prstGeom prst="rect">
            <a:avLst/>
          </a:prstGeom>
        </p:spPr>
        <p:txBody>
          <a:bodyPr vert="horz" lIns="91395" tIns="45697" rIns="91395" bIns="45697" rtlCol="0"/>
          <a:lstStyle>
            <a:lvl1pPr algn="r">
              <a:defRPr sz="1200"/>
            </a:lvl1pPr>
          </a:lstStyle>
          <a:p>
            <a:fld id="{C434BAE5-B6DE-46FD-B35F-B3C933D3D4A2}" type="datetimeFigureOut">
              <a:rPr lang="en-GB" smtClean="0"/>
              <a:pPr/>
              <a:t>07/01/2020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9" cy="496332"/>
          </a:xfrm>
          <a:prstGeom prst="rect">
            <a:avLst/>
          </a:prstGeom>
        </p:spPr>
        <p:txBody>
          <a:bodyPr vert="horz" lIns="91395" tIns="45697" rIns="91395" bIns="45697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6" y="9428584"/>
            <a:ext cx="2889939" cy="496332"/>
          </a:xfrm>
          <a:prstGeom prst="rect">
            <a:avLst/>
          </a:prstGeom>
        </p:spPr>
        <p:txBody>
          <a:bodyPr vert="horz" lIns="91395" tIns="45697" rIns="91395" bIns="45697" rtlCol="0" anchor="b"/>
          <a:lstStyle>
            <a:lvl1pPr algn="r">
              <a:defRPr sz="1200"/>
            </a:lvl1pPr>
          </a:lstStyle>
          <a:p>
            <a:fld id="{08B53119-EF7B-4377-B4B2-00B95634A0C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0395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81D13-649E-4634-85E8-2ECFE08E6C1F}" type="datetimeFigureOut">
              <a:rPr lang="en-GB" smtClean="0"/>
              <a:t>07/01/2020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A02A1-9BD3-417B-B798-639E20EA40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579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6540F34-7595-4A88-BB28-4AC63440DD28}" type="slidenum">
              <a:rPr lang="en-GB" altLang="en-US" smtClean="0"/>
              <a:pPr/>
              <a:t>6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247040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8959-9008-4EF7-BB5E-F0C514C1F7F6}" type="datetimeFigureOut">
              <a:rPr lang="en-US" smtClean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6A35-9351-4A0D-9621-3CF0994D65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8959-9008-4EF7-BB5E-F0C514C1F7F6}" type="datetimeFigureOut">
              <a:rPr lang="en-US" smtClean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6A35-9351-4A0D-9621-3CF0994D65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8959-9008-4EF7-BB5E-F0C514C1F7F6}" type="datetimeFigureOut">
              <a:rPr lang="en-US" smtClean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6A35-9351-4A0D-9621-3CF0994D65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6626225"/>
            <a:ext cx="93726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SHCHAMBER_STACKED_LOGO_CMYK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0788" y="5035550"/>
            <a:ext cx="111442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8959-9008-4EF7-BB5E-F0C514C1F7F6}" type="datetimeFigureOut">
              <a:rPr lang="en-US" smtClean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6A35-9351-4A0D-9621-3CF0994D65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8959-9008-4EF7-BB5E-F0C514C1F7F6}" type="datetimeFigureOut">
              <a:rPr lang="en-US" smtClean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6A35-9351-4A0D-9621-3CF0994D65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8959-9008-4EF7-BB5E-F0C514C1F7F6}" type="datetimeFigureOut">
              <a:rPr lang="en-US" smtClean="0"/>
              <a:pPr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6A35-9351-4A0D-9621-3CF0994D65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8959-9008-4EF7-BB5E-F0C514C1F7F6}" type="datetimeFigureOut">
              <a:rPr lang="en-US" smtClean="0"/>
              <a:pPr/>
              <a:t>1/7/2020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6A35-9351-4A0D-9621-3CF0994D65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8959-9008-4EF7-BB5E-F0C514C1F7F6}" type="datetimeFigureOut">
              <a:rPr lang="en-US" smtClean="0"/>
              <a:pPr/>
              <a:t>1/7/2020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6A35-9351-4A0D-9621-3CF0994D65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8959-9008-4EF7-BB5E-F0C514C1F7F6}" type="datetimeFigureOut">
              <a:rPr lang="en-US" smtClean="0"/>
              <a:pPr/>
              <a:t>1/7/2020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6A35-9351-4A0D-9621-3CF0994D65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8959-9008-4EF7-BB5E-F0C514C1F7F6}" type="datetimeFigureOut">
              <a:rPr lang="en-US" smtClean="0"/>
              <a:pPr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6A35-9351-4A0D-9621-3CF0994D65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8959-9008-4EF7-BB5E-F0C514C1F7F6}" type="datetimeFigureOut">
              <a:rPr lang="en-US" smtClean="0"/>
              <a:pPr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6A35-9351-4A0D-9621-3CF0994D65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18959-9008-4EF7-BB5E-F0C514C1F7F6}" type="datetimeFigureOut">
              <a:rPr lang="en-US" smtClean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D6A35-9351-4A0D-9621-3CF0994D65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emf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flipV="1">
            <a:off x="-1" y="6577804"/>
            <a:ext cx="9144001" cy="30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620688"/>
            <a:ext cx="4441676" cy="53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" y="0"/>
            <a:ext cx="21957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SHCHAMBER_STACKED_LOGO_CMYK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252" y="5084626"/>
            <a:ext cx="1117548" cy="13433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990600"/>
            <a:ext cx="63820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050" y="4951449"/>
            <a:ext cx="1453952" cy="16097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15816" y="1340768"/>
            <a:ext cx="57709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What is a Strength? </a:t>
            </a:r>
          </a:p>
          <a:p>
            <a:endParaRPr lang="en-GB" sz="3200" dirty="0"/>
          </a:p>
          <a:p>
            <a:endParaRPr lang="en-GB" sz="3200" dirty="0" smtClean="0"/>
          </a:p>
          <a:p>
            <a:endParaRPr lang="en-GB" sz="3200" dirty="0"/>
          </a:p>
          <a:p>
            <a:endParaRPr lang="en-GB" sz="3200" dirty="0" smtClean="0"/>
          </a:p>
          <a:p>
            <a:r>
              <a:rPr lang="en-GB" sz="3200" dirty="0" smtClean="0"/>
              <a:t>What is a Weakness? 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188640"/>
            <a:ext cx="6224736" cy="1487016"/>
          </a:xfrm>
        </p:spPr>
        <p:txBody>
          <a:bodyPr/>
          <a:lstStyle/>
          <a:p>
            <a:r>
              <a:rPr lang="en-GB" dirty="0" smtClean="0"/>
              <a:t>The Strengths and Weaknesses of Superman </a:t>
            </a:r>
            <a:endParaRPr lang="en-GB" dirty="0"/>
          </a:p>
        </p:txBody>
      </p:sp>
      <p:sp>
        <p:nvSpPr>
          <p:cNvPr id="5" name="AutoShape 4" descr="Image result for Superm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Image result for Superma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12776"/>
            <a:ext cx="3349013" cy="502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353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192688"/>
          </a:xfrm>
        </p:spPr>
        <p:txBody>
          <a:bodyPr>
            <a:normAutofit/>
          </a:bodyPr>
          <a:lstStyle/>
          <a:p>
            <a:r>
              <a:rPr lang="en-GB" b="1" dirty="0"/>
              <a:t>Superman</a:t>
            </a:r>
            <a:r>
              <a:rPr lang="en-GB" dirty="0"/>
              <a:t> has 4 basic </a:t>
            </a:r>
            <a:r>
              <a:rPr lang="en-GB" b="1" dirty="0"/>
              <a:t>weaknesses</a:t>
            </a:r>
            <a:r>
              <a:rPr lang="en-GB" dirty="0"/>
              <a:t> that affect him physically. These are high gravity, a red sun, magic and Kryptonite. High </a:t>
            </a:r>
            <a:r>
              <a:rPr lang="en-GB" dirty="0" smtClean="0"/>
              <a:t>gravity is a</a:t>
            </a:r>
            <a:r>
              <a:rPr lang="en-GB" dirty="0"/>
              <a:t> </a:t>
            </a:r>
            <a:r>
              <a:rPr lang="en-GB" b="1" dirty="0"/>
              <a:t>weakness</a:t>
            </a:r>
            <a:r>
              <a:rPr lang="en-GB" dirty="0"/>
              <a:t> for </a:t>
            </a:r>
            <a:r>
              <a:rPr lang="en-GB" b="1" dirty="0"/>
              <a:t>Superman</a:t>
            </a:r>
            <a:r>
              <a:rPr lang="en-GB" dirty="0"/>
              <a:t> </a:t>
            </a:r>
            <a:r>
              <a:rPr lang="en-GB" dirty="0" smtClean="0"/>
              <a:t>in </a:t>
            </a:r>
            <a:r>
              <a:rPr lang="en-GB" dirty="0"/>
              <a:t>that it will cause him to lose his super </a:t>
            </a:r>
            <a:r>
              <a:rPr lang="en-GB" b="1" dirty="0"/>
              <a:t>strength</a:t>
            </a:r>
            <a:r>
              <a:rPr lang="en-GB" dirty="0"/>
              <a:t>, speed and other powers that come from Earth having a lower gravity than Krypton had</a:t>
            </a:r>
            <a:r>
              <a:rPr lang="en-GB" dirty="0" smtClean="0"/>
              <a:t>.</a:t>
            </a:r>
          </a:p>
          <a:p>
            <a:r>
              <a:rPr lang="en-GB" b="1" dirty="0" smtClean="0"/>
              <a:t>Superman</a:t>
            </a:r>
            <a:r>
              <a:rPr lang="en-GB" dirty="0" smtClean="0"/>
              <a:t>/s strengths are: </a:t>
            </a:r>
            <a:r>
              <a:rPr lang="en-GB" dirty="0"/>
              <a:t>the powers of flight, superhuman </a:t>
            </a:r>
            <a:r>
              <a:rPr lang="en-GB" b="1" dirty="0"/>
              <a:t>strength</a:t>
            </a:r>
            <a:r>
              <a:rPr lang="en-GB" dirty="0"/>
              <a:t>, x-ray vision, heat vision, cold breath, super-speed, enhanced hearing, and nigh-invulnerability.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7653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7772400" cy="1470025"/>
          </a:xfrm>
        </p:spPr>
        <p:txBody>
          <a:bodyPr/>
          <a:lstStyle/>
          <a:p>
            <a:r>
              <a:rPr lang="en-GB" dirty="0" smtClean="0"/>
              <a:t>Strengths and Weakness in Harry Potter </a:t>
            </a:r>
            <a:endParaRPr lang="en-GB" dirty="0"/>
          </a:p>
        </p:txBody>
      </p:sp>
      <p:pic>
        <p:nvPicPr>
          <p:cNvPr id="2050" name="Picture 2" descr="Image result for Strength and weaknesses of Harry po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720" y="2420888"/>
            <a:ext cx="3458616" cy="345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9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trength and weaknesses of Harry potter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48680"/>
            <a:ext cx="5328592" cy="571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574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" y="0"/>
            <a:ext cx="21957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SHCHAMBER_STACKED_LOGO_CMYK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252" y="5084626"/>
            <a:ext cx="1117548" cy="13433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990600"/>
            <a:ext cx="63820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1" y="5084626"/>
            <a:ext cx="1453952" cy="1609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41" y="662958"/>
            <a:ext cx="7924302" cy="43486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7784" y="558924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Some other Strengths and Weaknesses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" y="0"/>
            <a:ext cx="17636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SHCHAMBER_STACKED_LOGO_CMYK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252" y="5084626"/>
            <a:ext cx="1117548" cy="13433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990600"/>
            <a:ext cx="63820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555776" y="990600"/>
            <a:ext cx="597666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268" y="4951449"/>
            <a:ext cx="1453952" cy="16097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98440" y="2502424"/>
            <a:ext cx="56619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What Strengths are desirable to an employer? </a:t>
            </a:r>
          </a:p>
          <a:p>
            <a:endParaRPr lang="en-GB" sz="3200" dirty="0"/>
          </a:p>
          <a:p>
            <a:r>
              <a:rPr lang="en-GB" sz="3200" dirty="0" smtClean="0"/>
              <a:t>Discuss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196752"/>
            <a:ext cx="676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Specific Strengths might be good if your Job was working behind a Bar?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What Specific Strengths might be good if your Job was working as a Builder? </a:t>
            </a:r>
            <a:endParaRPr lang="en-GB" dirty="0"/>
          </a:p>
        </p:txBody>
      </p:sp>
      <p:pic>
        <p:nvPicPr>
          <p:cNvPr id="4102" name="Picture 6" descr="Image result for builder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221088"/>
            <a:ext cx="4158104" cy="23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Bar man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08767"/>
            <a:ext cx="3442537" cy="223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94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" y="0"/>
            <a:ext cx="17636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SHCHAMBER_STACKED_LOGO_CMYK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252" y="5084626"/>
            <a:ext cx="1117548" cy="13433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990600"/>
            <a:ext cx="63820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319758" y="4736307"/>
            <a:ext cx="389610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1" y="5027795"/>
            <a:ext cx="1453952" cy="1609750"/>
          </a:xfrm>
          <a:prstGeom prst="rect">
            <a:avLst/>
          </a:prstGeom>
        </p:spPr>
      </p:pic>
      <p:pic>
        <p:nvPicPr>
          <p:cNvPr id="5124" name="Picture 4" descr="Strong and Weak points of Agi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57" y="1124744"/>
            <a:ext cx="6382057" cy="374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" y="0"/>
            <a:ext cx="21957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SHCHAMBER_STACKED_LOGO_CMYK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252" y="5084626"/>
            <a:ext cx="1117548" cy="13433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012" y="4951449"/>
            <a:ext cx="1453952" cy="16097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67744" y="188640"/>
            <a:ext cx="66552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Name: Claire </a:t>
            </a:r>
            <a:r>
              <a:rPr lang="en-GB" dirty="0" err="1" smtClean="0"/>
              <a:t>Caddick</a:t>
            </a:r>
            <a:r>
              <a:rPr lang="en-GB" dirty="0" smtClean="0"/>
              <a:t>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u="sng" dirty="0" smtClean="0"/>
              <a:t>Strengths                                                     Weaknesses </a:t>
            </a:r>
          </a:p>
          <a:p>
            <a:endParaRPr lang="en-GB" u="sng" dirty="0"/>
          </a:p>
          <a:p>
            <a:r>
              <a:rPr lang="en-GB" dirty="0" smtClean="0"/>
              <a:t>Confident                                                     Not a great listener</a:t>
            </a:r>
          </a:p>
          <a:p>
            <a:r>
              <a:rPr lang="en-GB" dirty="0" smtClean="0"/>
              <a:t>Motivated                                                   Likes to be in Control</a:t>
            </a:r>
          </a:p>
          <a:p>
            <a:r>
              <a:rPr lang="en-GB" dirty="0" smtClean="0"/>
              <a:t>Good Public Speaker                                 Can over-explain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5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1"/>
          <p:cNvSpPr txBox="1">
            <a:spLocks noChangeArrowheads="1"/>
          </p:cNvSpPr>
          <p:nvPr/>
        </p:nvSpPr>
        <p:spPr bwMode="auto">
          <a:xfrm>
            <a:off x="2700338" y="1341438"/>
            <a:ext cx="5646737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 dirty="0"/>
              <a:t>Welcome to learning </a:t>
            </a:r>
            <a:r>
              <a:rPr lang="en-GB" altLang="en-US" b="1" dirty="0" smtClean="0"/>
              <a:t>at Abbot’s Lea Intern programme</a:t>
            </a:r>
            <a:endParaRPr lang="en-GB" altLang="en-US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01624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" y="0"/>
            <a:ext cx="21957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SHCHAMBER_STACKED_LOGO_CMYK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252" y="5084626"/>
            <a:ext cx="1117548" cy="13433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38400" y="14847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b="1" dirty="0" smtClean="0"/>
          </a:p>
          <a:p>
            <a:endParaRPr lang="en-GB" b="1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527" y="4998660"/>
            <a:ext cx="1453952" cy="16097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2751" y="280454"/>
            <a:ext cx="59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Repeat for ‘ JOB RELATED STRENGTHS AND WEAKNESSES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699792" y="2636912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Work with your Job Coaches to now add what you can personally do to address your weaknesses. </a:t>
            </a:r>
          </a:p>
          <a:p>
            <a:endParaRPr lang="en-GB" dirty="0"/>
          </a:p>
          <a:p>
            <a:r>
              <a:rPr lang="en-GB" dirty="0" smtClean="0"/>
              <a:t>Write this down on your paper.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" y="0"/>
            <a:ext cx="21957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SHCHAMBER_STACKED_LOGO_CMYK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252" y="5084626"/>
            <a:ext cx="1117548" cy="13433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990601"/>
            <a:ext cx="638207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 smtClean="0"/>
          </a:p>
          <a:p>
            <a:endParaRPr lang="en-GB" sz="200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7" name="Rectangle 6"/>
          <p:cNvSpPr/>
          <p:nvPr/>
        </p:nvSpPr>
        <p:spPr>
          <a:xfrm>
            <a:off x="2438400" y="14847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b="1" dirty="0" smtClean="0"/>
          </a:p>
          <a:p>
            <a:endParaRPr lang="en-GB" b="1" dirty="0" smtClean="0"/>
          </a:p>
        </p:txBody>
      </p:sp>
      <p:sp>
        <p:nvSpPr>
          <p:cNvPr id="8" name="Rectangle 7"/>
          <p:cNvSpPr/>
          <p:nvPr/>
        </p:nvSpPr>
        <p:spPr>
          <a:xfrm>
            <a:off x="2555776" y="1213008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GB" sz="2000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158" y="5084626"/>
            <a:ext cx="1453952" cy="1609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" y="0"/>
            <a:ext cx="21957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SHCHAMBER_STACKED_LOGO_CMYK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252" y="5084626"/>
            <a:ext cx="1117548" cy="13433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11960" y="4077072"/>
            <a:ext cx="638207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 smtClean="0"/>
          </a:p>
          <a:p>
            <a:endParaRPr lang="en-GB" sz="200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7" name="Rectangle 6"/>
          <p:cNvSpPr/>
          <p:nvPr/>
        </p:nvSpPr>
        <p:spPr>
          <a:xfrm>
            <a:off x="2438400" y="14847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b="1" dirty="0" smtClean="0"/>
          </a:p>
          <a:p>
            <a:endParaRPr lang="en-GB" b="1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010" y="4951449"/>
            <a:ext cx="1453952" cy="1609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" y="0"/>
            <a:ext cx="21957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SHCHAMBER_STACKED_LOGO_CMYK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252" y="5084626"/>
            <a:ext cx="1117548" cy="13433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990601"/>
            <a:ext cx="638207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 smtClean="0"/>
          </a:p>
          <a:p>
            <a:endParaRPr lang="en-GB" sz="200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7" name="Rectangle 6"/>
          <p:cNvSpPr/>
          <p:nvPr/>
        </p:nvSpPr>
        <p:spPr>
          <a:xfrm>
            <a:off x="2438400" y="14847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b="1" dirty="0" smtClean="0"/>
          </a:p>
          <a:p>
            <a:endParaRPr lang="en-GB" b="1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537" y="5083983"/>
            <a:ext cx="1453952" cy="1609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" y="0"/>
            <a:ext cx="21957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SHCHAMBER_STACKED_LOGO_CMYK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252" y="5084626"/>
            <a:ext cx="1117548" cy="13433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990601"/>
            <a:ext cx="638207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 smtClean="0"/>
          </a:p>
          <a:p>
            <a:endParaRPr lang="en-GB" sz="200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7" name="Rectangle 6"/>
          <p:cNvSpPr/>
          <p:nvPr/>
        </p:nvSpPr>
        <p:spPr>
          <a:xfrm>
            <a:off x="2438400" y="14847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b="1" dirty="0" smtClean="0"/>
          </a:p>
          <a:p>
            <a:endParaRPr lang="en-GB" b="1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1" y="4951449"/>
            <a:ext cx="1453952" cy="1609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" y="0"/>
            <a:ext cx="21957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438400" y="990601"/>
            <a:ext cx="638207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 smtClean="0"/>
          </a:p>
          <a:p>
            <a:endParaRPr lang="en-GB" sz="200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7" name="Rectangle 6"/>
          <p:cNvSpPr/>
          <p:nvPr/>
        </p:nvSpPr>
        <p:spPr>
          <a:xfrm>
            <a:off x="2438400" y="14847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b="1" dirty="0" smtClean="0"/>
          </a:p>
          <a:p>
            <a:endParaRPr lang="en-GB" b="1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2286000" y="19978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" y="0"/>
            <a:ext cx="21957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438400" y="990601"/>
            <a:ext cx="638207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 smtClean="0"/>
          </a:p>
          <a:p>
            <a:endParaRPr lang="en-GB" sz="200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7" name="Rectangle 6"/>
          <p:cNvSpPr/>
          <p:nvPr/>
        </p:nvSpPr>
        <p:spPr>
          <a:xfrm>
            <a:off x="2438400" y="14847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b="1" dirty="0" smtClean="0"/>
          </a:p>
          <a:p>
            <a:endParaRPr lang="en-GB" b="1" dirty="0" smtClean="0"/>
          </a:p>
        </p:txBody>
      </p:sp>
      <p:sp>
        <p:nvSpPr>
          <p:cNvPr id="10" name="Rectangle 9"/>
          <p:cNvSpPr/>
          <p:nvPr/>
        </p:nvSpPr>
        <p:spPr>
          <a:xfrm>
            <a:off x="2286000" y="843677"/>
            <a:ext cx="6400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dirty="0" smtClean="0"/>
          </a:p>
          <a:p>
            <a:r>
              <a:rPr lang="en-GB" dirty="0" smtClean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86000" y="19978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" y="0"/>
            <a:ext cx="21957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SHCHAMBER_STACKED_LOGO_CMYK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252" y="5084626"/>
            <a:ext cx="1117548" cy="13433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990600"/>
            <a:ext cx="63820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57342" y="6166905"/>
            <a:ext cx="778396" cy="522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491" y="5048696"/>
            <a:ext cx="1453952" cy="1609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" y="0"/>
            <a:ext cx="21957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438400" y="14847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b="1" dirty="0" smtClean="0"/>
          </a:p>
          <a:p>
            <a:endParaRPr lang="en-GB" b="1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2286000" y="19978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128" y="4883402"/>
            <a:ext cx="1453952" cy="16097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44"/>
          <p:cNvSpPr>
            <a:spLocks noGrp="1"/>
          </p:cNvSpPr>
          <p:nvPr>
            <p:ph sz="half" idx="2"/>
          </p:nvPr>
        </p:nvSpPr>
        <p:spPr>
          <a:xfrm>
            <a:off x="457200" y="1341438"/>
            <a:ext cx="7283450" cy="429736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 smtClean="0">
                <a:solidFill>
                  <a:schemeClr val="tx2"/>
                </a:solidFill>
                <a:cs typeface="Arial" panose="020B0604020202020204" pitchFamily="34" charset="0"/>
              </a:rPr>
              <a:t>•	Well qualified </a:t>
            </a:r>
            <a:r>
              <a:rPr lang="en-US" altLang="en-US" dirty="0" smtClean="0">
                <a:solidFill>
                  <a:schemeClr val="tx2"/>
                </a:solidFill>
                <a:cs typeface="Arial" panose="020B0604020202020204" pitchFamily="34" charset="0"/>
              </a:rPr>
              <a:t>Job</a:t>
            </a:r>
            <a:r>
              <a:rPr lang="en-US" altLang="en-US" dirty="0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solidFill>
                  <a:schemeClr val="tx2"/>
                </a:solidFill>
                <a:cs typeface="Arial" panose="020B0604020202020204" pitchFamily="34" charset="0"/>
              </a:rPr>
              <a:t>Coaches</a:t>
            </a:r>
          </a:p>
          <a:p>
            <a:pPr eaLnBrk="1" hangingPunct="1"/>
            <a:r>
              <a:rPr lang="en-US" altLang="en-US" dirty="0" smtClean="0">
                <a:solidFill>
                  <a:schemeClr val="tx2"/>
                </a:solidFill>
                <a:cs typeface="Arial" panose="020B0604020202020204" pitchFamily="34" charset="0"/>
              </a:rPr>
              <a:t>Friendliness and professionalism</a:t>
            </a:r>
          </a:p>
          <a:p>
            <a:pPr eaLnBrk="1" hangingPunct="1"/>
            <a:r>
              <a:rPr lang="en-US" altLang="en-US" dirty="0" smtClean="0">
                <a:solidFill>
                  <a:schemeClr val="tx2"/>
                </a:solidFill>
                <a:cs typeface="Arial" panose="020B0604020202020204" pitchFamily="34" charset="0"/>
              </a:rPr>
              <a:t>To be treated fairly and with respect</a:t>
            </a:r>
          </a:p>
          <a:p>
            <a:pPr eaLnBrk="1" hangingPunct="1"/>
            <a:r>
              <a:rPr lang="en-US" altLang="en-US" dirty="0" smtClean="0">
                <a:solidFill>
                  <a:schemeClr val="tx2"/>
                </a:solidFill>
                <a:cs typeface="Arial" panose="020B0604020202020204" pitchFamily="34" charset="0"/>
              </a:rPr>
              <a:t>To have access to printed and electronic resources</a:t>
            </a:r>
          </a:p>
          <a:p>
            <a:pPr eaLnBrk="1" hangingPunct="1"/>
            <a:r>
              <a:rPr lang="en-US" altLang="en-US" dirty="0" smtClean="0">
                <a:solidFill>
                  <a:schemeClr val="tx2"/>
                </a:solidFill>
                <a:cs typeface="Arial" panose="020B0604020202020204" pitchFamily="34" charset="0"/>
              </a:rPr>
              <a:t>Responsiveness to your ideas, opinions and suggestions</a:t>
            </a:r>
          </a:p>
          <a:p>
            <a:pPr eaLnBrk="1" hangingPunct="1"/>
            <a:r>
              <a:rPr lang="en-US" altLang="en-US" dirty="0" smtClean="0">
                <a:solidFill>
                  <a:schemeClr val="tx2"/>
                </a:solidFill>
                <a:cs typeface="Arial" panose="020B0604020202020204" pitchFamily="34" charset="0"/>
              </a:rPr>
              <a:t>Full support for your learning</a:t>
            </a:r>
          </a:p>
          <a:p>
            <a:pPr eaLnBrk="1" hangingPunct="1"/>
            <a:endParaRPr lang="en-US" altLang="en-US" sz="1800" dirty="0" smtClean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5124" name="Title 3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l" eaLnBrk="1" hangingPunct="1"/>
            <a:r>
              <a:rPr lang="en-US" altLang="en-US" sz="4000" smtClean="0">
                <a:solidFill>
                  <a:srgbClr val="000000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What can you expect?</a:t>
            </a:r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7013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01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1" y="5019696"/>
            <a:ext cx="1453952" cy="16097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181" y="4941168"/>
            <a:ext cx="1453952" cy="16097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064" y="4869160"/>
            <a:ext cx="1453952" cy="16097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44"/>
          <p:cNvSpPr>
            <a:spLocks noGrp="1"/>
          </p:cNvSpPr>
          <p:nvPr>
            <p:ph sz="half" idx="2"/>
          </p:nvPr>
        </p:nvSpPr>
        <p:spPr>
          <a:xfrm>
            <a:off x="457200" y="1033463"/>
            <a:ext cx="8507413" cy="462756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dirty="0" smtClean="0">
                <a:solidFill>
                  <a:schemeClr val="tx2"/>
                </a:solidFill>
                <a:cs typeface="Arial" panose="020B0604020202020204" pitchFamily="34" charset="0"/>
              </a:rPr>
              <a:t>• 	To take the </a:t>
            </a:r>
            <a:r>
              <a:rPr lang="en-US" altLang="en-US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programme</a:t>
            </a:r>
            <a:r>
              <a:rPr lang="en-US" altLang="en-US" dirty="0" smtClean="0">
                <a:solidFill>
                  <a:schemeClr val="tx2"/>
                </a:solidFill>
                <a:cs typeface="Arial" panose="020B0604020202020204" pitchFamily="34" charset="0"/>
              </a:rPr>
              <a:t> seriously and work to the best of your ability</a:t>
            </a:r>
          </a:p>
          <a:p>
            <a:pPr eaLnBrk="1" hangingPunct="1">
              <a:defRPr/>
            </a:pPr>
            <a:r>
              <a:rPr lang="en-US" altLang="en-US" dirty="0" smtClean="0">
                <a:solidFill>
                  <a:schemeClr val="tx2"/>
                </a:solidFill>
                <a:cs typeface="Arial" panose="020B0604020202020204" pitchFamily="34" charset="0"/>
              </a:rPr>
              <a:t>To attend all sessions – aim for 100% attendance</a:t>
            </a:r>
          </a:p>
          <a:p>
            <a:pPr eaLnBrk="1" hangingPunct="1">
              <a:defRPr/>
            </a:pPr>
            <a:r>
              <a:rPr lang="en-US" altLang="en-US" dirty="0" smtClean="0">
                <a:solidFill>
                  <a:schemeClr val="tx2"/>
                </a:solidFill>
                <a:cs typeface="Arial" panose="020B0604020202020204" pitchFamily="34" charset="0"/>
              </a:rPr>
              <a:t>Be prepared and take an active part in sessions</a:t>
            </a:r>
          </a:p>
          <a:p>
            <a:pPr eaLnBrk="1" hangingPunct="1">
              <a:defRPr/>
            </a:pPr>
            <a:r>
              <a:rPr lang="en-US" altLang="en-US" dirty="0" smtClean="0">
                <a:solidFill>
                  <a:schemeClr val="tx2"/>
                </a:solidFill>
                <a:cs typeface="Arial" panose="020B0604020202020204" pitchFamily="34" charset="0"/>
              </a:rPr>
              <a:t>To treat staff and other students with respect</a:t>
            </a:r>
          </a:p>
          <a:p>
            <a:pPr eaLnBrk="1" hangingPunct="1">
              <a:defRPr/>
            </a:pPr>
            <a:r>
              <a:rPr lang="en-US" altLang="en-US" dirty="0" smtClean="0">
                <a:solidFill>
                  <a:schemeClr val="tx2"/>
                </a:solidFill>
                <a:cs typeface="Arial" panose="020B0604020202020204" pitchFamily="34" charset="0"/>
              </a:rPr>
              <a:t>Follow our rules and guidance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en-US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dirty="0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</a:p>
          <a:p>
            <a:pPr eaLnBrk="1" hangingPunct="1">
              <a:defRPr/>
            </a:pPr>
            <a:endParaRPr lang="en-US" altLang="en-US" dirty="0" smtClean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6148" name="Title 33"/>
          <p:cNvSpPr>
            <a:spLocks noGrp="1"/>
          </p:cNvSpPr>
          <p:nvPr>
            <p:ph type="title"/>
          </p:nvPr>
        </p:nvSpPr>
        <p:spPr>
          <a:xfrm>
            <a:off x="457200" y="168275"/>
            <a:ext cx="8229600" cy="715963"/>
          </a:xfrm>
        </p:spPr>
        <p:txBody>
          <a:bodyPr/>
          <a:lstStyle/>
          <a:p>
            <a:pPr algn="l" eaLnBrk="1" hangingPunct="1"/>
            <a:r>
              <a:rPr lang="en-US" altLang="en-US" sz="4000" smtClean="0">
                <a:solidFill>
                  <a:srgbClr val="000000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What do we expect from you?</a:t>
            </a: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7013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98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1" y="4986715"/>
            <a:ext cx="1453952" cy="16097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1" y="4869160"/>
            <a:ext cx="1453952" cy="16097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l" eaLnBrk="1" hangingPunct="1"/>
            <a:r>
              <a:rPr lang="en-US" altLang="en-US" sz="4000" smtClean="0">
                <a:solidFill>
                  <a:srgbClr val="000000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British Values</a:t>
            </a:r>
          </a:p>
        </p:txBody>
      </p:sp>
      <p:sp>
        <p:nvSpPr>
          <p:cNvPr id="4100" name="Content Placeholder 44"/>
          <p:cNvSpPr>
            <a:spLocks noGrp="1"/>
          </p:cNvSpPr>
          <p:nvPr>
            <p:ph sz="half" idx="2"/>
          </p:nvPr>
        </p:nvSpPr>
        <p:spPr>
          <a:xfrm flipH="1">
            <a:off x="539750" y="917575"/>
            <a:ext cx="7775575" cy="558482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32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3200" dirty="0" smtClean="0">
                <a:solidFill>
                  <a:schemeClr val="tx2"/>
                </a:solidFill>
                <a:cs typeface="Arial" panose="020B0604020202020204" pitchFamily="34" charset="0"/>
              </a:rPr>
              <a:t>We promote British Values</a:t>
            </a:r>
          </a:p>
          <a:p>
            <a:pPr eaLnBrk="1" hangingPunct="1">
              <a:defRPr/>
            </a:pPr>
            <a:r>
              <a:rPr lang="en-US" altLang="en-US" sz="3200" dirty="0" smtClean="0">
                <a:solidFill>
                  <a:schemeClr val="tx2"/>
                </a:solidFill>
                <a:cs typeface="Arial" panose="020B0604020202020204" pitchFamily="34" charset="0"/>
              </a:rPr>
              <a:t>Democracy</a:t>
            </a:r>
          </a:p>
          <a:p>
            <a:pPr eaLnBrk="1" hangingPunct="1">
              <a:defRPr/>
            </a:pPr>
            <a:r>
              <a:rPr lang="en-US" altLang="en-US" sz="3200" dirty="0" smtClean="0">
                <a:solidFill>
                  <a:schemeClr val="tx2"/>
                </a:solidFill>
                <a:cs typeface="Arial" panose="020B0604020202020204" pitchFamily="34" charset="0"/>
              </a:rPr>
              <a:t>Individual liberty</a:t>
            </a:r>
          </a:p>
          <a:p>
            <a:pPr eaLnBrk="1" hangingPunct="1">
              <a:defRPr/>
            </a:pPr>
            <a:r>
              <a:rPr lang="en-US" altLang="en-US" sz="3200" dirty="0" smtClean="0">
                <a:solidFill>
                  <a:schemeClr val="tx2"/>
                </a:solidFill>
                <a:cs typeface="Arial" panose="020B0604020202020204" pitchFamily="34" charset="0"/>
              </a:rPr>
              <a:t>Rule of law</a:t>
            </a:r>
          </a:p>
          <a:p>
            <a:pPr eaLnBrk="1" hangingPunct="1">
              <a:defRPr/>
            </a:pPr>
            <a:r>
              <a:rPr lang="en-US" altLang="en-US" sz="3200" dirty="0" smtClean="0">
                <a:solidFill>
                  <a:schemeClr val="tx2"/>
                </a:solidFill>
                <a:cs typeface="Arial" panose="020B0604020202020204" pitchFamily="34" charset="0"/>
              </a:rPr>
              <a:t>Respect and tolerance</a:t>
            </a:r>
            <a:endParaRPr lang="en-US" altLang="en-US" dirty="0" smtClean="0">
              <a:cs typeface="Arial" panose="020B0604020202020204" pitchFamily="34" charset="0"/>
            </a:endParaRP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7013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24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RESPECT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b="1" i="1" smtClean="0"/>
              <a:t>DO NOT USE ‘ISMS’ eg racism, sexism</a:t>
            </a:r>
          </a:p>
          <a:p>
            <a:r>
              <a:rPr lang="en-GB" altLang="en-US" b="1" i="1" smtClean="0"/>
              <a:t>DO NOT BULLY OR HARRASS</a:t>
            </a:r>
          </a:p>
          <a:p>
            <a:r>
              <a:rPr lang="en-GB" altLang="en-US" b="1" i="1" smtClean="0"/>
              <a:t>RESPECT PROPERTY</a:t>
            </a:r>
          </a:p>
          <a:p>
            <a:r>
              <a:rPr lang="en-GB" altLang="en-US" b="1" i="1" smtClean="0"/>
              <a:t>NEVER RESORT TO AGGRESSION </a:t>
            </a:r>
          </a:p>
        </p:txBody>
      </p:sp>
      <p:pic>
        <p:nvPicPr>
          <p:cNvPr id="819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76700"/>
            <a:ext cx="6096000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22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229600" cy="2074862"/>
          </a:xfrm>
        </p:spPr>
        <p:txBody>
          <a:bodyPr>
            <a:normAutofit fontScale="90000"/>
          </a:bodyPr>
          <a:lstStyle/>
          <a:p>
            <a:r>
              <a:rPr lang="en-GB" altLang="en-US" smtClean="0"/>
              <a:t>To help to maintain a safe and productive learning space we have a few rules</a:t>
            </a:r>
            <a:br>
              <a:rPr lang="en-GB" altLang="en-US" smtClean="0"/>
            </a:br>
            <a:endParaRPr lang="en-GB" alt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b="1" i="1" smtClean="0"/>
              <a:t>.  </a:t>
            </a:r>
          </a:p>
          <a:p>
            <a:endParaRPr lang="en-GB" altLang="en-US" b="1" i="1" smtClean="0"/>
          </a:p>
          <a:p>
            <a:endParaRPr lang="en-GB" altLang="en-US" b="1" i="1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89138"/>
            <a:ext cx="15049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1989138"/>
            <a:ext cx="1079500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257425"/>
            <a:ext cx="18954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702175"/>
            <a:ext cx="12287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81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" y="0"/>
            <a:ext cx="21957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SHCHAMBER_STACKED_LOGO_CMYK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252" y="5877272"/>
            <a:ext cx="1117548" cy="9807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1" y="5373216"/>
            <a:ext cx="1453952" cy="1609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9832" y="2132856"/>
            <a:ext cx="50405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Strengths and Weaknesses</a:t>
            </a:r>
          </a:p>
          <a:p>
            <a:endParaRPr lang="en-GB" sz="2800" dirty="0"/>
          </a:p>
          <a:p>
            <a:endParaRPr lang="en-GB" sz="2800" dirty="0" smtClean="0"/>
          </a:p>
          <a:p>
            <a:r>
              <a:rPr lang="en-GB" sz="2800" dirty="0" smtClean="0"/>
              <a:t> </a:t>
            </a:r>
            <a:endParaRPr lang="en-GB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949646"/>
              </p:ext>
            </p:extLst>
          </p:nvPr>
        </p:nvGraphicFramePr>
        <p:xfrm>
          <a:off x="2771800" y="3251005"/>
          <a:ext cx="6134472" cy="152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1457">
                  <a:extLst>
                    <a:ext uri="{9D8B030D-6E8A-4147-A177-3AD203B41FA5}">
                      <a16:colId xmlns:a16="http://schemas.microsoft.com/office/drawing/2014/main" val="2344939441"/>
                    </a:ext>
                  </a:extLst>
                </a:gridCol>
                <a:gridCol w="2275148">
                  <a:extLst>
                    <a:ext uri="{9D8B030D-6E8A-4147-A177-3AD203B41FA5}">
                      <a16:colId xmlns:a16="http://schemas.microsoft.com/office/drawing/2014/main" val="2041568909"/>
                    </a:ext>
                  </a:extLst>
                </a:gridCol>
                <a:gridCol w="1163717">
                  <a:extLst>
                    <a:ext uri="{9D8B030D-6E8A-4147-A177-3AD203B41FA5}">
                      <a16:colId xmlns:a16="http://schemas.microsoft.com/office/drawing/2014/main" val="2379512695"/>
                    </a:ext>
                  </a:extLst>
                </a:gridCol>
                <a:gridCol w="1164150">
                  <a:extLst>
                    <a:ext uri="{9D8B030D-6E8A-4147-A177-3AD203B41FA5}">
                      <a16:colId xmlns:a16="http://schemas.microsoft.com/office/drawing/2014/main" val="505146300"/>
                    </a:ext>
                  </a:extLst>
                </a:gridCol>
              </a:tblGrid>
              <a:tr h="14021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060065" algn="ctr"/>
                          <a:tab pos="5760085" algn="r"/>
                          <a:tab pos="457200" algn="l"/>
                        </a:tabLst>
                      </a:pPr>
                      <a:r>
                        <a:rPr lang="en-GB" sz="1000">
                          <a:effectLst/>
                        </a:rPr>
                        <a:t>Developing own interpersonal Skills </a:t>
                      </a:r>
                      <a:endParaRPr lang="en-GB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3060065" algn="ctr"/>
                          <a:tab pos="5760085" algn="r"/>
                          <a:tab pos="457200" algn="l"/>
                        </a:tabLs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3060065" algn="ctr"/>
                          <a:tab pos="5760085" algn="r"/>
                          <a:tab pos="457200" algn="l"/>
                        </a:tabLst>
                      </a:pPr>
                      <a:r>
                        <a:rPr lang="en-GB" sz="1000">
                          <a:effectLst/>
                        </a:rPr>
                        <a:t>Know own strengths and weaknesses </a:t>
                      </a:r>
                      <a:endParaRPr lang="en-GB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3060065" algn="ctr"/>
                          <a:tab pos="5760085" algn="r"/>
                          <a:tab pos="457200" algn="l"/>
                        </a:tabLs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3060065" algn="ctr"/>
                          <a:tab pos="5760085" algn="r"/>
                          <a:tab pos="457200" algn="l"/>
                        </a:tabLst>
                      </a:pPr>
                      <a:r>
                        <a:rPr lang="en-GB" sz="1000">
                          <a:effectLst/>
                        </a:rPr>
                        <a:t>CC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Class discussion and reflections of our strengths and weaknesses within our roles in the workplace and our own personal strengths and weaknesses. </a:t>
                      </a:r>
                      <a:endParaRPr lang="en-GB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Gatsby: 3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Written work </a:t>
                      </a:r>
                      <a:endParaRPr lang="en-GB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Class discussion </a:t>
                      </a:r>
                      <a:endParaRPr lang="en-GB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Self - analysis and awareness. </a:t>
                      </a:r>
                      <a:endParaRPr lang="en-GB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Work sheet</a:t>
                      </a:r>
                      <a:endParaRPr lang="en-GB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Class discussion 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609" marR="62609" marT="0" marB="0"/>
                </a:tc>
                <a:extLst>
                  <a:ext uri="{0D108BD9-81ED-4DB2-BD59-A6C34878D82A}">
                    <a16:rowId xmlns:a16="http://schemas.microsoft.com/office/drawing/2014/main" val="199964637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71600" y="1268760"/>
            <a:ext cx="7344816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2000" dirty="0">
                <a:solidFill>
                  <a:srgbClr val="92AF2B"/>
                </a:solidFill>
              </a:rPr>
              <a:t>Learning intention</a:t>
            </a:r>
          </a:p>
          <a:p>
            <a:pPr fontAlgn="auto">
              <a:spcBef>
                <a:spcPts val="576"/>
              </a:spcBef>
              <a:spcAft>
                <a:spcPts val="0"/>
              </a:spcAft>
              <a:buClr>
                <a:srgbClr val="92AF2B"/>
              </a:buClr>
              <a:defRPr/>
            </a:pPr>
            <a:r>
              <a:rPr lang="en-GB" dirty="0"/>
              <a:t>I will learn about my strengths </a:t>
            </a:r>
            <a:r>
              <a:rPr lang="en-GB" dirty="0" smtClean="0"/>
              <a:t>and weaknesses personally and within the workplace. </a:t>
            </a:r>
          </a:p>
          <a:p>
            <a:pPr fontAlgn="auto">
              <a:spcBef>
                <a:spcPts val="576"/>
              </a:spcBef>
              <a:spcAft>
                <a:spcPts val="0"/>
              </a:spcAft>
              <a:buClr>
                <a:srgbClr val="92AF2B"/>
              </a:buClr>
              <a:defRPr/>
            </a:pPr>
            <a:endParaRPr lang="en-GB" dirty="0"/>
          </a:p>
          <a:p>
            <a:pPr fontAlgn="auto">
              <a:spcBef>
                <a:spcPts val="576"/>
              </a:spcBef>
              <a:spcAft>
                <a:spcPts val="0"/>
              </a:spcAft>
              <a:buClr>
                <a:srgbClr val="92AF2B"/>
              </a:buClr>
              <a:defRPr/>
            </a:pPr>
            <a:endParaRPr lang="en-GB" dirty="0"/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rgbClr val="92AF2B"/>
                </a:solidFill>
              </a:rPr>
              <a:t>Success criteria</a:t>
            </a:r>
          </a:p>
          <a:p>
            <a:pPr lvl="0">
              <a:buClr>
                <a:srgbClr val="92AF2B"/>
              </a:buClr>
            </a:pPr>
            <a:r>
              <a:rPr lang="en-US" dirty="0"/>
              <a:t>I can describe my strengths</a:t>
            </a:r>
            <a:endParaRPr lang="en-GB" dirty="0"/>
          </a:p>
          <a:p>
            <a:pPr lvl="0">
              <a:buClr>
                <a:srgbClr val="92AF2B"/>
              </a:buClr>
            </a:pPr>
            <a:r>
              <a:rPr lang="en-US" dirty="0"/>
              <a:t>I can use my strengths to make decisions</a:t>
            </a:r>
            <a:endParaRPr lang="en-GB" dirty="0"/>
          </a:p>
          <a:p>
            <a:pPr lvl="0">
              <a:buClr>
                <a:srgbClr val="92AF2B"/>
              </a:buClr>
            </a:pPr>
            <a:r>
              <a:rPr lang="en-US" dirty="0"/>
              <a:t>I </a:t>
            </a:r>
            <a:r>
              <a:rPr lang="en-US" dirty="0" smtClean="0"/>
              <a:t>can </a:t>
            </a:r>
            <a:r>
              <a:rPr lang="en-US" dirty="0"/>
              <a:t>explore jobs related to my strengths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3047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2236</TotalTime>
  <Words>254</Words>
  <Application>Microsoft Office PowerPoint</Application>
  <PresentationFormat>On-screen Show (4:3)</PresentationFormat>
  <Paragraphs>235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Arial Bold</vt:lpstr>
      <vt:lpstr>Calibri</vt:lpstr>
      <vt:lpstr>Times New Roman</vt:lpstr>
      <vt:lpstr>Office Theme</vt:lpstr>
      <vt:lpstr>PowerPoint Presentation</vt:lpstr>
      <vt:lpstr>PowerPoint Presentation</vt:lpstr>
      <vt:lpstr>What can you expect?</vt:lpstr>
      <vt:lpstr>What do we expect from you?</vt:lpstr>
      <vt:lpstr>British Values</vt:lpstr>
      <vt:lpstr>RESPECT</vt:lpstr>
      <vt:lpstr>To help to maintain a safe and productive learning space we have a few rules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Strengths and Weakness in Harry Potter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stephen palfrey</dc:creator>
  <cp:lastModifiedBy>itadmin</cp:lastModifiedBy>
  <cp:revision>232</cp:revision>
  <dcterms:created xsi:type="dcterms:W3CDTF">2009-04-09T14:54:31Z</dcterms:created>
  <dcterms:modified xsi:type="dcterms:W3CDTF">2020-01-07T17:34:38Z</dcterms:modified>
</cp:coreProperties>
</file>