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12"/>
  </p:notesMasterIdLst>
  <p:handoutMasterIdLst>
    <p:handoutMasterId r:id="rId13"/>
  </p:handoutMasterIdLst>
  <p:sldIdLst>
    <p:sldId id="282" r:id="rId3"/>
    <p:sldId id="325" r:id="rId4"/>
    <p:sldId id="346" r:id="rId5"/>
    <p:sldId id="337" r:id="rId6"/>
    <p:sldId id="341" r:id="rId7"/>
    <p:sldId id="347" r:id="rId8"/>
    <p:sldId id="340" r:id="rId9"/>
    <p:sldId id="350" r:id="rId10"/>
    <p:sldId id="33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DC3"/>
    <a:srgbClr val="BA0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8140" autoAdjust="0"/>
  </p:normalViewPr>
  <p:slideViewPr>
    <p:cSldViewPr snapToGrid="0">
      <p:cViewPr varScale="1">
        <p:scale>
          <a:sx n="84" d="100"/>
          <a:sy n="84" d="100"/>
        </p:scale>
        <p:origin x="638" y="6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4/22/2020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2</a:t>
            </a:fld>
            <a:endParaRPr lang="en-US"/>
          </a:p>
        </p:txBody>
      </p:sp>
    </p:spTree>
    <p:extLst>
      <p:ext uri="{BB962C8B-B14F-4D97-AF65-F5344CB8AC3E}">
        <p14:creationId xmlns:p14="http://schemas.microsoft.com/office/powerpoint/2010/main" val="13012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4</a:t>
            </a:fld>
            <a:endParaRPr lang="en-US"/>
          </a:p>
        </p:txBody>
      </p:sp>
    </p:spTree>
    <p:extLst>
      <p:ext uri="{BB962C8B-B14F-4D97-AF65-F5344CB8AC3E}">
        <p14:creationId xmlns:p14="http://schemas.microsoft.com/office/powerpoint/2010/main" val="257703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5</a:t>
            </a:fld>
            <a:endParaRPr lang="en-US"/>
          </a:p>
        </p:txBody>
      </p:sp>
    </p:spTree>
    <p:extLst>
      <p:ext uri="{BB962C8B-B14F-4D97-AF65-F5344CB8AC3E}">
        <p14:creationId xmlns:p14="http://schemas.microsoft.com/office/powerpoint/2010/main" val="289817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7</a:t>
            </a:fld>
            <a:endParaRPr lang="en-US"/>
          </a:p>
        </p:txBody>
      </p:sp>
    </p:spTree>
    <p:extLst>
      <p:ext uri="{BB962C8B-B14F-4D97-AF65-F5344CB8AC3E}">
        <p14:creationId xmlns:p14="http://schemas.microsoft.com/office/powerpoint/2010/main" val="2573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4/22/2020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4/22/2020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4/22/2020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pf2ROqiFYL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57" y="1185671"/>
            <a:ext cx="10058400" cy="3360467"/>
          </a:xfrm>
        </p:spPr>
        <p:txBody>
          <a:bodyPr>
            <a:normAutofit/>
          </a:bodyPr>
          <a:lstStyle/>
          <a:p>
            <a:pPr algn="ctr"/>
            <a:r>
              <a:rPr lang="en-GB" sz="6000" b="1" dirty="0" smtClean="0">
                <a:latin typeface="Arial" panose="020B0604020202020204" pitchFamily="34" charset="0"/>
                <a:cs typeface="Arial" panose="020B0604020202020204" pitchFamily="34" charset="0"/>
              </a:rPr>
              <a:t>The different types of communication </a:t>
            </a:r>
            <a:endParaRPr lang="en-GB"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2020</a:t>
            </a:r>
          </a:p>
          <a:p>
            <a:pPr algn="ctr"/>
            <a:r>
              <a:rPr lang="en-GB" sz="1600" b="1" dirty="0" smtClean="0">
                <a:latin typeface="Arial" panose="020B0604020202020204" pitchFamily="34" charset="0"/>
                <a:cs typeface="Arial" panose="020B0604020202020204" pitchFamily="34" charset="0"/>
              </a:rPr>
              <a:t>communication skills</a:t>
            </a:r>
            <a:endParaRPr lang="en-GB"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228" y="489849"/>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What is effective communication?</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184223" y="2382998"/>
            <a:ext cx="4799134" cy="3174999"/>
          </a:xfrm>
        </p:spPr>
        <p:txBody>
          <a:bodyPr>
            <a:normAutofit/>
          </a:bodyPr>
          <a:lstStyle/>
          <a:p>
            <a:pPr marL="0" indent="0">
              <a:buNone/>
            </a:pPr>
            <a:r>
              <a:rPr lang="en-US" dirty="0">
                <a:latin typeface="Arial" panose="020B0604020202020204" pitchFamily="34" charset="0"/>
                <a:cs typeface="Arial" panose="020B0604020202020204" pitchFamily="34" charset="0"/>
              </a:rPr>
              <a:t>Effective communication is a process of exchanging ideas, thoughts, knowledge and information such that the purpose or intention is fulfilled in the best possible manner. In simple words, it is nothing but the presentation of views by the sender in a way best understood by the receiver.</a:t>
            </a:r>
            <a:endParaRPr lang="en-GB" sz="2800" b="1" dirty="0">
              <a:solidFill>
                <a:srgbClr val="FF0000"/>
              </a:solidFill>
              <a:latin typeface="Arial" panose="020B0604020202020204" pitchFamily="34" charset="0"/>
              <a:cs typeface="Arial" panose="020B0604020202020204" pitchFamily="34" charset="0"/>
            </a:endParaRPr>
          </a:p>
        </p:txBody>
      </p:sp>
      <p:pic>
        <p:nvPicPr>
          <p:cNvPr id="1026" name="Picture 2" descr="cdn.psychologytoday.com/sites/default/files/s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40" y="1946365"/>
            <a:ext cx="4503511" cy="318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Types of Communication</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4"/>
            <a:ext cx="5608320" cy="4023360"/>
          </a:xfrm>
        </p:spPr>
        <p:txBody>
          <a:bodyPr/>
          <a:lstStyle/>
          <a:p>
            <a:pPr marL="0" indent="0">
              <a:buNone/>
            </a:pPr>
            <a:endParaRPr lang="en-US" b="1" dirty="0" smtClean="0"/>
          </a:p>
          <a:p>
            <a:pPr marL="0" indent="0">
              <a:buNone/>
            </a:pPr>
            <a:r>
              <a:rPr lang="en-US" b="1" dirty="0" smtClean="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can be categorized into three basic </a:t>
            </a:r>
            <a:r>
              <a:rPr lang="en-US" b="1" dirty="0">
                <a:latin typeface="Arial" panose="020B0604020202020204" pitchFamily="34" charset="0"/>
                <a:cs typeface="Arial" panose="020B0604020202020204" pitchFamily="34" charset="0"/>
              </a:rPr>
              <a:t>types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Verbal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in which you listen to a person to understand their meaning; </a:t>
            </a: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Written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in which you read their meaning; and </a:t>
            </a: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Nonverbal </a:t>
            </a:r>
            <a:r>
              <a:rPr lang="en-US" b="1" dirty="0" smtClean="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in which you observe a person and infer meaning.</a:t>
            </a:r>
            <a:endParaRPr lang="en-GB" dirty="0">
              <a:latin typeface="Arial" panose="020B0604020202020204" pitchFamily="34" charset="0"/>
              <a:cs typeface="Arial" panose="020B0604020202020204" pitchFamily="34" charset="0"/>
            </a:endParaRPr>
          </a:p>
        </p:txBody>
      </p:sp>
      <p:pic>
        <p:nvPicPr>
          <p:cNvPr id="4098" name="Picture 2" descr="10 Principles of Effective Communication - Constant Con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042" y="2325189"/>
            <a:ext cx="5038324" cy="293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6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What is verbal communication? </a:t>
            </a:r>
            <a:endParaRPr lang="en-GB" sz="4000" b="1" dirty="0">
              <a:latin typeface="Arial" panose="020B0604020202020204" pitchFamily="34" charset="0"/>
              <a:cs typeface="Arial" panose="020B0604020202020204" pitchFamily="34" charset="0"/>
            </a:endParaRPr>
          </a:p>
        </p:txBody>
      </p:sp>
      <p:sp>
        <p:nvSpPr>
          <p:cNvPr id="11" name="TextBox 10"/>
          <p:cNvSpPr txBox="1"/>
          <p:nvPr/>
        </p:nvSpPr>
        <p:spPr>
          <a:xfrm>
            <a:off x="992777" y="2264228"/>
            <a:ext cx="6096000"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Effective verbal communication skills include more than just talking. Verbal communication encompasses both how you deliver messages and how you receive them. Communication is a soft skill, and it’s one that is important to every employer. </a:t>
            </a:r>
            <a:r>
              <a:rPr lang="en-US" dirty="0" smtClean="0">
                <a:latin typeface="Arial" panose="020B0604020202020204" pitchFamily="34" charset="0"/>
                <a:cs typeface="Arial" panose="020B0604020202020204" pitchFamily="34" charset="0"/>
              </a:rPr>
              <a:t>Workers </a:t>
            </a:r>
            <a:r>
              <a:rPr lang="en-US" dirty="0">
                <a:latin typeface="Arial" panose="020B0604020202020204" pitchFamily="34" charset="0"/>
                <a:cs typeface="Arial" panose="020B0604020202020204" pitchFamily="34" charset="0"/>
              </a:rPr>
              <a:t>who can convey information clearly and effectively are highly valued by employers. Employees who can interpret messages and act appropriately on the information that they receive have a better chance of excelling on the job</a:t>
            </a:r>
            <a:r>
              <a:rPr lang="en-US"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7306083" y="2514785"/>
            <a:ext cx="4034381" cy="2084207"/>
          </a:xfrm>
          <a:prstGeom prst="rect">
            <a:avLst/>
          </a:prstGeom>
        </p:spPr>
      </p:pic>
    </p:spTree>
    <p:extLst>
      <p:ext uri="{BB962C8B-B14F-4D97-AF65-F5344CB8AC3E}">
        <p14:creationId xmlns:p14="http://schemas.microsoft.com/office/powerpoint/2010/main" val="368504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latin typeface="Arial" panose="020B0604020202020204" pitchFamily="34" charset="0"/>
                <a:cs typeface="Arial" panose="020B0604020202020204" pitchFamily="34" charset="0"/>
              </a:rPr>
              <a:t>What is non-verbal communication?</a:t>
            </a:r>
            <a:endParaRPr lang="en-US"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957943" y="2729592"/>
            <a:ext cx="5251268" cy="3453494"/>
          </a:xfrm>
        </p:spPr>
        <p:txBody>
          <a:bodyPr>
            <a:noAutofit/>
          </a:bodyPr>
          <a:lstStyle/>
          <a:p>
            <a:pPr>
              <a:buFont typeface="Wingdings" panose="05000000000000000000" pitchFamily="2" charset="2"/>
              <a:buChar char="q"/>
            </a:pPr>
            <a:r>
              <a:rPr lang="en-US" b="1" dirty="0">
                <a:latin typeface="Arial" panose="020B0604020202020204" pitchFamily="34" charset="0"/>
                <a:cs typeface="Arial" panose="020B0604020202020204" pitchFamily="34" charset="0"/>
              </a:rPr>
              <a:t>Nonverbal communication</a:t>
            </a:r>
            <a:r>
              <a:rPr lang="en-US" dirty="0">
                <a:latin typeface="Arial" panose="020B0604020202020204" pitchFamily="34" charset="0"/>
                <a:cs typeface="Arial" panose="020B0604020202020204" pitchFamily="34" charset="0"/>
              </a:rPr>
              <a:t> is the transmission of messages or signals through a </a:t>
            </a:r>
            <a:r>
              <a:rPr lang="en-US" b="1" dirty="0">
                <a:latin typeface="Arial" panose="020B0604020202020204" pitchFamily="34" charset="0"/>
                <a:cs typeface="Arial" panose="020B0604020202020204" pitchFamily="34" charset="0"/>
              </a:rPr>
              <a:t>nonverbal</a:t>
            </a:r>
            <a:r>
              <a:rPr lang="en-US" dirty="0">
                <a:latin typeface="Arial" panose="020B0604020202020204" pitchFamily="34" charset="0"/>
                <a:cs typeface="Arial" panose="020B0604020202020204" pitchFamily="34" charset="0"/>
              </a:rPr>
              <a:t> platform such as eye contact, facial expressions, gestures, posture, and the distance between two individuals.</a:t>
            </a:r>
            <a:endParaRPr lang="en-GB" sz="1800" dirty="0">
              <a:latin typeface="Arial" panose="020B0604020202020204" pitchFamily="34" charset="0"/>
              <a:cs typeface="Arial" panose="020B0604020202020204" pitchFamily="34" charset="0"/>
            </a:endParaRPr>
          </a:p>
        </p:txBody>
      </p:sp>
      <p:pic>
        <p:nvPicPr>
          <p:cNvPr id="2050" name="Picture 2" descr="Types of Nonverbal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897" y="2242457"/>
            <a:ext cx="4336778" cy="289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Non-verbal communication:</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5555" y="2834640"/>
            <a:ext cx="3378926" cy="4023360"/>
          </a:xfrm>
        </p:spPr>
        <p:txBody>
          <a:bodyPr>
            <a:normAutofit/>
          </a:bodyPr>
          <a:lstStyle/>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Facial expressions </a:t>
            </a:r>
          </a:p>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Body language </a:t>
            </a:r>
          </a:p>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Eye contact </a:t>
            </a:r>
          </a:p>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Gestures </a:t>
            </a:r>
          </a:p>
          <a:p>
            <a:pPr>
              <a:buFont typeface="Wingdings" panose="05000000000000000000" pitchFamily="2" charset="2"/>
              <a:buChar char="q"/>
            </a:pPr>
            <a:r>
              <a:rPr lang="en-US" sz="1800" b="1" dirty="0" smtClean="0">
                <a:latin typeface="Arial" panose="020B0604020202020204" pitchFamily="34" charset="0"/>
                <a:cs typeface="Arial" panose="020B0604020202020204" pitchFamily="34" charset="0"/>
              </a:rPr>
              <a:t>Touch </a:t>
            </a:r>
            <a:endParaRPr lang="en-US" sz="1800" dirty="0">
              <a:latin typeface="Arial" panose="020B0604020202020204" pitchFamily="34" charset="0"/>
              <a:cs typeface="Arial" panose="020B0604020202020204" pitchFamily="34" charset="0"/>
            </a:endParaRPr>
          </a:p>
          <a:p>
            <a:endParaRPr lang="en-GB" dirty="0"/>
          </a:p>
        </p:txBody>
      </p:sp>
      <p:pic>
        <p:nvPicPr>
          <p:cNvPr id="3074" name="Picture 2" descr="Verbal and non-verbal 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12" y="1971719"/>
            <a:ext cx="61722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7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Written communication skills. </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600199" y="1822268"/>
            <a:ext cx="9052561" cy="4265023"/>
          </a:xfrm>
        </p:spPr>
        <p:txBody>
          <a:bodyPr>
            <a:noAutofit/>
          </a:bodyPr>
          <a:lstStyle/>
          <a:p>
            <a:r>
              <a:rPr lang="en-US" sz="1800" dirty="0">
                <a:latin typeface="Arial" panose="020B0604020202020204" pitchFamily="34" charset="0"/>
                <a:cs typeface="Arial" panose="020B0604020202020204" pitchFamily="34" charset="0"/>
              </a:rPr>
              <a:t>A '</a:t>
            </a:r>
            <a:r>
              <a:rPr lang="en-US" sz="1800" b="1" dirty="0">
                <a:latin typeface="Arial" panose="020B0604020202020204" pitchFamily="34" charset="0"/>
                <a:cs typeface="Arial" panose="020B0604020202020204" pitchFamily="34" charset="0"/>
              </a:rPr>
              <a:t>Written Communication</a:t>
            </a:r>
            <a:r>
              <a:rPr lang="en-US" sz="1800" dirty="0">
                <a:latin typeface="Arial" panose="020B0604020202020204" pitchFamily="34" charset="0"/>
                <a:cs typeface="Arial" panose="020B0604020202020204" pitchFamily="34" charset="0"/>
              </a:rPr>
              <a:t>' means the sending of messages, orders or instructions in </a:t>
            </a:r>
            <a:r>
              <a:rPr lang="en-US" sz="1800" b="1" dirty="0">
                <a:latin typeface="Arial" panose="020B0604020202020204" pitchFamily="34" charset="0"/>
                <a:cs typeface="Arial" panose="020B0604020202020204" pitchFamily="34" charset="0"/>
              </a:rPr>
              <a:t>writing</a:t>
            </a:r>
            <a:r>
              <a:rPr lang="en-US" sz="1800" dirty="0">
                <a:latin typeface="Arial" panose="020B0604020202020204" pitchFamily="34" charset="0"/>
                <a:cs typeface="Arial" panose="020B0604020202020204" pitchFamily="34" charset="0"/>
              </a:rPr>
              <a:t> through </a:t>
            </a:r>
            <a:r>
              <a:rPr lang="en-US" sz="1800" dirty="0" smtClean="0">
                <a:latin typeface="Arial" panose="020B0604020202020204" pitchFamily="34" charset="0"/>
                <a:cs typeface="Arial" panose="020B0604020202020204" pitchFamily="34" charset="0"/>
              </a:rPr>
              <a:t>letters, </a:t>
            </a:r>
            <a:r>
              <a:rPr lang="en-US" sz="1800" dirty="0">
                <a:latin typeface="Arial" panose="020B0604020202020204" pitchFamily="34" charset="0"/>
                <a:cs typeface="Arial" panose="020B0604020202020204" pitchFamily="34" charset="0"/>
              </a:rPr>
              <a:t>manuals, reports, </a:t>
            </a:r>
            <a:r>
              <a:rPr lang="en-US" sz="1800" dirty="0" smtClean="0">
                <a:latin typeface="Arial" panose="020B0604020202020204" pitchFamily="34" charset="0"/>
                <a:cs typeface="Arial" panose="020B0604020202020204" pitchFamily="34" charset="0"/>
              </a:rPr>
              <a:t>emails, memos</a:t>
            </a:r>
            <a:r>
              <a:rPr lang="en-US" sz="1800" dirty="0">
                <a:latin typeface="Arial" panose="020B0604020202020204" pitchFamily="34" charset="0"/>
                <a:cs typeface="Arial" panose="020B0604020202020204" pitchFamily="34" charset="0"/>
              </a:rPr>
              <a:t>, bulletins, etc.</a:t>
            </a:r>
          </a:p>
          <a:p>
            <a:pPr fontAlgn="base"/>
            <a:endParaRPr lang="en-US" dirty="0"/>
          </a:p>
          <a:p>
            <a:pPr fontAlgn="base"/>
            <a:endParaRPr lang="en-US" dirty="0"/>
          </a:p>
        </p:txBody>
      </p:sp>
      <p:pic>
        <p:nvPicPr>
          <p:cNvPr id="1026" name="Picture 2" descr="The Continued Importance of Written Communication for Busin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80" y="2806336"/>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art Written Communication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507" y="2440786"/>
            <a:ext cx="2770505" cy="208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4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Arial" panose="020B0604020202020204" pitchFamily="34" charset="0"/>
                <a:cs typeface="Arial" panose="020B0604020202020204" pitchFamily="34" charset="0"/>
              </a:rPr>
              <a:t>Effective Communication Skills for </a:t>
            </a:r>
            <a:r>
              <a:rPr lang="en-US" sz="4000" b="1" dirty="0" smtClean="0">
                <a:solidFill>
                  <a:schemeClr val="tx1"/>
                </a:solidFill>
                <a:latin typeface="Arial" panose="020B0604020202020204" pitchFamily="34" charset="0"/>
                <a:cs typeface="Arial" panose="020B0604020202020204" pitchFamily="34" charset="0"/>
              </a:rPr>
              <a:t>Youth</a:t>
            </a:r>
            <a:endParaRPr lang="en-GB" sz="4000" b="1" dirty="0">
              <a:solidFill>
                <a:schemeClr val="tx1"/>
              </a:solidFill>
              <a:latin typeface="Arial" panose="020B0604020202020204" pitchFamily="34" charset="0"/>
              <a:cs typeface="Arial" panose="020B0604020202020204" pitchFamily="34" charset="0"/>
            </a:endParaRPr>
          </a:p>
        </p:txBody>
      </p:sp>
      <p:pic>
        <p:nvPicPr>
          <p:cNvPr id="4" name="pf2ROqiFYLs"/>
          <p:cNvPicPr>
            <a:picLocks noGrp="1" noRot="1" noChangeAspect="1"/>
          </p:cNvPicPr>
          <p:nvPr>
            <p:ph idx="1"/>
            <a:videoFile r:link="rId1"/>
          </p:nvPr>
        </p:nvPicPr>
        <p:blipFill>
          <a:blip r:embed="rId3"/>
          <a:stretch>
            <a:fillRect/>
          </a:stretch>
        </p:blipFill>
        <p:spPr>
          <a:xfrm>
            <a:off x="918437" y="1931942"/>
            <a:ext cx="7276329" cy="4092935"/>
          </a:xfrm>
          <a:prstGeom prst="rect">
            <a:avLst/>
          </a:prstGeom>
        </p:spPr>
      </p:pic>
      <p:sp>
        <p:nvSpPr>
          <p:cNvPr id="5" name="Rectangle 4"/>
          <p:cNvSpPr/>
          <p:nvPr/>
        </p:nvSpPr>
        <p:spPr>
          <a:xfrm>
            <a:off x="8672889" y="2475973"/>
            <a:ext cx="3101947" cy="2585323"/>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Double Click TO Play Video</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0517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693504"/>
            <a:ext cx="10058400" cy="1631608"/>
          </a:xfrm>
        </p:spPr>
        <p:txBody>
          <a:bodyPr/>
          <a:lstStyle/>
          <a:p>
            <a:pPr algn="ctr"/>
            <a:r>
              <a:rPr lang="en-GB" dirty="0" smtClean="0">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GB" dirty="0" smtClean="0">
                <a:latin typeface="Arial" panose="020B0604020202020204" pitchFamily="34" charset="0"/>
                <a:cs typeface="Arial" panose="020B0604020202020204" pitchFamily="34" charset="0"/>
              </a:rPr>
              <a:t>Have a lovely afternoon</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457" y="733689"/>
            <a:ext cx="1980046" cy="2376055"/>
          </a:xfrm>
          <a:prstGeom prst="rect">
            <a:avLst/>
          </a:prstGeom>
        </p:spPr>
      </p:pic>
    </p:spTree>
    <p:extLst>
      <p:ext uri="{BB962C8B-B14F-4D97-AF65-F5344CB8AC3E}">
        <p14:creationId xmlns:p14="http://schemas.microsoft.com/office/powerpoint/2010/main" val="258013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209</Words>
  <Application>Microsoft Office PowerPoint</Application>
  <PresentationFormat>Widescreen</PresentationFormat>
  <Paragraphs>32</Paragraphs>
  <Slides>9</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The different types of communication </vt:lpstr>
      <vt:lpstr>What is effective communication?</vt:lpstr>
      <vt:lpstr>Types of Communication</vt:lpstr>
      <vt:lpstr>What is verbal communication? </vt:lpstr>
      <vt:lpstr>What is non-verbal communication?</vt:lpstr>
      <vt:lpstr>Non-verbal communication:</vt:lpstr>
      <vt:lpstr>Written communication skills. </vt:lpstr>
      <vt:lpstr>Effective Communication Skills for Youth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2020-04-22T09:37:27Z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