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63" r:id="rId3"/>
    <p:sldId id="264" r:id="rId4"/>
    <p:sldId id="268" r:id="rId5"/>
    <p:sldId id="269" r:id="rId6"/>
    <p:sldId id="270" r:id="rId7"/>
    <p:sldId id="271" r:id="rId8"/>
    <p:sldId id="272" r:id="rId9"/>
    <p:sldId id="276" r:id="rId10"/>
    <p:sldId id="273" r:id="rId11"/>
    <p:sldId id="275" r:id="rId12"/>
    <p:sldId id="274" r:id="rId13"/>
    <p:sldId id="278" r:id="rId14"/>
    <p:sldId id="280" r:id="rId15"/>
    <p:sldId id="281" r:id="rId16"/>
    <p:sldId id="282" r:id="rId17"/>
    <p:sldId id="283" r:id="rId18"/>
    <p:sldId id="284" r:id="rId19"/>
  </p:sldIdLst>
  <p:sldSz cx="9144000" cy="6858000" type="screen4x3"/>
  <p:notesSz cx="6858000" cy="9144000"/>
  <p:embeddedFontLst>
    <p:embeddedFont>
      <p:font typeface="BPreplay" panose="020005030000000200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assoon Infant Md" panose="02000603050000020003" charset="0"/>
      <p:regular r:id="rId30"/>
    </p:embeddedFont>
    <p:embeddedFont>
      <p:font typeface="Twinkl" panose="020B0604020202020204" charset="0"/>
      <p:regular r:id="rId31"/>
      <p:bold r:id="rId32"/>
    </p:embeddedFont>
    <p:embeddedFont>
      <p:font typeface="MS PGothic" panose="020B0600070205080204" pitchFamily="34" charset="-128"/>
      <p:regular r:id="rId33"/>
    </p:embeddedFont>
    <p:embeddedFont>
      <p:font typeface="Sassoon Infant Rg" panose="02000503030000020003" charset="0"/>
      <p:regular r:id="rId34"/>
      <p:bold r:id="rId35"/>
      <p:italic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4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644" y="96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C1A62D-3E8F-48C7-AE08-BB1960C5C6B7}" type="datetimeFigureOut">
              <a:rPr lang="en-GB"/>
              <a:pPr>
                <a:defRPr/>
              </a:pPr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14B89AA-3ED5-4EBF-8D48-153EC5F6053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2AD734-A52B-41B5-BF1B-3485B976DDA7}" type="datetimeFigureOut">
              <a:rPr lang="en-GB"/>
              <a:pPr>
                <a:defRPr/>
              </a:pPr>
              <a:t>14/01/2021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8C60096-7968-4F30-A9E1-5030FDC7141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755650" y="512763"/>
            <a:ext cx="7856538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2" charset="0"/>
              </a:defRPr>
            </a:lvl9pPr>
          </a:lstStyle>
          <a:p>
            <a:r>
              <a:rPr lang="en-US" altLang="en-US" sz="5400" b="1">
                <a:solidFill>
                  <a:srgbClr val="4AB7F5"/>
                </a:solidFill>
                <a:latin typeface="Twinkl" pitchFamily="2" charset="0"/>
              </a:rPr>
              <a:t>Martin Luther King Day</a:t>
            </a:r>
          </a:p>
        </p:txBody>
      </p:sp>
    </p:spTree>
    <p:extLst>
      <p:ext uri="{BB962C8B-B14F-4D97-AF65-F5344CB8AC3E}">
        <p14:creationId xmlns:p14="http://schemas.microsoft.com/office/powerpoint/2010/main" val="404133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60413" y="4340225"/>
            <a:ext cx="2468562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 userDrawn="1"/>
        </p:nvSpPr>
        <p:spPr>
          <a:xfrm>
            <a:off x="3336925" y="4340225"/>
            <a:ext cx="2470150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5915025" y="4340225"/>
            <a:ext cx="246856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755650" y="2493963"/>
            <a:ext cx="246856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3332163" y="2493963"/>
            <a:ext cx="2470150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>
            <a:off x="5910263" y="2493963"/>
            <a:ext cx="2468562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55650" y="1500011"/>
            <a:ext cx="7623167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 flipH="1">
            <a:off x="755648" y="2494138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 flipH="1">
            <a:off x="3337552" y="2494138"/>
            <a:ext cx="2464127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 flipH="1">
            <a:off x="5909923" y="248161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 flipH="1">
            <a:off x="755647" y="434022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 flipH="1">
            <a:off x="3337553" y="434022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8"/>
          </p:nvPr>
        </p:nvSpPr>
        <p:spPr>
          <a:xfrm flipH="1">
            <a:off x="5909924" y="434022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8570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752850" y="4616450"/>
            <a:ext cx="2274888" cy="1466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752850" y="3067050"/>
            <a:ext cx="2274888" cy="14605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3752850" y="1514475"/>
            <a:ext cx="2274888" cy="14636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119813" y="4616450"/>
            <a:ext cx="2274887" cy="1466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6119813" y="3067050"/>
            <a:ext cx="2274887" cy="146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6119813" y="1514475"/>
            <a:ext cx="2274887" cy="14636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49" y="1513946"/>
            <a:ext cx="2997201" cy="4569354"/>
          </a:xfrm>
          <a:prstGeom prst="roundRect">
            <a:avLst>
              <a:gd name="adj" fmla="val 1874"/>
            </a:avLst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 flipH="1">
            <a:off x="3752849" y="1513944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 flipH="1">
            <a:off x="6117162" y="1513943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 flipH="1">
            <a:off x="3765547" y="3059085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 flipH="1">
            <a:off x="6117162" y="3062996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 flipH="1">
            <a:off x="3752849" y="4612048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8"/>
          </p:nvPr>
        </p:nvSpPr>
        <p:spPr>
          <a:xfrm flipH="1">
            <a:off x="6117162" y="4616560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152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1287799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77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99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57200" y="1514475"/>
            <a:ext cx="8220075" cy="48815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513945"/>
            <a:ext cx="8220075" cy="4882093"/>
          </a:xfrm>
          <a:prstGeom prst="roundRect">
            <a:avLst>
              <a:gd name="adj" fmla="val 1874"/>
            </a:avLst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95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55650" y="1514475"/>
            <a:ext cx="7632700" cy="45783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4002088" y="1738313"/>
            <a:ext cx="4189412" cy="4129087"/>
            <a:chOff x="4002736" y="1755885"/>
            <a:chExt cx="4189074" cy="4129086"/>
          </a:xfrm>
        </p:grpSpPr>
        <p:sp>
          <p:nvSpPr>
            <p:cNvPr id="12" name="Oval 11"/>
            <p:cNvSpPr/>
            <p:nvPr userDrawn="1"/>
          </p:nvSpPr>
          <p:spPr bwMode="auto">
            <a:xfrm>
              <a:off x="4002736" y="1755885"/>
              <a:ext cx="1998501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 bwMode="auto">
            <a:xfrm>
              <a:off x="6193309" y="1755885"/>
              <a:ext cx="1998501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 bwMode="auto">
            <a:xfrm>
              <a:off x="6193309" y="3886309"/>
              <a:ext cx="1996914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 bwMode="auto">
            <a:xfrm>
              <a:off x="4002736" y="3886309"/>
              <a:ext cx="1998501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55650" y="1513944"/>
            <a:ext cx="3048958" cy="457888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4012772" y="1736724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1"/>
          </p:nvPr>
        </p:nvSpPr>
        <p:spPr>
          <a:xfrm>
            <a:off x="6197375" y="1736724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2"/>
          </p:nvPr>
        </p:nvSpPr>
        <p:spPr>
          <a:xfrm>
            <a:off x="4012772" y="3868603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6197375" y="3868603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388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660900" y="1514475"/>
            <a:ext cx="3690938" cy="4578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50888" y="1514475"/>
            <a:ext cx="3821112" cy="108585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50888" y="2678113"/>
            <a:ext cx="3821112" cy="108585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750888" y="3841750"/>
            <a:ext cx="3821112" cy="1087438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750888" y="5006975"/>
            <a:ext cx="3821112" cy="108585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660233" y="1513945"/>
            <a:ext cx="3691606" cy="4578879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754587" y="1513946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2"/>
          </p:nvPr>
        </p:nvSpPr>
        <p:spPr>
          <a:xfrm>
            <a:off x="754587" y="2678233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/>
          </p:nvPr>
        </p:nvSpPr>
        <p:spPr>
          <a:xfrm>
            <a:off x="754587" y="3842520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4"/>
          </p:nvPr>
        </p:nvSpPr>
        <p:spPr>
          <a:xfrm>
            <a:off x="754587" y="5006808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383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895600" y="1514475"/>
            <a:ext cx="5492750" cy="28781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55650" y="4481513"/>
            <a:ext cx="7632700" cy="16113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55650" y="1514475"/>
            <a:ext cx="2036763" cy="28781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750884" y="1513945"/>
            <a:ext cx="2041529" cy="287933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2895600" y="1513946"/>
            <a:ext cx="5492750" cy="2879334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750884" y="4481512"/>
            <a:ext cx="7637466" cy="161131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73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55650" y="1514475"/>
            <a:ext cx="2852738" cy="45783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683000" y="4614863"/>
            <a:ext cx="4705350" cy="14779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3683000" y="1519238"/>
            <a:ext cx="4705350" cy="14779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83000" y="3067050"/>
            <a:ext cx="4705350" cy="1477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3682999" y="1513946"/>
            <a:ext cx="4705349" cy="148379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3682999" y="3061487"/>
            <a:ext cx="4705349" cy="148379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3682999" y="4609027"/>
            <a:ext cx="4705349" cy="148379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755651" y="1513946"/>
            <a:ext cx="2852738" cy="4578879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61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11688" y="1514475"/>
            <a:ext cx="3776662" cy="28146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55650" y="4418013"/>
            <a:ext cx="7632700" cy="167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55650" y="1514475"/>
            <a:ext cx="1835150" cy="2814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2684463" y="1514475"/>
            <a:ext cx="1835150" cy="2814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612104" y="1513946"/>
            <a:ext cx="3776245" cy="2815834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 flipH="1">
            <a:off x="755651" y="1513945"/>
            <a:ext cx="1835149" cy="281583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755650" y="4418012"/>
            <a:ext cx="7632699" cy="167481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 flipH="1">
            <a:off x="2683877" y="1513945"/>
            <a:ext cx="1835149" cy="281583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49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03238" y="2501900"/>
            <a:ext cx="8137525" cy="2587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55650" y="1500011"/>
            <a:ext cx="7623167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760416" y="5125507"/>
            <a:ext cx="7623167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 flipH="1">
            <a:off x="503236" y="2502605"/>
            <a:ext cx="8137526" cy="258762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94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video" Target="https://www.youtube.com/embed/vP4iY1TtS3s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video" Target="https://www.youtube.com/embed/9iQVMWGE3_s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5783" y="1384663"/>
            <a:ext cx="3439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/>
              <a:t>Assembly</a:t>
            </a:r>
            <a:endParaRPr lang="en-GB" sz="3000" dirty="0"/>
          </a:p>
        </p:txBody>
      </p:sp>
      <p:pic>
        <p:nvPicPr>
          <p:cNvPr id="3" name="media1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20"/>
          <p:cNvSpPr>
            <a:spLocks noGrp="1"/>
          </p:cNvSpPr>
          <p:nvPr>
            <p:ph type="title"/>
          </p:nvPr>
        </p:nvSpPr>
        <p:spPr>
          <a:xfrm>
            <a:off x="0" y="479425"/>
            <a:ext cx="9144000" cy="993775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solidFill>
                  <a:srgbClr val="21A6F9"/>
                </a:solidFill>
                <a:latin typeface="Twinkl" pitchFamily="2" charset="0"/>
              </a:rPr>
              <a:t>“I have a dream…”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750888" y="1592263"/>
            <a:ext cx="3821112" cy="1228725"/>
          </a:xfrm>
          <a:prstGeom prst="roundRect">
            <a:avLst>
              <a:gd name="adj" fmla="val 11444"/>
            </a:avLst>
          </a:prstGeom>
          <a:solidFill>
            <a:srgbClr val="FFC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  <a:ea typeface="MS PGothic" panose="020B0600070205080204" pitchFamily="34" charset="-128"/>
              </a:rPr>
              <a:t>In 1963, Martin Luther King led a huge march on Washington, D.C., the US capital. </a:t>
            </a:r>
          </a:p>
        </p:txBody>
      </p:sp>
      <p:sp>
        <p:nvSpPr>
          <p:cNvPr id="7" name="Content Placeholder 3"/>
          <p:cNvSpPr>
            <a:spLocks/>
          </p:cNvSpPr>
          <p:nvPr/>
        </p:nvSpPr>
        <p:spPr bwMode="auto">
          <a:xfrm>
            <a:off x="750888" y="3124200"/>
            <a:ext cx="3821112" cy="1209675"/>
          </a:xfrm>
          <a:prstGeom prst="roundRect">
            <a:avLst>
              <a:gd name="adj" fmla="val 12926"/>
            </a:avLst>
          </a:prstGeom>
          <a:solidFill>
            <a:srgbClr val="B0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  <a:ea typeface="MS PGothic" panose="020B0600070205080204" pitchFamily="34" charset="-128"/>
              </a:rPr>
              <a:t>Here, in front of a huge crowd,  Martin Luther King made his famous “I have a dream” speech. Here is a short extract:</a:t>
            </a:r>
          </a:p>
        </p:txBody>
      </p:sp>
      <p:pic>
        <p:nvPicPr>
          <p:cNvPr id="8" name="Picture 2" descr="https://upload.wikimedia.org/wikipedia/commons/thumb/8/81/Martin_Luther_King_-_March_on_Washington.jpg/1024px-Martin_Luther_King_-_March_on_Washingt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100" y="1587500"/>
            <a:ext cx="358140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/>
          </p:cNvSpPr>
          <p:nvPr/>
        </p:nvSpPr>
        <p:spPr bwMode="auto">
          <a:xfrm>
            <a:off x="750888" y="4637088"/>
            <a:ext cx="3821112" cy="1455737"/>
          </a:xfrm>
          <a:prstGeom prst="roundRect">
            <a:avLst>
              <a:gd name="adj" fmla="val 11810"/>
            </a:avLst>
          </a:prstGeom>
          <a:solidFill>
            <a:srgbClr val="FFC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  <a:ea typeface="MS PGothic" panose="020B0600070205080204" pitchFamily="34" charset="-128"/>
              </a:rPr>
              <a:t>“I have a dream that one day little black boys and black girls will be able to join hands with little white boys and white girls as brothers and sisters.”</a:t>
            </a:r>
          </a:p>
        </p:txBody>
      </p:sp>
      <p:pic>
        <p:nvPicPr>
          <p:cNvPr id="2" name="media10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P4iY1TtS3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49234" y="1765844"/>
            <a:ext cx="7403898" cy="4164693"/>
          </a:xfrm>
          <a:prstGeom prst="rect">
            <a:avLst/>
          </a:prstGeom>
        </p:spPr>
      </p:pic>
      <p:pic>
        <p:nvPicPr>
          <p:cNvPr id="3" name="media11-convert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7575" y="635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2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0"/>
          <p:cNvSpPr>
            <a:spLocks noGrp="1"/>
          </p:cNvSpPr>
          <p:nvPr>
            <p:ph type="title"/>
          </p:nvPr>
        </p:nvSpPr>
        <p:spPr>
          <a:xfrm>
            <a:off x="0" y="479425"/>
            <a:ext cx="9144000" cy="993775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solidFill>
                  <a:srgbClr val="21A6F9"/>
                </a:solidFill>
                <a:latin typeface="Twinkl" pitchFamily="2" charset="0"/>
              </a:rPr>
              <a:t>Amazing Achievements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4567238" y="1884363"/>
            <a:ext cx="3821112" cy="1292225"/>
          </a:xfrm>
          <a:prstGeom prst="roundRect">
            <a:avLst>
              <a:gd name="adj" fmla="val 10884"/>
            </a:avLst>
          </a:prstGeom>
          <a:solidFill>
            <a:srgbClr val="FFC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  <a:ea typeface="MS PGothic" panose="020B0600070205080204" pitchFamily="34" charset="-128"/>
              </a:rPr>
              <a:t>In 1964 Martin Luther King received the Nobel Peace Prize for his work to end racial prejudice in the United States. </a:t>
            </a:r>
          </a:p>
        </p:txBody>
      </p:sp>
      <p:sp>
        <p:nvSpPr>
          <p:cNvPr id="7" name="Content Placeholder 3"/>
          <p:cNvSpPr>
            <a:spLocks/>
          </p:cNvSpPr>
          <p:nvPr/>
        </p:nvSpPr>
        <p:spPr bwMode="auto">
          <a:xfrm>
            <a:off x="4567238" y="3336925"/>
            <a:ext cx="3821112" cy="868363"/>
          </a:xfrm>
          <a:prstGeom prst="roundRect">
            <a:avLst>
              <a:gd name="adj" fmla="val 15319"/>
            </a:avLst>
          </a:prstGeom>
          <a:solidFill>
            <a:srgbClr val="B0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  <a:ea typeface="MS PGothic" panose="020B0600070205080204" pitchFamily="34" charset="-128"/>
              </a:rPr>
              <a:t>The law was changed so that everyone could vote.</a:t>
            </a:r>
          </a:p>
        </p:txBody>
      </p:sp>
      <p:pic>
        <p:nvPicPr>
          <p:cNvPr id="8" name="Picture 4" descr="https://upload.wikimedia.org/wikipedia/commons/thumb/f/f6/Martin_Luther_King_Jr_with_medallion_NYWTS.jpg/800px-Martin_Luther_King_Jr_with_medallion_NYWT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0" y="1447800"/>
            <a:ext cx="36195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/>
          </p:cNvSpPr>
          <p:nvPr/>
        </p:nvSpPr>
        <p:spPr bwMode="auto">
          <a:xfrm>
            <a:off x="4567238" y="4365625"/>
            <a:ext cx="3821112" cy="1465263"/>
          </a:xfrm>
          <a:prstGeom prst="roundRect">
            <a:avLst>
              <a:gd name="adj" fmla="val 11759"/>
            </a:avLst>
          </a:prstGeom>
          <a:solidFill>
            <a:srgbClr val="FFC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  <a:ea typeface="MS PGothic" panose="020B0600070205080204" pitchFamily="34" charset="-128"/>
              </a:rPr>
              <a:t>It is because of Martin Luther King, and others like him, that people in the United States </a:t>
            </a:r>
            <a:r>
              <a:rPr lang="en-US" altLang="en-US">
                <a:latin typeface="Twinkl" pitchFamily="2" charset="0"/>
              </a:rPr>
              <a:t>have equal rights today, although there is still a long way to go.</a:t>
            </a:r>
            <a:endParaRPr lang="en-GB" altLang="en-US">
              <a:latin typeface="Twinkl" pitchFamily="2" charset="0"/>
              <a:ea typeface="MS PGothic" panose="020B0600070205080204" pitchFamily="34" charset="-128"/>
            </a:endParaRPr>
          </a:p>
        </p:txBody>
      </p:sp>
      <p:pic>
        <p:nvPicPr>
          <p:cNvPr id="3" name="media12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59" y="1393371"/>
            <a:ext cx="6509658" cy="3126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61554" y="1663898"/>
            <a:ext cx="60176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"I Have a Dream Too!" I have a dream that one day this nation will ____________________________________ </a:t>
            </a:r>
          </a:p>
          <a:p>
            <a:r>
              <a:rPr lang="en-GB" dirty="0" smtClean="0"/>
              <a:t>I have a dream that one day __________________________ </a:t>
            </a:r>
          </a:p>
          <a:p>
            <a:r>
              <a:rPr lang="en-GB" dirty="0" smtClean="0"/>
              <a:t>I have a dream today. </a:t>
            </a:r>
          </a:p>
          <a:p>
            <a:r>
              <a:rPr lang="en-GB" dirty="0" smtClean="0"/>
              <a:t>I have a dream that one day __________________ </a:t>
            </a:r>
          </a:p>
          <a:p>
            <a:r>
              <a:rPr lang="en-GB" dirty="0" smtClean="0"/>
              <a:t>I have a dream today. </a:t>
            </a:r>
          </a:p>
          <a:p>
            <a:r>
              <a:rPr lang="en-GB" dirty="0" smtClean="0"/>
              <a:t>This is my hope and faith. </a:t>
            </a:r>
          </a:p>
          <a:p>
            <a:r>
              <a:rPr lang="en-GB" dirty="0" smtClean="0"/>
              <a:t>With this faith we will be able to _______________________ This will be the day when ___________________________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59" y="478971"/>
            <a:ext cx="671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Write your own “I have a dream speech”</a:t>
            </a:r>
            <a:endParaRPr lang="en-GB" b="1" dirty="0"/>
          </a:p>
        </p:txBody>
      </p:sp>
      <p:pic>
        <p:nvPicPr>
          <p:cNvPr id="6" name="media13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8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311318"/>
              </p:ext>
            </p:extLst>
          </p:nvPr>
        </p:nvGraphicFramePr>
        <p:xfrm>
          <a:off x="743214" y="1140598"/>
          <a:ext cx="7509524" cy="53255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9986">
                  <a:extLst>
                    <a:ext uri="{9D8B030D-6E8A-4147-A177-3AD203B41FA5}">
                      <a16:colId xmlns:a16="http://schemas.microsoft.com/office/drawing/2014/main" val="3496206292"/>
                    </a:ext>
                  </a:extLst>
                </a:gridCol>
                <a:gridCol w="5509538">
                  <a:extLst>
                    <a:ext uri="{9D8B030D-6E8A-4147-A177-3AD203B41FA5}">
                      <a16:colId xmlns:a16="http://schemas.microsoft.com/office/drawing/2014/main" val="487299476"/>
                    </a:ext>
                  </a:extLst>
                </a:gridCol>
              </a:tblGrid>
              <a:tr h="49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December 1, 1955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Martin Luther King Jr. is born.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9595"/>
                  </a:ext>
                </a:extLst>
              </a:tr>
              <a:tr h="85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September, 1935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Martin Luther King begins school at the all-black Yonge Street Elementary School in Atlanta.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4764"/>
                  </a:ext>
                </a:extLst>
              </a:tr>
              <a:tr h="574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December, 1964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Martin Luther King is ordained as a Baptist minister.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753854"/>
                  </a:ext>
                </a:extLst>
              </a:tr>
              <a:tr h="85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January 15, 1929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Mrs. Rosa Parks refuses to give up her bus seat to a white man in Montgomery, Alabama.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645144"/>
                  </a:ext>
                </a:extLst>
              </a:tr>
              <a:tr h="85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February, 1948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The Southern Christian Leadership Conference is founded. Dr. King is chosen president.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72520"/>
                  </a:ext>
                </a:extLst>
              </a:tr>
              <a:tr h="1128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January, 1960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The King family moves to Atlanta, where Martin Luther King becomes co-pastor of the Ebenezer Baptist Church with his father, Martin Luther King, Sr.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9188"/>
                  </a:ext>
                </a:extLst>
              </a:tr>
              <a:tr h="574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January, 1957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Martin Luther King receives the Nobel Peace Prize.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30" marR="8330" marT="8330" marB="8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702444"/>
                  </a:ext>
                </a:extLst>
              </a:tr>
            </a:tbl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4025" y="2502308"/>
            <a:ext cx="9775260" cy="55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91588" y="313509"/>
            <a:ext cx="861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These dates and events are all muddled up!</a:t>
            </a:r>
          </a:p>
          <a:p>
            <a:r>
              <a:rPr lang="en-GB" dirty="0" smtClean="0"/>
              <a:t>Can you use the internet to research and put the correct date next to the correct event?</a:t>
            </a:r>
            <a:endParaRPr lang="en-GB" dirty="0"/>
          </a:p>
        </p:txBody>
      </p:sp>
      <p:pic>
        <p:nvPicPr>
          <p:cNvPr id="2" name="media14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192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103" y="269966"/>
            <a:ext cx="801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Can you create a portrait of Martin Luther King Junior?</a:t>
            </a:r>
          </a:p>
          <a:p>
            <a:r>
              <a:rPr lang="en-GB" dirty="0" smtClean="0"/>
              <a:t>Can you create a portrait of Rosa Parks?</a:t>
            </a:r>
          </a:p>
          <a:p>
            <a:endParaRPr lang="en-GB" dirty="0"/>
          </a:p>
        </p:txBody>
      </p:sp>
      <p:pic>
        <p:nvPicPr>
          <p:cNvPr id="4" name="media15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7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93" y="334735"/>
            <a:ext cx="2181225" cy="209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643" y="334735"/>
            <a:ext cx="2143125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526" y="329972"/>
            <a:ext cx="2133600" cy="214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593" y="3335383"/>
            <a:ext cx="80705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Lots of stamps have been produced to help us remember famous people who fought for fairness. </a:t>
            </a:r>
          </a:p>
          <a:p>
            <a:endParaRPr lang="en-GB" dirty="0"/>
          </a:p>
          <a:p>
            <a:r>
              <a:rPr lang="en-GB" dirty="0" smtClean="0"/>
              <a:t>Could you create your own stamp?</a:t>
            </a:r>
          </a:p>
          <a:p>
            <a:endParaRPr lang="en-GB" dirty="0" smtClean="0"/>
          </a:p>
          <a:p>
            <a:r>
              <a:rPr lang="en-GB" dirty="0" smtClean="0"/>
              <a:t>You could Google “famous civil rights activists” to learn about someone who might be on your stamp.</a:t>
            </a:r>
            <a:endParaRPr lang="en-GB" dirty="0"/>
          </a:p>
        </p:txBody>
      </p:sp>
      <p:pic>
        <p:nvPicPr>
          <p:cNvPr id="7" name="media16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0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383" y="405375"/>
            <a:ext cx="5949236" cy="33447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4581" y="3954143"/>
            <a:ext cx="8547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 smtClean="0">
                <a:solidFill>
                  <a:srgbClr val="4A4A4A"/>
                </a:solidFill>
                <a:effectLst/>
                <a:latin typeface="Sky Text"/>
              </a:rPr>
              <a:t>Royal Mail's way of marking Black History Month in October.</a:t>
            </a:r>
          </a:p>
          <a:p>
            <a:r>
              <a:rPr lang="en-GB" b="0" i="0" dirty="0" smtClean="0">
                <a:solidFill>
                  <a:srgbClr val="4A4A4A"/>
                </a:solidFill>
                <a:effectLst/>
                <a:latin typeface="Sky Text"/>
              </a:rPr>
              <a:t>Each of the special edition </a:t>
            </a:r>
            <a:r>
              <a:rPr lang="en-GB" b="0" i="0" dirty="0" err="1" smtClean="0">
                <a:solidFill>
                  <a:srgbClr val="4A4A4A"/>
                </a:solidFill>
                <a:effectLst/>
                <a:latin typeface="Sky Text"/>
              </a:rPr>
              <a:t>postboxes</a:t>
            </a:r>
            <a:r>
              <a:rPr lang="en-GB" b="0" i="0" dirty="0" smtClean="0">
                <a:solidFill>
                  <a:srgbClr val="4A4A4A"/>
                </a:solidFill>
                <a:effectLst/>
                <a:latin typeface="Sky Text"/>
              </a:rPr>
              <a:t> have been painted black with a gold trim, and feature a social media link and a significant figure in the British black community.</a:t>
            </a:r>
            <a:endParaRPr lang="en-GB" b="0" i="0" dirty="0">
              <a:solidFill>
                <a:srgbClr val="4A4A4A"/>
              </a:solidFill>
              <a:effectLst/>
              <a:latin typeface="Sky Tex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634" y="5677988"/>
            <a:ext cx="846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Could you draw a picture of something that is normally a bright colour, but colour it in black instead?</a:t>
            </a:r>
            <a:endParaRPr lang="en-GB" dirty="0"/>
          </a:p>
        </p:txBody>
      </p:sp>
      <p:pic>
        <p:nvPicPr>
          <p:cNvPr id="2" name="media17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38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933911"/>
            <a:ext cx="4572000" cy="29901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Department: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Ethan 15 January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Secondary Department: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solidFill>
                  <a:srgbClr val="323E4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Lexie	 17 January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solidFill>
                  <a:srgbClr val="323E4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19 January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538135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all a </a:t>
            </a: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Wonderful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Birthday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have fun!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18" y="676547"/>
            <a:ext cx="2247900" cy="22479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382" y="676547"/>
            <a:ext cx="2247900" cy="2247900"/>
          </a:xfrm>
          <a:prstGeom prst="rect">
            <a:avLst/>
          </a:prstGeom>
        </p:spPr>
      </p:pic>
      <p:pic>
        <p:nvPicPr>
          <p:cNvPr id="6" name="media18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9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6386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16387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02389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mtClean="0">
                <a:latin typeface="Twinkl" pitchFamily="2" charset="0"/>
                <a:cs typeface="Sassoon Infant Rg" pitchFamily="2" charset="0"/>
              </a:rPr>
              <a:t>To understand who Martin Luther King was and why he is remembered through the celebration of a national holiday in America.</a:t>
            </a:r>
          </a:p>
        </p:txBody>
      </p:sp>
      <p:pic>
        <p:nvPicPr>
          <p:cNvPr id="3" name="media2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6676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solidFill>
                  <a:srgbClr val="21A6F9"/>
                </a:solidFill>
                <a:latin typeface="Twinkl" pitchFamily="2" charset="0"/>
              </a:rPr>
              <a:t>Martin Luther King Day</a:t>
            </a: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755650" y="1514475"/>
            <a:ext cx="3821113" cy="1455738"/>
          </a:xfrm>
          <a:prstGeom prst="roundRect">
            <a:avLst>
              <a:gd name="adj" fmla="val 9662"/>
            </a:avLst>
          </a:prstGeom>
          <a:solidFill>
            <a:srgbClr val="B0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>
                <a:latin typeface="Twinkl" pitchFamily="2" charset="0"/>
                <a:ea typeface="MS PGothic" panose="020B0600070205080204" pitchFamily="34" charset="-128"/>
              </a:rPr>
              <a:t>Martin Luther King, Jr. Day </a:t>
            </a:r>
            <a:br>
              <a:rPr lang="en-US" altLang="en-US">
                <a:latin typeface="Twinkl" pitchFamily="2" charset="0"/>
                <a:ea typeface="MS PGothic" panose="020B0600070205080204" pitchFamily="34" charset="-128"/>
              </a:rPr>
            </a:br>
            <a:r>
              <a:rPr lang="en-US" altLang="en-US">
                <a:latin typeface="Twinkl" pitchFamily="2" charset="0"/>
                <a:ea typeface="MS PGothic" panose="020B0600070205080204" pitchFamily="34" charset="-128"/>
              </a:rPr>
              <a:t>is an American national holiday marking the birthday of Martin </a:t>
            </a:r>
            <a:br>
              <a:rPr lang="en-US" altLang="en-US">
                <a:latin typeface="Twinkl" pitchFamily="2" charset="0"/>
                <a:ea typeface="MS PGothic" panose="020B0600070205080204" pitchFamily="34" charset="-128"/>
              </a:rPr>
            </a:br>
            <a:r>
              <a:rPr lang="en-US" altLang="en-US">
                <a:latin typeface="Twinkl" pitchFamily="2" charset="0"/>
                <a:ea typeface="MS PGothic" panose="020B0600070205080204" pitchFamily="34" charset="-128"/>
              </a:rPr>
              <a:t>Luther King, Jr.</a:t>
            </a:r>
          </a:p>
        </p:txBody>
      </p:sp>
      <p:sp>
        <p:nvSpPr>
          <p:cNvPr id="5" name="Content Placeholder 3"/>
          <p:cNvSpPr>
            <a:spLocks/>
          </p:cNvSpPr>
          <p:nvPr/>
        </p:nvSpPr>
        <p:spPr bwMode="auto">
          <a:xfrm>
            <a:off x="755651" y="4638675"/>
            <a:ext cx="3821112" cy="1457325"/>
          </a:xfrm>
          <a:prstGeom prst="roundRect">
            <a:avLst>
              <a:gd name="adj" fmla="val 9653"/>
            </a:avLst>
          </a:prstGeom>
          <a:solidFill>
            <a:srgbClr val="FFC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</a:rPr>
              <a:t>Martin Luther King was born on January 15th, 1929.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363" y="1473200"/>
            <a:ext cx="1647221" cy="20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itchFamily="2" charset="0"/>
              </a:rPr>
              <a:t>Photo courtesy of “Caveman Chuck” Coker (@flickr.com) - granted under creative commons licence - attribution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223" y="4495800"/>
            <a:ext cx="2857500" cy="1600200"/>
          </a:xfrm>
          <a:prstGeom prst="rect">
            <a:avLst/>
          </a:prstGeom>
        </p:spPr>
      </p:pic>
      <p:pic>
        <p:nvPicPr>
          <p:cNvPr id="6" name="media3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45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solidFill>
                  <a:srgbClr val="21A6F9"/>
                </a:solidFill>
                <a:latin typeface="Twinkl" pitchFamily="2" charset="0"/>
              </a:rPr>
              <a:t>Who Was Martin Luther King?</a:t>
            </a: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457200" y="1210491"/>
            <a:ext cx="5752011" cy="4841966"/>
          </a:xfrm>
          <a:prstGeom prst="roundRect">
            <a:avLst>
              <a:gd name="adj" fmla="val 9662"/>
            </a:avLst>
          </a:prstGeom>
          <a:solidFill>
            <a:srgbClr val="B0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2400" dirty="0">
                <a:latin typeface="Twinkl" pitchFamily="2" charset="0"/>
              </a:rPr>
              <a:t>Martin Luther King was born in Atlanta in the USA. </a:t>
            </a:r>
            <a:br>
              <a:rPr lang="en-GB" altLang="en-US" sz="2400" dirty="0">
                <a:latin typeface="Twinkl" pitchFamily="2" charset="0"/>
              </a:rPr>
            </a:br>
            <a:r>
              <a:rPr lang="en-GB" altLang="en-US" sz="2400" dirty="0">
                <a:latin typeface="Twinkl" pitchFamily="2" charset="0"/>
              </a:rPr>
              <a:t>As a child he enjoyed doing all the sorts of things that you enjoy doing.</a:t>
            </a:r>
          </a:p>
          <a:p>
            <a:pPr algn="ctr"/>
            <a:endParaRPr lang="en-GB" altLang="en-US" sz="2400" dirty="0">
              <a:latin typeface="Twinkl" pitchFamily="2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2400" dirty="0">
                <a:latin typeface="Twinkl" pitchFamily="2" charset="0"/>
              </a:rPr>
              <a:t>He enjoyed playing sports, he learned to </a:t>
            </a:r>
            <a:br>
              <a:rPr lang="en-GB" altLang="en-US" sz="2400" dirty="0">
                <a:latin typeface="Twinkl" pitchFamily="2" charset="0"/>
              </a:rPr>
            </a:br>
            <a:r>
              <a:rPr lang="en-GB" altLang="en-US" sz="2400" dirty="0">
                <a:latin typeface="Twinkl" pitchFamily="2" charset="0"/>
              </a:rPr>
              <a:t>play the piano and enjoyed going to school. </a:t>
            </a:r>
          </a:p>
          <a:p>
            <a:pPr algn="ctr"/>
            <a:endParaRPr lang="en-GB" altLang="en-US" sz="2400" dirty="0">
              <a:latin typeface="Twinkl" pitchFamily="2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2400" dirty="0">
                <a:latin typeface="Twinkl" pitchFamily="2" charset="0"/>
              </a:rPr>
              <a:t>But life was sometimes difficult for Martin Luther King</a:t>
            </a:r>
            <a:br>
              <a:rPr lang="en-GB" altLang="en-US" sz="2400" dirty="0">
                <a:latin typeface="Twinkl" pitchFamily="2" charset="0"/>
              </a:rPr>
            </a:br>
            <a:r>
              <a:rPr lang="en-GB" altLang="en-US" sz="2400" dirty="0">
                <a:latin typeface="Twinkl" pitchFamily="2" charset="0"/>
              </a:rPr>
              <a:t>…because he was African-American.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579" y="2114164"/>
            <a:ext cx="2427696" cy="3034620"/>
          </a:xfrm>
          <a:prstGeom prst="rect">
            <a:avLst/>
          </a:prstGeom>
        </p:spPr>
      </p:pic>
      <p:pic>
        <p:nvPicPr>
          <p:cNvPr id="5" name="media4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188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solidFill>
                  <a:srgbClr val="21A6F9"/>
                </a:solidFill>
                <a:latin typeface="Twinkl" pitchFamily="2" charset="0"/>
              </a:rPr>
              <a:t>America in the 1950s &amp; 1960s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571750" y="5843588"/>
            <a:ext cx="3990975" cy="249237"/>
          </a:xfrm>
        </p:spPr>
        <p:txBody>
          <a:bodyPr/>
          <a:lstStyle/>
          <a:p>
            <a:pPr algn="ctr" eaLnBrk="1" hangingPunct="1"/>
            <a:r>
              <a:rPr lang="en-GB" altLang="en-US" b="1" smtClean="0">
                <a:solidFill>
                  <a:schemeClr val="tx1"/>
                </a:solidFill>
                <a:latin typeface="Twinkl" pitchFamily="2" charset="0"/>
                <a:cs typeface="Sassoon Infant Rg" pitchFamily="2" charset="0"/>
              </a:rPr>
              <a:t>Is this fair?</a:t>
            </a:r>
          </a:p>
          <a:p>
            <a:pPr algn="ctr" eaLnBrk="1" hangingPunct="1"/>
            <a:endParaRPr lang="en-GB" altLang="en-US" smtClean="0">
              <a:latin typeface="Sassoon Infant Rg" pitchFamily="2" charset="0"/>
              <a:cs typeface="Sassoon Infant Rg" pitchFamily="2" charset="0"/>
            </a:endParaRPr>
          </a:p>
          <a:p>
            <a:pPr algn="ctr" eaLnBrk="1" hangingPunct="1"/>
            <a:endParaRPr lang="en-GB" altLang="en-US" smtClean="0">
              <a:latin typeface="Sassoon Infant Rg" pitchFamily="2" charset="0"/>
              <a:cs typeface="Sassoon Infant Rg" pitchFamily="2" charset="0"/>
            </a:endParaRPr>
          </a:p>
          <a:p>
            <a:pPr algn="ctr" eaLnBrk="1" hangingPunct="1"/>
            <a:endParaRPr lang="en-GB" altLang="en-US" smtClean="0">
              <a:latin typeface="Sassoon Infant Rg" pitchFamily="2" charset="0"/>
              <a:cs typeface="Sassoon Infant Rg" pitchFamily="2" charset="0"/>
            </a:endParaRPr>
          </a:p>
          <a:p>
            <a:pPr algn="ctr" eaLnBrk="1" hangingPunct="1"/>
            <a:endParaRPr lang="en-GB" altLang="en-US" smtClean="0">
              <a:latin typeface="Sassoon Infant Rg" pitchFamily="2" charset="0"/>
              <a:cs typeface="Sassoon Infant Rg" pitchFamily="2" charset="0"/>
            </a:endParaRPr>
          </a:p>
          <a:p>
            <a:pPr algn="ctr" eaLnBrk="1" hangingPunct="1"/>
            <a:endParaRPr lang="en-GB" altLang="en-US" smtClean="0">
              <a:latin typeface="Sassoon Infant Rg" pitchFamily="2" charset="0"/>
              <a:cs typeface="Sassoon Infant Rg" pitchFamily="2" charset="0"/>
            </a:endParaRPr>
          </a:p>
          <a:p>
            <a:pPr algn="ctr" eaLnBrk="1" hangingPunct="1"/>
            <a:endParaRPr lang="en-GB" altLang="en-US" smtClean="0">
              <a:latin typeface="Sassoon Infant Rg" pitchFamily="2" charset="0"/>
              <a:cs typeface="Sassoon Infant Rg" pitchFamily="2" charset="0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755650" y="1554163"/>
            <a:ext cx="7637463" cy="901700"/>
          </a:xfrm>
          <a:prstGeom prst="roundRect">
            <a:avLst>
              <a:gd name="adj" fmla="val 9662"/>
            </a:avLst>
          </a:prstGeom>
          <a:solidFill>
            <a:srgbClr val="B0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</a:rPr>
              <a:t>In the 1960s, life was particularly unfair for African Americans. They weren’t allowed to use the same facilities as the white people in the United States of America.</a:t>
            </a:r>
          </a:p>
        </p:txBody>
      </p:sp>
      <p:sp>
        <p:nvSpPr>
          <p:cNvPr id="5" name="Content Placeholder 3"/>
          <p:cNvSpPr>
            <a:spLocks/>
          </p:cNvSpPr>
          <p:nvPr/>
        </p:nvSpPr>
        <p:spPr bwMode="auto">
          <a:xfrm>
            <a:off x="755650" y="2536825"/>
            <a:ext cx="7637463" cy="903288"/>
          </a:xfrm>
          <a:prstGeom prst="roundRect">
            <a:avLst>
              <a:gd name="adj" fmla="val 9653"/>
            </a:avLst>
          </a:prstGeom>
          <a:solidFill>
            <a:srgbClr val="FFC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</a:rPr>
              <a:t>There were separate areas for African Americans and white people on public transport like buses and trains. </a:t>
            </a:r>
          </a:p>
        </p:txBody>
      </p:sp>
      <p:sp>
        <p:nvSpPr>
          <p:cNvPr id="6" name="Content Placeholder 4"/>
          <p:cNvSpPr>
            <a:spLocks/>
          </p:cNvSpPr>
          <p:nvPr/>
        </p:nvSpPr>
        <p:spPr bwMode="auto">
          <a:xfrm>
            <a:off x="747713" y="3541713"/>
            <a:ext cx="7637462" cy="903287"/>
          </a:xfrm>
          <a:prstGeom prst="roundRect">
            <a:avLst>
              <a:gd name="adj" fmla="val 9125"/>
            </a:avLst>
          </a:prstGeom>
          <a:solidFill>
            <a:srgbClr val="B0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</a:rPr>
              <a:t>African Americans had to use separate areas of parks and restaurants and even separate toilets to those used by white people.</a:t>
            </a:r>
          </a:p>
        </p:txBody>
      </p:sp>
      <p:sp>
        <p:nvSpPr>
          <p:cNvPr id="7" name="Content Placeholder 3"/>
          <p:cNvSpPr>
            <a:spLocks/>
          </p:cNvSpPr>
          <p:nvPr/>
        </p:nvSpPr>
        <p:spPr bwMode="auto">
          <a:xfrm>
            <a:off x="755650" y="4548188"/>
            <a:ext cx="7637463" cy="901700"/>
          </a:xfrm>
          <a:prstGeom prst="roundRect">
            <a:avLst>
              <a:gd name="adj" fmla="val 9653"/>
            </a:avLst>
          </a:prstGeom>
          <a:solidFill>
            <a:srgbClr val="FFC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</a:rPr>
              <a:t>In some states in the USA, African-American children weren’t allowed to go to school. Or they had to go to separate schools – these usually weren’t given a lot of money and didn’t have many resources.</a:t>
            </a:r>
          </a:p>
        </p:txBody>
      </p:sp>
      <p:pic>
        <p:nvPicPr>
          <p:cNvPr id="3" name="media5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00" y="469900"/>
            <a:ext cx="83306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0"/>
          <p:cNvSpPr>
            <a:spLocks noGrp="1"/>
          </p:cNvSpPr>
          <p:nvPr>
            <p:ph type="title" idx="4294967295"/>
          </p:nvPr>
        </p:nvSpPr>
        <p:spPr>
          <a:xfrm>
            <a:off x="438150" y="5222875"/>
            <a:ext cx="8259763" cy="869950"/>
          </a:xfrm>
          <a:prstGeom prst="roundRect">
            <a:avLst>
              <a:gd name="adj" fmla="val 0"/>
            </a:avLst>
          </a:prstGeom>
          <a:solidFill>
            <a:srgbClr val="FFFFFF">
              <a:alpha val="49020"/>
            </a:srgb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rgbClr val="21A6F9"/>
                </a:solidFill>
                <a:latin typeface="Twinkl" pitchFamily="2" charset="77"/>
              </a:rPr>
              <a:t>What is fair?</a:t>
            </a:r>
          </a:p>
        </p:txBody>
      </p:sp>
      <p:pic>
        <p:nvPicPr>
          <p:cNvPr id="3" name="media6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2975" y="6326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20"/>
          <p:cNvSpPr>
            <a:spLocks noGrp="1"/>
          </p:cNvSpPr>
          <p:nvPr>
            <p:ph type="title"/>
          </p:nvPr>
        </p:nvSpPr>
        <p:spPr>
          <a:xfrm>
            <a:off x="0" y="479425"/>
            <a:ext cx="9144000" cy="993775"/>
          </a:xfrm>
        </p:spPr>
        <p:txBody>
          <a:bodyPr/>
          <a:lstStyle/>
          <a:p>
            <a:pPr eaLnBrk="1" hangingPunct="1"/>
            <a:r>
              <a:rPr lang="en-GB" altLang="en-US" sz="3600" b="1" smtClean="0">
                <a:solidFill>
                  <a:srgbClr val="21A6F9"/>
                </a:solidFill>
                <a:latin typeface="Twinkl" pitchFamily="2" charset="0"/>
              </a:rPr>
              <a:t>Why Is Martin Luther King Famous?</a:t>
            </a:r>
          </a:p>
        </p:txBody>
      </p:sp>
      <p:pic>
        <p:nvPicPr>
          <p:cNvPr id="5" name="Picture 2" descr="https://upload.wikimedia.org/wikipedia/commons/8/84/Martin_Luther_King_Jr_NYWT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0" y="1511300"/>
            <a:ext cx="368300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/>
          </p:cNvSpPr>
          <p:nvPr/>
        </p:nvSpPr>
        <p:spPr bwMode="auto">
          <a:xfrm>
            <a:off x="4572000" y="2295525"/>
            <a:ext cx="3821113" cy="1455738"/>
          </a:xfrm>
          <a:prstGeom prst="roundRect">
            <a:avLst>
              <a:gd name="adj" fmla="val 8588"/>
            </a:avLst>
          </a:prstGeom>
          <a:solidFill>
            <a:srgbClr val="FFC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  <a:ea typeface="MS PGothic" panose="020B0600070205080204" pitchFamily="34" charset="-128"/>
              </a:rPr>
              <a:t>Martin Luther King was a Christian. He wanted to make sure that all Americans had the same rights, regardless of their race.</a:t>
            </a:r>
          </a:p>
        </p:txBody>
      </p:sp>
      <p:sp>
        <p:nvSpPr>
          <p:cNvPr id="7" name="Content Placeholder 3"/>
          <p:cNvSpPr>
            <a:spLocks/>
          </p:cNvSpPr>
          <p:nvPr/>
        </p:nvSpPr>
        <p:spPr bwMode="auto">
          <a:xfrm>
            <a:off x="4572000" y="3856038"/>
            <a:ext cx="3821113" cy="1457325"/>
          </a:xfrm>
          <a:prstGeom prst="roundRect">
            <a:avLst>
              <a:gd name="adj" fmla="val 11264"/>
            </a:avLst>
          </a:prstGeom>
          <a:solidFill>
            <a:srgbClr val="B0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</a:rPr>
              <a:t>He became a civil rights activist. This means he campaigned for improved rights for people – to try to make all people equal.</a:t>
            </a:r>
          </a:p>
        </p:txBody>
      </p:sp>
      <p:pic>
        <p:nvPicPr>
          <p:cNvPr id="3" name="media7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20"/>
          <p:cNvSpPr>
            <a:spLocks noGrp="1"/>
          </p:cNvSpPr>
          <p:nvPr>
            <p:ph type="title"/>
          </p:nvPr>
        </p:nvSpPr>
        <p:spPr>
          <a:xfrm>
            <a:off x="1285104" y="214493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1" dirty="0" smtClean="0">
                <a:solidFill>
                  <a:srgbClr val="21A6F9"/>
                </a:solidFill>
                <a:latin typeface="Twinkl" pitchFamily="2" charset="0"/>
              </a:rPr>
              <a:t>The 1955 Bus Boycott</a:t>
            </a: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2656114" y="1103720"/>
            <a:ext cx="5736999" cy="1774417"/>
          </a:xfrm>
          <a:prstGeom prst="roundRect">
            <a:avLst>
              <a:gd name="adj" fmla="val 9662"/>
            </a:avLst>
          </a:prstGeom>
          <a:solidFill>
            <a:srgbClr val="B0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In 1955, Rosa Parks, an African-American woman, was travelling on 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a bus when a white man got on. In the 1950s, African Americans would 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have to give up their seats to white people. Rosa Parks refused to give up her seat and she was arrested by the police.</a:t>
            </a:r>
          </a:p>
        </p:txBody>
      </p:sp>
      <p:sp>
        <p:nvSpPr>
          <p:cNvPr id="5" name="Content Placeholder 3"/>
          <p:cNvSpPr>
            <a:spLocks/>
          </p:cNvSpPr>
          <p:nvPr/>
        </p:nvSpPr>
        <p:spPr bwMode="auto">
          <a:xfrm>
            <a:off x="755650" y="3017838"/>
            <a:ext cx="7637463" cy="804862"/>
          </a:xfrm>
          <a:prstGeom prst="roundRect">
            <a:avLst>
              <a:gd name="adj" fmla="val 9653"/>
            </a:avLst>
          </a:prstGeom>
          <a:solidFill>
            <a:srgbClr val="FFC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 smtClean="0">
                <a:latin typeface="Twinkl" pitchFamily="2" charset="0"/>
              </a:rPr>
              <a:t>When this happened, Martin </a:t>
            </a:r>
            <a:r>
              <a:rPr lang="en-GB" altLang="en-US" dirty="0">
                <a:latin typeface="Twinkl" pitchFamily="2" charset="0"/>
              </a:rPr>
              <a:t>Luther King asked African Americans to protest peacefully by not travelling on the buses in the city where Rosa had been travelling.</a:t>
            </a:r>
          </a:p>
        </p:txBody>
      </p:sp>
      <p:sp>
        <p:nvSpPr>
          <p:cNvPr id="6" name="Content Placeholder 4"/>
          <p:cNvSpPr>
            <a:spLocks/>
          </p:cNvSpPr>
          <p:nvPr/>
        </p:nvSpPr>
        <p:spPr bwMode="auto">
          <a:xfrm>
            <a:off x="747713" y="4003675"/>
            <a:ext cx="7637462" cy="804863"/>
          </a:xfrm>
          <a:prstGeom prst="roundRect">
            <a:avLst>
              <a:gd name="adj" fmla="val 9125"/>
            </a:avLst>
          </a:prstGeom>
          <a:solidFill>
            <a:srgbClr val="B0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</a:rPr>
              <a:t>They boycotted (that means did not use) the buses for 385 days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>
                <a:latin typeface="Twinkl" pitchFamily="2" charset="0"/>
              </a:rPr>
              <a:t>...That’s more than a year!</a:t>
            </a:r>
          </a:p>
        </p:txBody>
      </p:sp>
      <p:sp>
        <p:nvSpPr>
          <p:cNvPr id="7" name="Content Placeholder 3"/>
          <p:cNvSpPr>
            <a:spLocks/>
          </p:cNvSpPr>
          <p:nvPr/>
        </p:nvSpPr>
        <p:spPr bwMode="auto">
          <a:xfrm>
            <a:off x="747713" y="4991100"/>
            <a:ext cx="7637462" cy="1101725"/>
          </a:xfrm>
          <a:prstGeom prst="roundRect">
            <a:avLst>
              <a:gd name="adj" fmla="val 9653"/>
            </a:avLst>
          </a:prstGeom>
          <a:solidFill>
            <a:srgbClr val="FFC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2" charset="0"/>
                <a:cs typeface="Sassoon Infant Rg" pitchFamily="2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</a:rPr>
              <a:t>The boycott ended when a court ruled that the segregation </a:t>
            </a:r>
            <a:br>
              <a:rPr lang="en-GB" altLang="en-US">
                <a:latin typeface="Twinkl" pitchFamily="2" charset="0"/>
              </a:rPr>
            </a:br>
            <a:r>
              <a:rPr lang="en-GB" altLang="en-US">
                <a:latin typeface="Twinkl" pitchFamily="2" charset="0"/>
              </a:rPr>
              <a:t>of people (the separate areas for people with different </a:t>
            </a:r>
            <a:br>
              <a:rPr lang="en-GB" altLang="en-US">
                <a:latin typeface="Twinkl" pitchFamily="2" charset="0"/>
              </a:rPr>
            </a:br>
            <a:r>
              <a:rPr lang="en-GB" altLang="en-US">
                <a:latin typeface="Twinkl" pitchFamily="2" charset="0"/>
              </a:rPr>
              <a:t>coloured skin) on the buses should be stopped.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8" y="385762"/>
            <a:ext cx="1943100" cy="2352675"/>
          </a:xfrm>
          <a:prstGeom prst="rect">
            <a:avLst/>
          </a:prstGeom>
        </p:spPr>
      </p:pic>
      <p:pic>
        <p:nvPicPr>
          <p:cNvPr id="8" name="media8-conve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9iQVMWGE3_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66677" y="169867"/>
            <a:ext cx="7144810" cy="4018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892" y="4188822"/>
            <a:ext cx="8076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 smtClean="0"/>
              <a:t>How old was Rosa when she realised things were different for black people and white people?</a:t>
            </a:r>
          </a:p>
          <a:p>
            <a:pPr marL="342900" indent="-342900">
              <a:buAutoNum type="arabicParenR"/>
            </a:pPr>
            <a:r>
              <a:rPr lang="en-GB" dirty="0" smtClean="0"/>
              <a:t>What things did she notice were different for black and white people?</a:t>
            </a:r>
          </a:p>
          <a:p>
            <a:r>
              <a:rPr lang="en-GB" dirty="0" smtClean="0"/>
              <a:t>3) What was the date in 1955 when Rosa decided to not give up her seat?</a:t>
            </a:r>
          </a:p>
          <a:p>
            <a:r>
              <a:rPr lang="en-GB" dirty="0" smtClean="0"/>
              <a:t>4) What do we mean by a “bus boycott?”</a:t>
            </a:r>
          </a:p>
          <a:p>
            <a:r>
              <a:rPr lang="en-GB" dirty="0" smtClean="0"/>
              <a:t>5) How much money was Rosa fined?</a:t>
            </a:r>
          </a:p>
          <a:p>
            <a:r>
              <a:rPr lang="en-GB" dirty="0" smtClean="0"/>
              <a:t>6) What new rule did the government make?</a:t>
            </a:r>
          </a:p>
          <a:p>
            <a:endParaRPr lang="en-GB" dirty="0"/>
          </a:p>
        </p:txBody>
      </p:sp>
      <p:pic>
        <p:nvPicPr>
          <p:cNvPr id="3" name="media9-convert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</TotalTime>
  <Words>933</Words>
  <Application>Microsoft Office PowerPoint</Application>
  <PresentationFormat>On-screen Show (4:3)</PresentationFormat>
  <Paragraphs>89</Paragraphs>
  <Slides>18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BPreplay</vt:lpstr>
      <vt:lpstr>Times New Roman</vt:lpstr>
      <vt:lpstr>Calibri</vt:lpstr>
      <vt:lpstr>Sassoon Infant Md</vt:lpstr>
      <vt:lpstr>Sky Text</vt:lpstr>
      <vt:lpstr>Twinkl</vt:lpstr>
      <vt:lpstr>MS PGothic</vt:lpstr>
      <vt:lpstr>Sassoon Infant Rg</vt:lpstr>
      <vt:lpstr>Arial</vt:lpstr>
      <vt:lpstr>Office Theme</vt:lpstr>
      <vt:lpstr>PowerPoint Presentation</vt:lpstr>
      <vt:lpstr>PowerPoint Presentation</vt:lpstr>
      <vt:lpstr>Martin Luther King Day</vt:lpstr>
      <vt:lpstr>Who Was Martin Luther King?</vt:lpstr>
      <vt:lpstr>America in the 1950s &amp; 1960s</vt:lpstr>
      <vt:lpstr>What is fair?</vt:lpstr>
      <vt:lpstr>Why Is Martin Luther King Famous?</vt:lpstr>
      <vt:lpstr>The 1955 Bus Boycott</vt:lpstr>
      <vt:lpstr>PowerPoint Presentation</vt:lpstr>
      <vt:lpstr>“I have a dream…”</vt:lpstr>
      <vt:lpstr>PowerPoint Presentation</vt:lpstr>
      <vt:lpstr>Amazing Achievements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jennie.shipley@abbotsleaschool.co.uk</cp:lastModifiedBy>
  <cp:revision>128</cp:revision>
  <dcterms:created xsi:type="dcterms:W3CDTF">2014-10-01T16:09:27Z</dcterms:created>
  <dcterms:modified xsi:type="dcterms:W3CDTF">2021-01-14T13:41:21Z</dcterms:modified>
</cp:coreProperties>
</file>