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handoutMasterIdLst>
    <p:handoutMasterId r:id="rId17"/>
  </p:handoutMasterIdLst>
  <p:sldIdLst>
    <p:sldId id="258" r:id="rId2"/>
    <p:sldId id="267" r:id="rId3"/>
    <p:sldId id="275" r:id="rId4"/>
    <p:sldId id="276" r:id="rId5"/>
    <p:sldId id="279" r:id="rId6"/>
    <p:sldId id="281" r:id="rId7"/>
    <p:sldId id="266" r:id="rId8"/>
    <p:sldId id="287" r:id="rId9"/>
    <p:sldId id="284" r:id="rId10"/>
    <p:sldId id="285" r:id="rId11"/>
    <p:sldId id="289" r:id="rId12"/>
    <p:sldId id="288" r:id="rId13"/>
    <p:sldId id="290" r:id="rId14"/>
    <p:sldId id="293" r:id="rId15"/>
  </p:sldIdLst>
  <p:sldSz cx="9144000" cy="6858000" type="screen4x3"/>
  <p:notesSz cx="6858000" cy="9144000"/>
  <p:embeddedFontLst>
    <p:embeddedFont>
      <p:font typeface="MS PGothic" panose="020B0600070205080204" pitchFamily="34" charset="-128"/>
      <p:regular r:id="rId18"/>
    </p:embeddedFont>
    <p:embeddedFont>
      <p:font typeface="Twinkl" panose="020B0604020202020204" charset="0"/>
      <p:regular r:id="rId19"/>
      <p:bold r:id="rId20"/>
    </p:embeddedFont>
    <p:embeddedFont>
      <p:font typeface="MS PGothic" panose="020B0600070205080204" pitchFamily="34" charset="-128"/>
      <p:regular r:id="rId18"/>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9BE"/>
    <a:srgbClr val="8ACBC0"/>
    <a:srgbClr val="25B7BC"/>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7" d="100"/>
          <a:sy n="87" d="100"/>
        </p:scale>
        <p:origin x="72" y="336"/>
      </p:cViewPr>
      <p:guideLst>
        <p:guide orient="horz" pos="2205"/>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08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18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health-and-wellbeing-pshce-subjects-key-stage-1/safety/safety-internet-safet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hyperlink" Target="https://www.saferinternet.org.uk/safer-internet-day/safer-internet-day-2020/i-am-educator/film-what-does-my-avatar-say-about-m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99" y="5687501"/>
            <a:ext cx="487363" cy="487363"/>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2522026"/>
            <a:ext cx="7632699"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tx1"/>
                </a:solidFill>
              </a:rPr>
              <a:t>A friend </a:t>
            </a:r>
            <a:r>
              <a:rPr lang="en-GB" dirty="0">
                <a:solidFill>
                  <a:schemeClr val="tx1"/>
                </a:solidFill>
              </a:rPr>
              <a:t>saw a link for a video to an amazing new football trick?</a:t>
            </a:r>
          </a:p>
        </p:txBody>
      </p:sp>
      <p:sp>
        <p:nvSpPr>
          <p:cNvPr id="2" name="Title 1"/>
          <p:cNvSpPr>
            <a:spLocks noGrp="1"/>
          </p:cNvSpPr>
          <p:nvPr>
            <p:ph type="title"/>
          </p:nvPr>
        </p:nvSpPr>
        <p:spPr/>
        <p:txBody>
          <a:bodyPr/>
          <a:lstStyle/>
          <a:p>
            <a:r>
              <a:rPr lang="en-GB" altLang="en-US" dirty="0"/>
              <a:t>What Would You Do If…</a:t>
            </a:r>
            <a:endParaRPr lang="en-GB" dirty="0"/>
          </a:p>
        </p:txBody>
      </p:sp>
      <p:sp>
        <p:nvSpPr>
          <p:cNvPr id="3" name="Rectangle 2"/>
          <p:cNvSpPr/>
          <p:nvPr/>
        </p:nvSpPr>
        <p:spPr>
          <a:xfrm>
            <a:off x="755650" y="1550019"/>
            <a:ext cx="7632700"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defRPr/>
            </a:pPr>
            <a:r>
              <a:rPr lang="en-GB" dirty="0" smtClean="0">
                <a:solidFill>
                  <a:schemeClr val="tx1"/>
                </a:solidFill>
              </a:rPr>
              <a:t>A friend sees </a:t>
            </a:r>
            <a:r>
              <a:rPr lang="en-GB" dirty="0">
                <a:solidFill>
                  <a:schemeClr val="tx1"/>
                </a:solidFill>
              </a:rPr>
              <a:t>an advert pop up saying </a:t>
            </a:r>
            <a:r>
              <a:rPr lang="en-GB" dirty="0" smtClean="0">
                <a:solidFill>
                  <a:schemeClr val="tx1"/>
                </a:solidFill>
              </a:rPr>
              <a:t>they </a:t>
            </a:r>
            <a:r>
              <a:rPr lang="en-GB" dirty="0">
                <a:solidFill>
                  <a:schemeClr val="tx1"/>
                </a:solidFill>
              </a:rPr>
              <a:t>have won a prize?</a:t>
            </a:r>
          </a:p>
        </p:txBody>
      </p:sp>
      <p:sp>
        <p:nvSpPr>
          <p:cNvPr id="22" name="Rectangle 21">
            <a:extLst>
              <a:ext uri="{FF2B5EF4-FFF2-40B4-BE49-F238E27FC236}">
                <a16:creationId xmlns:a16="http://schemas.microsoft.com/office/drawing/2014/main" id="{E68C29F7-3D3F-4B51-AFB5-5A385704850F}"/>
              </a:ext>
            </a:extLst>
          </p:cNvPr>
          <p:cNvSpPr/>
          <p:nvPr/>
        </p:nvSpPr>
        <p:spPr>
          <a:xfrm>
            <a:off x="755650" y="3490973"/>
            <a:ext cx="7632699"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tx1"/>
                </a:solidFill>
              </a:rPr>
              <a:t>Someone </a:t>
            </a:r>
            <a:r>
              <a:rPr lang="en-GB" dirty="0" smtClean="0">
                <a:solidFill>
                  <a:schemeClr val="tx1"/>
                </a:solidFill>
              </a:rPr>
              <a:t>your friend plays </a:t>
            </a:r>
            <a:r>
              <a:rPr lang="en-GB" dirty="0">
                <a:solidFill>
                  <a:schemeClr val="tx1"/>
                </a:solidFill>
              </a:rPr>
              <a:t>games with online asks to meet </a:t>
            </a:r>
            <a:r>
              <a:rPr lang="en-GB" dirty="0" smtClean="0">
                <a:solidFill>
                  <a:schemeClr val="tx1"/>
                </a:solidFill>
              </a:rPr>
              <a:t>them</a:t>
            </a:r>
            <a:r>
              <a:rPr lang="en-GB" dirty="0" smtClean="0">
                <a:solidFill>
                  <a:schemeClr val="tx1"/>
                </a:solidFill>
              </a:rPr>
              <a:t> </a:t>
            </a:r>
            <a:r>
              <a:rPr lang="en-GB" dirty="0">
                <a:solidFill>
                  <a:schemeClr val="tx1"/>
                </a:solidFill>
              </a:rPr>
              <a:t>person?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8050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2522026"/>
            <a:ext cx="7632699"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tx1"/>
                </a:solidFill>
              </a:rPr>
              <a:t>A friend </a:t>
            </a:r>
            <a:r>
              <a:rPr lang="en-GB" dirty="0">
                <a:solidFill>
                  <a:schemeClr val="tx1"/>
                </a:solidFill>
              </a:rPr>
              <a:t>saw a link for a video to an amazing new football trick?</a:t>
            </a:r>
          </a:p>
        </p:txBody>
      </p:sp>
      <p:sp>
        <p:nvSpPr>
          <p:cNvPr id="2" name="Title 1"/>
          <p:cNvSpPr>
            <a:spLocks noGrp="1"/>
          </p:cNvSpPr>
          <p:nvPr>
            <p:ph type="title"/>
          </p:nvPr>
        </p:nvSpPr>
        <p:spPr/>
        <p:txBody>
          <a:bodyPr/>
          <a:lstStyle/>
          <a:p>
            <a:r>
              <a:rPr lang="en-GB" altLang="en-US" dirty="0"/>
              <a:t>What Would You Do If…</a:t>
            </a:r>
            <a:endParaRPr lang="en-GB" dirty="0"/>
          </a:p>
        </p:txBody>
      </p:sp>
      <p:sp>
        <p:nvSpPr>
          <p:cNvPr id="3" name="Rectangle 2"/>
          <p:cNvSpPr/>
          <p:nvPr/>
        </p:nvSpPr>
        <p:spPr>
          <a:xfrm>
            <a:off x="755650" y="1550019"/>
            <a:ext cx="7632700"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defRPr/>
            </a:pPr>
            <a:r>
              <a:rPr lang="en-GB" dirty="0" smtClean="0">
                <a:solidFill>
                  <a:schemeClr val="tx1"/>
                </a:solidFill>
              </a:rPr>
              <a:t>A friend sees </a:t>
            </a:r>
            <a:r>
              <a:rPr lang="en-GB" dirty="0">
                <a:solidFill>
                  <a:schemeClr val="tx1"/>
                </a:solidFill>
              </a:rPr>
              <a:t>an advert pop up saying </a:t>
            </a:r>
            <a:r>
              <a:rPr lang="en-GB" dirty="0" smtClean="0">
                <a:solidFill>
                  <a:schemeClr val="tx1"/>
                </a:solidFill>
              </a:rPr>
              <a:t>they </a:t>
            </a:r>
            <a:r>
              <a:rPr lang="en-GB" dirty="0">
                <a:solidFill>
                  <a:schemeClr val="tx1"/>
                </a:solidFill>
              </a:rPr>
              <a:t>have won a prize?</a:t>
            </a:r>
          </a:p>
        </p:txBody>
      </p:sp>
      <p:sp>
        <p:nvSpPr>
          <p:cNvPr id="22" name="Rectangle 21">
            <a:extLst>
              <a:ext uri="{FF2B5EF4-FFF2-40B4-BE49-F238E27FC236}">
                <a16:creationId xmlns:a16="http://schemas.microsoft.com/office/drawing/2014/main" id="{E68C29F7-3D3F-4B51-AFB5-5A385704850F}"/>
              </a:ext>
            </a:extLst>
          </p:cNvPr>
          <p:cNvSpPr/>
          <p:nvPr/>
        </p:nvSpPr>
        <p:spPr>
          <a:xfrm>
            <a:off x="755650" y="3490973"/>
            <a:ext cx="7632699"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tx1"/>
                </a:solidFill>
              </a:rPr>
              <a:t>Someone </a:t>
            </a:r>
            <a:r>
              <a:rPr lang="en-GB" dirty="0" smtClean="0">
                <a:solidFill>
                  <a:schemeClr val="tx1"/>
                </a:solidFill>
              </a:rPr>
              <a:t>your friend plays </a:t>
            </a:r>
            <a:r>
              <a:rPr lang="en-GB" dirty="0">
                <a:solidFill>
                  <a:schemeClr val="tx1"/>
                </a:solidFill>
              </a:rPr>
              <a:t>games with online asks to meet </a:t>
            </a:r>
            <a:r>
              <a:rPr lang="en-GB" dirty="0" smtClean="0">
                <a:solidFill>
                  <a:schemeClr val="tx1"/>
                </a:solidFill>
              </a:rPr>
              <a:t>them</a:t>
            </a:r>
            <a:r>
              <a:rPr lang="en-GB" dirty="0" smtClean="0">
                <a:solidFill>
                  <a:schemeClr val="tx1"/>
                </a:solidFill>
              </a:rPr>
              <a:t> </a:t>
            </a:r>
            <a:r>
              <a:rPr lang="en-GB" dirty="0">
                <a:solidFill>
                  <a:schemeClr val="tx1"/>
                </a:solidFill>
              </a:rPr>
              <a:t>person?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881" y="5555765"/>
            <a:ext cx="487363" cy="487363"/>
          </a:xfrm>
          <a:prstGeom prst="rect">
            <a:avLst/>
          </a:prstGeom>
        </p:spPr>
      </p:pic>
    </p:spTree>
    <p:extLst>
      <p:ext uri="{BB962C8B-B14F-4D97-AF65-F5344CB8AC3E}">
        <p14:creationId xmlns:p14="http://schemas.microsoft.com/office/powerpoint/2010/main" val="15926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Internet We Trust</a:t>
            </a:r>
          </a:p>
        </p:txBody>
      </p:sp>
      <p:sp>
        <p:nvSpPr>
          <p:cNvPr id="3" name="Content Placeholder 2"/>
          <p:cNvSpPr txBox="1">
            <a:spLocks/>
          </p:cNvSpPr>
          <p:nvPr/>
        </p:nvSpPr>
        <p:spPr>
          <a:xfrm>
            <a:off x="457198" y="1278075"/>
            <a:ext cx="8220075" cy="921002"/>
          </a:xfrm>
          <a:prstGeom prst="roundRect">
            <a:avLst>
              <a:gd name="adj" fmla="val 2583"/>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b="1" dirty="0"/>
              <a:t>Remember</a:t>
            </a:r>
          </a:p>
        </p:txBody>
      </p:sp>
      <p:grpSp>
        <p:nvGrpSpPr>
          <p:cNvPr id="9" name="Group 8">
            <a:extLst>
              <a:ext uri="{FF2B5EF4-FFF2-40B4-BE49-F238E27FC236}">
                <a16:creationId xmlns:a16="http://schemas.microsoft.com/office/drawing/2014/main" id="{21A5242A-41E3-43C9-A6BF-4A34C237DB9B}"/>
              </a:ext>
            </a:extLst>
          </p:cNvPr>
          <p:cNvGrpSpPr/>
          <p:nvPr/>
        </p:nvGrpSpPr>
        <p:grpSpPr>
          <a:xfrm>
            <a:off x="6068485" y="2531667"/>
            <a:ext cx="1913815" cy="1937542"/>
            <a:chOff x="5514811" y="4155283"/>
            <a:chExt cx="1913815" cy="1937542"/>
          </a:xfrm>
        </p:grpSpPr>
        <p:sp>
          <p:nvSpPr>
            <p:cNvPr id="22" name="Content Placeholder 2">
              <a:extLst>
                <a:ext uri="{FF2B5EF4-FFF2-40B4-BE49-F238E27FC236}">
                  <a16:creationId xmlns:a16="http://schemas.microsoft.com/office/drawing/2014/main" id="{6597A122-5F52-491F-BDCA-128C3144791F}"/>
                </a:ext>
              </a:extLst>
            </p:cNvPr>
            <p:cNvSpPr txBox="1">
              <a:spLocks/>
            </p:cNvSpPr>
            <p:nvPr/>
          </p:nvSpPr>
          <p:spPr bwMode="auto">
            <a:xfrm>
              <a:off x="6260163" y="5741987"/>
              <a:ext cx="794979"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ask</a:t>
              </a:r>
            </a:p>
          </p:txBody>
        </p:sp>
        <p:pic>
          <p:nvPicPr>
            <p:cNvPr id="23" name="Picture 22">
              <a:extLst>
                <a:ext uri="{FF2B5EF4-FFF2-40B4-BE49-F238E27FC236}">
                  <a16:creationId xmlns:a16="http://schemas.microsoft.com/office/drawing/2014/main" id="{AD98A5E2-4C6C-4591-A744-B9BF0AC06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811" y="4155283"/>
              <a:ext cx="1913815" cy="1353811"/>
            </a:xfrm>
            <a:prstGeom prst="rect">
              <a:avLst/>
            </a:prstGeom>
          </p:spPr>
        </p:pic>
      </p:grpSp>
      <p:grpSp>
        <p:nvGrpSpPr>
          <p:cNvPr id="5" name="Group 4">
            <a:extLst>
              <a:ext uri="{FF2B5EF4-FFF2-40B4-BE49-F238E27FC236}">
                <a16:creationId xmlns:a16="http://schemas.microsoft.com/office/drawing/2014/main" id="{E52441EA-DD61-4D65-B9C2-99FAD5631055}"/>
              </a:ext>
            </a:extLst>
          </p:cNvPr>
          <p:cNvGrpSpPr/>
          <p:nvPr/>
        </p:nvGrpSpPr>
        <p:grpSpPr>
          <a:xfrm>
            <a:off x="1260197" y="2560473"/>
            <a:ext cx="1133906" cy="1879931"/>
            <a:chOff x="1936465" y="1941825"/>
            <a:chExt cx="1133906" cy="1879931"/>
          </a:xfrm>
        </p:grpSpPr>
        <p:sp>
          <p:nvSpPr>
            <p:cNvPr id="4" name="Content Placeholder 2"/>
            <p:cNvSpPr txBox="1">
              <a:spLocks/>
            </p:cNvSpPr>
            <p:nvPr/>
          </p:nvSpPr>
          <p:spPr bwMode="auto">
            <a:xfrm>
              <a:off x="1936465" y="3470918"/>
              <a:ext cx="1133906"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question</a:t>
              </a:r>
            </a:p>
          </p:txBody>
        </p:sp>
        <p:pic>
          <p:nvPicPr>
            <p:cNvPr id="25" name="Picture 24" descr="A picture containing icon&#10;&#10;Description automatically generated">
              <a:extLst>
                <a:ext uri="{FF2B5EF4-FFF2-40B4-BE49-F238E27FC236}">
                  <a16:creationId xmlns:a16="http://schemas.microsoft.com/office/drawing/2014/main" id="{945B8AC7-95B9-4FA6-8656-AE7B8783F2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35" y="1941825"/>
              <a:ext cx="799000" cy="1352471"/>
            </a:xfrm>
            <a:prstGeom prst="rect">
              <a:avLst/>
            </a:prstGeom>
          </p:spPr>
        </p:pic>
      </p:grpSp>
      <p:grpSp>
        <p:nvGrpSpPr>
          <p:cNvPr id="6" name="Group 5">
            <a:extLst>
              <a:ext uri="{FF2B5EF4-FFF2-40B4-BE49-F238E27FC236}">
                <a16:creationId xmlns:a16="http://schemas.microsoft.com/office/drawing/2014/main" id="{D618EEF7-12E1-4051-BA75-6549D0488E60}"/>
              </a:ext>
            </a:extLst>
          </p:cNvPr>
          <p:cNvGrpSpPr/>
          <p:nvPr/>
        </p:nvGrpSpPr>
        <p:grpSpPr>
          <a:xfrm>
            <a:off x="3204439" y="2489291"/>
            <a:ext cx="2053709" cy="2022295"/>
            <a:chOff x="5514811" y="1799461"/>
            <a:chExt cx="2053709" cy="2022295"/>
          </a:xfrm>
        </p:grpSpPr>
        <p:sp>
          <p:nvSpPr>
            <p:cNvPr id="20" name="Content Placeholder 2">
              <a:extLst>
                <a:ext uri="{FF2B5EF4-FFF2-40B4-BE49-F238E27FC236}">
                  <a16:creationId xmlns:a16="http://schemas.microsoft.com/office/drawing/2014/main" id="{7FAB8C02-7DAC-4657-A577-E1682EB63C3B}"/>
                </a:ext>
              </a:extLst>
            </p:cNvPr>
            <p:cNvSpPr txBox="1">
              <a:spLocks/>
            </p:cNvSpPr>
            <p:nvPr/>
          </p:nvSpPr>
          <p:spPr bwMode="auto">
            <a:xfrm>
              <a:off x="6213666" y="3470918"/>
              <a:ext cx="799000"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check</a:t>
              </a:r>
            </a:p>
          </p:txBody>
        </p:sp>
        <p:pic>
          <p:nvPicPr>
            <p:cNvPr id="27" name="Picture 26" descr="A computer generated image of a person&#10;&#10;Description automatically generated">
              <a:extLst>
                <a:ext uri="{FF2B5EF4-FFF2-40B4-BE49-F238E27FC236}">
                  <a16:creationId xmlns:a16="http://schemas.microsoft.com/office/drawing/2014/main" id="{73F8575F-DD6E-4AE6-976F-028F84191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811" y="1799461"/>
              <a:ext cx="2053709" cy="1478761"/>
            </a:xfrm>
            <a:prstGeom prst="rect">
              <a:avLst/>
            </a:prstGeom>
          </p:spPr>
        </p:pic>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3504" y="5462776"/>
            <a:ext cx="487363" cy="487363"/>
          </a:xfrm>
          <a:prstGeom prst="rect">
            <a:avLst/>
          </a:prstGeom>
        </p:spPr>
      </p:pic>
    </p:spTree>
    <p:extLst>
      <p:ext uri="{BB962C8B-B14F-4D97-AF65-F5344CB8AC3E}">
        <p14:creationId xmlns:p14="http://schemas.microsoft.com/office/powerpoint/2010/main" val="35425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 up work</a:t>
            </a:r>
            <a:endParaRPr lang="en-GB" dirty="0"/>
          </a:p>
        </p:txBody>
      </p:sp>
      <p:sp>
        <p:nvSpPr>
          <p:cNvPr id="3" name="TextBox 2"/>
          <p:cNvSpPr txBox="1"/>
          <p:nvPr/>
        </p:nvSpPr>
        <p:spPr>
          <a:xfrm>
            <a:off x="650929" y="1604075"/>
            <a:ext cx="8221851"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Can you design some “helpful tips” bookmarks, like the ones your teachers can give you?</a:t>
            </a:r>
          </a:p>
          <a:p>
            <a:pPr marL="285750" indent="-285750">
              <a:buFont typeface="Arial" panose="020B0604020202020204" pitchFamily="34" charset="0"/>
              <a:buChar char="•"/>
            </a:pPr>
            <a:r>
              <a:rPr lang="en-GB" dirty="0" smtClean="0"/>
              <a:t>Can you design a “helpful tips” mouse mat?</a:t>
            </a:r>
          </a:p>
          <a:p>
            <a:pPr marL="285750" indent="-285750">
              <a:buFont typeface="Arial" panose="020B0604020202020204" pitchFamily="34" charset="0"/>
              <a:buChar char="•"/>
            </a:pPr>
            <a:r>
              <a:rPr lang="en-GB" dirty="0" smtClean="0"/>
              <a:t>Could you create a video clip with your top tips for staying safe online?</a:t>
            </a:r>
          </a:p>
          <a:p>
            <a:pPr marL="285750" indent="-285750">
              <a:buFont typeface="Arial" panose="020B0604020202020204" pitchFamily="34" charset="0"/>
              <a:buChar char="•"/>
            </a:pPr>
            <a:r>
              <a:rPr lang="en-GB" dirty="0" smtClean="0"/>
              <a:t>Could you create a poster, that we can publish on our website to advise people about how to tell fake news from real news online?</a:t>
            </a:r>
          </a:p>
          <a:p>
            <a:pPr marL="285750" indent="-285750">
              <a:buFont typeface="Arial" panose="020B0604020202020204" pitchFamily="34" charset="0"/>
              <a:buChar char="•"/>
            </a:pPr>
            <a:r>
              <a:rPr lang="en-GB" dirty="0" smtClean="0"/>
              <a:t>Could you interview someone in your house or class about how they stay safe online?</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6962" y="5230301"/>
            <a:ext cx="487363" cy="487363"/>
          </a:xfrm>
          <a:prstGeom prst="rect">
            <a:avLst/>
          </a:prstGeom>
        </p:spPr>
      </p:pic>
    </p:spTree>
    <p:extLst>
      <p:ext uri="{BB962C8B-B14F-4D97-AF65-F5344CB8AC3E}">
        <p14:creationId xmlns:p14="http://schemas.microsoft.com/office/powerpoint/2010/main" val="423062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38100" y="0"/>
            <a:ext cx="2247900" cy="2247900"/>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6757308" y="110490"/>
            <a:ext cx="2247900" cy="2247900"/>
          </a:xfrm>
          <a:prstGeom prst="rect">
            <a:avLst/>
          </a:prstGeom>
        </p:spPr>
      </p:pic>
      <p:sp>
        <p:nvSpPr>
          <p:cNvPr id="6" name="Rectangle 5"/>
          <p:cNvSpPr/>
          <p:nvPr/>
        </p:nvSpPr>
        <p:spPr>
          <a:xfrm>
            <a:off x="2286000" y="2345563"/>
            <a:ext cx="4572000" cy="2166875"/>
          </a:xfrm>
          <a:prstGeom prst="rect">
            <a:avLst/>
          </a:prstGeom>
        </p:spPr>
        <p:txBody>
          <a:bodyPr>
            <a:spAutoFit/>
          </a:bodyPr>
          <a:lstStyle/>
          <a:p>
            <a:pPr algn="ctr">
              <a:lnSpc>
                <a:spcPct val="107000"/>
              </a:lnSpc>
              <a:spcAft>
                <a:spcPts val="0"/>
              </a:spcAft>
            </a:pPr>
            <a:r>
              <a:rPr lang="en-GB"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Secondary Department:</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smtClean="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Madeleine for </a:t>
            </a:r>
            <a:r>
              <a:rPr lang="en-GB" b="1" dirty="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6 February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Paul 6 February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a:solidFill>
                  <a:srgbClr val="FF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Primary Department</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Jack 5 February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b="1" dirty="0">
                <a:solidFill>
                  <a:srgbClr val="323E4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Stephen 8 February  </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206" y="5912227"/>
            <a:ext cx="487363" cy="487363"/>
          </a:xfrm>
          <a:prstGeom prst="rect">
            <a:avLst/>
          </a:prstGeom>
        </p:spPr>
      </p:pic>
    </p:spTree>
    <p:extLst>
      <p:ext uri="{BB962C8B-B14F-4D97-AF65-F5344CB8AC3E}">
        <p14:creationId xmlns:p14="http://schemas.microsoft.com/office/powerpoint/2010/main" val="15471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03239" y="512763"/>
            <a:ext cx="8137524" cy="579596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0142" y="3572670"/>
            <a:ext cx="2757442" cy="2520155"/>
          </a:xfrm>
          <a:prstGeom prst="rect">
            <a:avLst/>
          </a:prstGeom>
        </p:spPr>
      </p:pic>
      <p:sp>
        <p:nvSpPr>
          <p:cNvPr id="11" name="Rectangle 10"/>
          <p:cNvSpPr/>
          <p:nvPr/>
        </p:nvSpPr>
        <p:spPr>
          <a:xfrm>
            <a:off x="755650" y="1391575"/>
            <a:ext cx="7632700"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defRPr/>
            </a:pPr>
            <a:r>
              <a:rPr lang="en-GB" altLang="en-US" dirty="0">
                <a:solidFill>
                  <a:schemeClr val="tx1"/>
                </a:solidFill>
                <a:latin typeface="Twinkl" pitchFamily="2" charset="0"/>
              </a:rPr>
              <a:t>To know the purpose of the annual Safer Internet Day</a:t>
            </a:r>
          </a:p>
        </p:txBody>
      </p:sp>
      <p:sp>
        <p:nvSpPr>
          <p:cNvPr id="12" name="Rectangle 11"/>
          <p:cNvSpPr/>
          <p:nvPr/>
        </p:nvSpPr>
        <p:spPr>
          <a:xfrm>
            <a:off x="755650" y="1995160"/>
            <a:ext cx="7632700" cy="772107"/>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defRPr/>
            </a:pPr>
            <a:r>
              <a:rPr lang="en-GB" altLang="en-US" dirty="0">
                <a:solidFill>
                  <a:schemeClr val="tx1"/>
                </a:solidFill>
                <a:latin typeface="Twinkl" pitchFamily="2" charset="0"/>
              </a:rPr>
              <a:t>To understand the theme, ‘An Internet we trust: exploring reliability in the online world’</a:t>
            </a:r>
          </a:p>
        </p:txBody>
      </p:sp>
      <p:sp>
        <p:nvSpPr>
          <p:cNvPr id="13" name="Rectangle 12"/>
          <p:cNvSpPr/>
          <p:nvPr/>
        </p:nvSpPr>
        <p:spPr>
          <a:xfrm>
            <a:off x="755650" y="2875744"/>
            <a:ext cx="7632700" cy="4951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defRPr/>
            </a:pPr>
            <a:r>
              <a:rPr lang="en-GB" dirty="0">
                <a:solidFill>
                  <a:schemeClr val="tx1"/>
                </a:solidFill>
              </a:rPr>
              <a:t>To understand my online identity and how to keep safe online</a:t>
            </a:r>
            <a:endParaRPr lang="en-GB" altLang="en-US" dirty="0">
              <a:solidFill>
                <a:schemeClr val="tx1"/>
              </a:solidFill>
              <a:latin typeface="Twinkl" pitchFamily="2"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141" y="5678590"/>
            <a:ext cx="487363" cy="487363"/>
          </a:xfrm>
          <a:prstGeom prst="rect">
            <a:avLst/>
          </a:prstGeom>
        </p:spPr>
      </p:pic>
    </p:spTree>
    <p:extLst>
      <p:ext uri="{BB962C8B-B14F-4D97-AF65-F5344CB8AC3E}">
        <p14:creationId xmlns:p14="http://schemas.microsoft.com/office/powerpoint/2010/main" val="18080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MS PGothic" panose="020B0600070205080204" pitchFamily="34" charset="-128"/>
              </a:rPr>
              <a:t>What Is Safer Internet Day?</a:t>
            </a:r>
            <a:endParaRPr lang="en-GB" dirty="0"/>
          </a:p>
        </p:txBody>
      </p:sp>
      <p:sp>
        <p:nvSpPr>
          <p:cNvPr id="3" name="Rectangle 2"/>
          <p:cNvSpPr/>
          <p:nvPr/>
        </p:nvSpPr>
        <p:spPr>
          <a:xfrm>
            <a:off x="755650" y="1750200"/>
            <a:ext cx="7632700"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pPr>
            <a:r>
              <a:rPr lang="en-GB" altLang="en-US" dirty="0">
                <a:solidFill>
                  <a:schemeClr val="tx1"/>
                </a:solidFill>
                <a:latin typeface="Twinkl" pitchFamily="2" charset="0"/>
                <a:ea typeface="MS PGothic" panose="020B0600070205080204" pitchFamily="34" charset="-128"/>
              </a:rPr>
              <a:t>Safer Internet Day is celebrated in over one hundred countries across the world on Tuesday 9</a:t>
            </a:r>
            <a:r>
              <a:rPr lang="en-GB" altLang="en-US" baseline="30000" dirty="0">
                <a:solidFill>
                  <a:schemeClr val="tx1"/>
                </a:solidFill>
                <a:latin typeface="Twinkl" pitchFamily="2" charset="0"/>
                <a:ea typeface="MS PGothic" panose="020B0600070205080204" pitchFamily="34" charset="-128"/>
              </a:rPr>
              <a:t>th</a:t>
            </a:r>
            <a:r>
              <a:rPr lang="en-GB" altLang="en-US" dirty="0">
                <a:solidFill>
                  <a:schemeClr val="tx1"/>
                </a:solidFill>
                <a:latin typeface="Twinkl" pitchFamily="2" charset="0"/>
                <a:ea typeface="MS PGothic" panose="020B0600070205080204" pitchFamily="34" charset="-128"/>
              </a:rPr>
              <a:t> February 2021.</a:t>
            </a:r>
          </a:p>
          <a:p>
            <a:pPr marL="285750" indent="-285750">
              <a:buFont typeface="Arial" panose="020B0604020202020204" pitchFamily="34" charset="0"/>
              <a:buChar char="•"/>
            </a:pPr>
            <a:endParaRPr lang="en-GB" altLang="en-US" dirty="0">
              <a:solidFill>
                <a:schemeClr val="tx1"/>
              </a:solidFill>
              <a:latin typeface="Twinkl" pitchFamily="2" charset="0"/>
              <a:ea typeface="MS PGothic" panose="020B0600070205080204" pitchFamily="34"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375" y="3076305"/>
            <a:ext cx="4195400" cy="289057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68" y="5098565"/>
            <a:ext cx="487363" cy="487363"/>
          </a:xfrm>
          <a:prstGeom prst="rect">
            <a:avLst/>
          </a:prstGeom>
        </p:spPr>
      </p:pic>
    </p:spTree>
    <p:extLst>
      <p:ext uri="{BB962C8B-B14F-4D97-AF65-F5344CB8AC3E}">
        <p14:creationId xmlns:p14="http://schemas.microsoft.com/office/powerpoint/2010/main" val="35386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t>What Do You Use the Internet For?</a:t>
            </a:r>
            <a:endParaRPr lang="en-GB" sz="3600" dirty="0"/>
          </a:p>
        </p:txBody>
      </p:sp>
      <p:sp>
        <p:nvSpPr>
          <p:cNvPr id="3" name="Rectangle 2"/>
          <p:cNvSpPr/>
          <p:nvPr/>
        </p:nvSpPr>
        <p:spPr>
          <a:xfrm>
            <a:off x="755650" y="1473201"/>
            <a:ext cx="7632700" cy="1603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defRPr/>
            </a:pPr>
            <a:r>
              <a:rPr lang="en-GB" altLang="en-US" dirty="0">
                <a:solidFill>
                  <a:schemeClr val="tx1"/>
                </a:solidFill>
                <a:ea typeface="ＭＳ Ｐゴシック" panose="020B0600070205080204" pitchFamily="34" charset="-128"/>
              </a:rPr>
              <a:t>The Internet is an amazing place!</a:t>
            </a:r>
          </a:p>
          <a:p>
            <a:pPr marL="285750" indent="-285750">
              <a:buFont typeface="Arial" panose="020B0604020202020204" pitchFamily="34" charset="0"/>
              <a:buChar char="•"/>
              <a:defRPr/>
            </a:pPr>
            <a:endParaRPr lang="en-GB" altLang="en-US" dirty="0">
              <a:solidFill>
                <a:schemeClr val="tx1"/>
              </a:solidFill>
              <a:ea typeface="ＭＳ Ｐゴシック" panose="020B0600070205080204" pitchFamily="34" charset="-128"/>
            </a:endParaRPr>
          </a:p>
          <a:p>
            <a:pPr marL="285750" indent="-285750">
              <a:buFont typeface="Arial" panose="020B0604020202020204" pitchFamily="34" charset="0"/>
              <a:buChar char="•"/>
              <a:defRPr/>
            </a:pPr>
            <a:r>
              <a:rPr lang="en-GB" altLang="en-US" dirty="0">
                <a:solidFill>
                  <a:schemeClr val="tx1"/>
                </a:solidFill>
                <a:ea typeface="ＭＳ Ｐゴシック" panose="020B0600070205080204" pitchFamily="34" charset="-128"/>
              </a:rPr>
              <a:t>In our real lives, it provides us with entertainment, allows us to communicate and helps us learn new things. </a:t>
            </a:r>
            <a:endParaRPr lang="en-GB" altLang="en-US" dirty="0">
              <a:solidFill>
                <a:schemeClr val="tx1"/>
              </a:solidFill>
              <a:ea typeface="ＭＳ Ｐゴシック" panose="020B0600070205080204" pitchFamily="34" charset="-128"/>
              <a:sym typeface="Symbol" panose="05050102010706020507" pitchFamily="18" charset="2"/>
            </a:endParaRPr>
          </a:p>
          <a:p>
            <a:pPr marL="285750" indent="-285750">
              <a:buFont typeface="Arial" panose="020B0604020202020204" pitchFamily="34" charset="0"/>
              <a:buChar char="•"/>
            </a:pPr>
            <a:endParaRPr lang="en-GB" altLang="en-US" dirty="0">
              <a:solidFill>
                <a:schemeClr val="tx1"/>
              </a:solidFill>
              <a:latin typeface="Twinkl" pitchFamily="2" charset="0"/>
              <a:ea typeface="MS PGothic" panose="020B0600070205080204"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29000"/>
            <a:ext cx="3816350" cy="266579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386" y="5269047"/>
            <a:ext cx="487363" cy="487363"/>
          </a:xfrm>
          <a:prstGeom prst="rect">
            <a:avLst/>
          </a:prstGeom>
        </p:spPr>
      </p:pic>
    </p:spTree>
    <p:extLst>
      <p:ext uri="{BB962C8B-B14F-4D97-AF65-F5344CB8AC3E}">
        <p14:creationId xmlns:p14="http://schemas.microsoft.com/office/powerpoint/2010/main" val="38046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ea typeface="MS PGothic" panose="020B0600070205080204" pitchFamily="34" charset="-128"/>
              </a:rPr>
              <a:t>How Do We Access the Internet? </a:t>
            </a:r>
            <a:endParaRPr lang="en-GB" dirty="0"/>
          </a:p>
        </p:txBody>
      </p:sp>
      <p:sp>
        <p:nvSpPr>
          <p:cNvPr id="3" name="Rectangle 2"/>
          <p:cNvSpPr/>
          <p:nvPr/>
        </p:nvSpPr>
        <p:spPr>
          <a:xfrm>
            <a:off x="879230" y="1473201"/>
            <a:ext cx="7340321" cy="646331"/>
          </a:xfrm>
          <a:prstGeom prst="rect">
            <a:avLst/>
          </a:prstGeom>
        </p:spPr>
        <p:txBody>
          <a:bodyPr wrap="square">
            <a:spAutoFit/>
          </a:bodyPr>
          <a:lstStyle/>
          <a:p>
            <a:pPr marL="342900" indent="-342900">
              <a:buFont typeface="Arial" panose="020B0604020202020204" pitchFamily="34" charset="0"/>
              <a:buChar char="•"/>
            </a:pPr>
            <a:r>
              <a:rPr lang="en-GB" altLang="en-US" dirty="0">
                <a:latin typeface="Twinkl" pitchFamily="2" charset="0"/>
                <a:ea typeface="MS PGothic" panose="020B0600070205080204" pitchFamily="34" charset="-128"/>
              </a:rPr>
              <a:t>We can use lots of different devices to access the Internet. How many can you think of?</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8851" y="2670667"/>
            <a:ext cx="829036" cy="129609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709" y="2572734"/>
            <a:ext cx="2149592" cy="14919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6228" y="4140928"/>
            <a:ext cx="970813" cy="135353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554" y="3984000"/>
            <a:ext cx="1133392" cy="159377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8574" y="4263232"/>
            <a:ext cx="2026214" cy="1231234"/>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137" y="2572734"/>
            <a:ext cx="1630521" cy="1082207"/>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9230" y="4346102"/>
            <a:ext cx="1717479" cy="106549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74910" y="2315383"/>
            <a:ext cx="1436965" cy="1561228"/>
          </a:xfrm>
          <a:prstGeom prst="rect">
            <a:avLst/>
          </a:prstGeom>
        </p:spPr>
      </p:pic>
      <p:sp>
        <p:nvSpPr>
          <p:cNvPr id="13" name="TextBox 12">
            <a:extLst>
              <a:ext uri="{FF2B5EF4-FFF2-40B4-BE49-F238E27FC236}">
                <a16:creationId xmlns:a16="http://schemas.microsoft.com/office/drawing/2014/main" id="{EBB05FD9-9C6F-49D6-8EAC-C9E60E35FCA3}"/>
              </a:ext>
            </a:extLst>
          </p:cNvPr>
          <p:cNvSpPr txBox="1"/>
          <p:nvPr/>
        </p:nvSpPr>
        <p:spPr>
          <a:xfrm>
            <a:off x="879230" y="5873802"/>
            <a:ext cx="4572000" cy="369332"/>
          </a:xfrm>
          <a:prstGeom prst="rect">
            <a:avLst/>
          </a:prstGeom>
          <a:noFill/>
        </p:spPr>
        <p:txBody>
          <a:bodyPr wrap="square">
            <a:spAutoFit/>
          </a:bodyPr>
          <a:lstStyle/>
          <a:p>
            <a:pPr marL="0" lvl="0" indent="0" algn="l" rtl="0">
              <a:spcBef>
                <a:spcPts val="0"/>
              </a:spcBef>
              <a:spcAft>
                <a:spcPts val="0"/>
              </a:spcAft>
              <a:buNone/>
            </a:pPr>
            <a:r>
              <a:rPr lang="en-GB" sz="1800" b="1" dirty="0">
                <a:solidFill>
                  <a:schemeClr val="dk1"/>
                </a:solidFill>
              </a:rPr>
              <a:t>Did you think of all these?</a:t>
            </a:r>
            <a:endParaRPr lang="en-GB" b="1"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1488" y="5334094"/>
            <a:ext cx="487363" cy="487363"/>
          </a:xfrm>
          <a:prstGeom prst="rect">
            <a:avLst/>
          </a:prstGeom>
        </p:spPr>
      </p:pic>
    </p:spTree>
    <p:extLst>
      <p:ext uri="{BB962C8B-B14F-4D97-AF65-F5344CB8AC3E}">
        <p14:creationId xmlns:p14="http://schemas.microsoft.com/office/powerpoint/2010/main" val="42530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MS PGothic" panose="020B0600070205080204" pitchFamily="34" charset="-128"/>
              </a:rPr>
              <a:t>What Is Your Online Identity?</a:t>
            </a:r>
            <a:endParaRPr lang="en-GB" dirty="0"/>
          </a:p>
        </p:txBody>
      </p:sp>
      <p:sp>
        <p:nvSpPr>
          <p:cNvPr id="3" name="Rectangle 2"/>
          <p:cNvSpPr/>
          <p:nvPr/>
        </p:nvSpPr>
        <p:spPr>
          <a:xfrm>
            <a:off x="668214" y="1343357"/>
            <a:ext cx="7720135" cy="1477328"/>
          </a:xfrm>
          <a:prstGeom prst="rect">
            <a:avLst/>
          </a:prstGeom>
        </p:spPr>
        <p:txBody>
          <a:bodyPr wrap="square">
            <a:spAutoFit/>
          </a:bodyPr>
          <a:lstStyle/>
          <a:p>
            <a:pPr marL="342900" indent="-342900">
              <a:buFont typeface="Arial" panose="020B0604020202020204" pitchFamily="34" charset="0"/>
              <a:buChar char="•"/>
              <a:defRPr/>
            </a:pPr>
            <a:r>
              <a:rPr lang="en-GB" altLang="en-US">
                <a:latin typeface="Twinkl" pitchFamily="2" charset="0"/>
                <a:ea typeface="MS PGothic" panose="020B0600070205080204" pitchFamily="34" charset="-128"/>
              </a:rPr>
              <a:t>When we go online, we have an online identity. </a:t>
            </a:r>
          </a:p>
          <a:p>
            <a:pPr marL="342900" indent="-342900">
              <a:buFont typeface="Arial" panose="020B0604020202020204" pitchFamily="34" charset="0"/>
              <a:buChar char="•"/>
              <a:defRPr/>
            </a:pPr>
            <a:r>
              <a:rPr lang="en-GB" altLang="en-US">
                <a:latin typeface="Twinkl" pitchFamily="2" charset="0"/>
                <a:ea typeface="MS PGothic" panose="020B0600070205080204" pitchFamily="34" charset="-128"/>
              </a:rPr>
              <a:t>This is information about ourselves, our likes, what we share and how we talk to others. </a:t>
            </a:r>
          </a:p>
          <a:p>
            <a:pPr marL="342900" indent="-342900">
              <a:buFont typeface="Arial" panose="020B0604020202020204" pitchFamily="34" charset="0"/>
              <a:buChar char="•"/>
              <a:defRPr/>
            </a:pPr>
            <a:r>
              <a:rPr lang="en-GB" altLang="en-US">
                <a:latin typeface="Twinkl" pitchFamily="2" charset="0"/>
                <a:ea typeface="MS PGothic" panose="020B0600070205080204" pitchFamily="34" charset="-128"/>
              </a:rPr>
              <a:t>On some apps, we can make an avatar or a profile that other people online can see.</a:t>
            </a:r>
            <a:endParaRPr lang="en-GB" altLang="en-US" dirty="0">
              <a:latin typeface="Twinkl" pitchFamily="2" charset="0"/>
              <a:ea typeface="MS PGothic" panose="020B0600070205080204" pitchFamily="34" charset="-128"/>
            </a:endParaRPr>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976" y="3547156"/>
            <a:ext cx="5340047" cy="204274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874" y="5261298"/>
            <a:ext cx="487363" cy="487363"/>
          </a:xfrm>
          <a:prstGeom prst="rect">
            <a:avLst/>
          </a:prstGeom>
        </p:spPr>
      </p:pic>
    </p:spTree>
    <p:extLst>
      <p:ext uri="{BB962C8B-B14F-4D97-AF65-F5344CB8AC3E}">
        <p14:creationId xmlns:p14="http://schemas.microsoft.com/office/powerpoint/2010/main" val="145811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1"/>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ctr" rtl="0">
              <a:lnSpc>
                <a:spcPct val="90000"/>
              </a:lnSpc>
              <a:spcBef>
                <a:spcPts val="0"/>
              </a:spcBef>
              <a:spcAft>
                <a:spcPts val="0"/>
              </a:spcAft>
              <a:buClr>
                <a:srgbClr val="1C1C1C"/>
              </a:buClr>
              <a:buSzPts val="4000"/>
              <a:buFont typeface="Arial"/>
              <a:buNone/>
            </a:pPr>
            <a:r>
              <a:rPr lang="en-GB" dirty="0"/>
              <a:t>An Internet We Trust</a:t>
            </a:r>
            <a:endParaRPr dirty="0"/>
          </a:p>
        </p:txBody>
      </p:sp>
      <p:sp>
        <p:nvSpPr>
          <p:cNvPr id="138" name="Google Shape;138;p11"/>
          <p:cNvSpPr/>
          <p:nvPr/>
        </p:nvSpPr>
        <p:spPr>
          <a:xfrm>
            <a:off x="849075" y="1443850"/>
            <a:ext cx="7539300" cy="175428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GB" sz="1800" b="0" i="0" u="none" strike="noStrike" cap="none" dirty="0">
                <a:solidFill>
                  <a:schemeClr val="dk1"/>
                </a:solidFill>
                <a:ea typeface="Arial"/>
                <a:cs typeface="Arial"/>
                <a:sym typeface="Arial"/>
              </a:rPr>
              <a:t>The theme this year asks us</a:t>
            </a:r>
            <a:r>
              <a:rPr lang="en-GB" sz="1800" dirty="0">
                <a:solidFill>
                  <a:schemeClr val="dk1"/>
                </a:solidFill>
              </a:rPr>
              <a:t> to think about how we can know what to trust online. </a:t>
            </a:r>
            <a:endParaRPr sz="1800" dirty="0">
              <a:solidFill>
                <a:schemeClr val="dk1"/>
              </a:solidFill>
            </a:endParaRPr>
          </a:p>
          <a:p>
            <a:pPr marL="285750" marR="0" lvl="0" indent="-285750" algn="l" rtl="0">
              <a:spcBef>
                <a:spcPts val="0"/>
              </a:spcBef>
              <a:spcAft>
                <a:spcPts val="0"/>
              </a:spcAft>
              <a:buFont typeface="Arial" panose="020B0604020202020204" pitchFamily="34" charset="0"/>
              <a:buChar char="•"/>
            </a:pPr>
            <a:endParaRPr sz="1800" dirty="0">
              <a:solidFill>
                <a:schemeClr val="dk1"/>
              </a:solidFill>
            </a:endParaRPr>
          </a:p>
          <a:p>
            <a:pPr marL="285750" marR="0" lvl="0" indent="-285750" algn="l" rtl="0">
              <a:spcBef>
                <a:spcPts val="0"/>
              </a:spcBef>
              <a:spcAft>
                <a:spcPts val="0"/>
              </a:spcAft>
              <a:buFont typeface="Arial" panose="020B0604020202020204" pitchFamily="34" charset="0"/>
              <a:buChar char="•"/>
            </a:pPr>
            <a:r>
              <a:rPr lang="en-GB" sz="1800" dirty="0">
                <a:solidFill>
                  <a:schemeClr val="dk1"/>
                </a:solidFill>
              </a:rPr>
              <a:t>We need to learn how we separate fact from fiction. </a:t>
            </a:r>
          </a:p>
          <a:p>
            <a:pPr marL="285750" marR="0" lvl="0" indent="-285750" algn="l" rtl="0">
              <a:spcBef>
                <a:spcPts val="0"/>
              </a:spcBef>
              <a:spcAft>
                <a:spcPts val="0"/>
              </a:spcAft>
              <a:buFont typeface="Arial" panose="020B0604020202020204" pitchFamily="34" charset="0"/>
              <a:buChar char="•"/>
            </a:pPr>
            <a:endParaRPr lang="en-US" sz="1800" dirty="0">
              <a:solidFill>
                <a:schemeClr val="dk1"/>
              </a:solidFill>
            </a:endParaRPr>
          </a:p>
          <a:p>
            <a:pPr marL="285750" marR="0" lvl="0" indent="-285750" algn="l" rtl="0">
              <a:spcBef>
                <a:spcPts val="0"/>
              </a:spcBef>
              <a:spcAft>
                <a:spcPts val="0"/>
              </a:spcAft>
              <a:buFont typeface="Arial" panose="020B0604020202020204" pitchFamily="34" charset="0"/>
              <a:buChar char="•"/>
            </a:pPr>
            <a:r>
              <a:rPr lang="en-US" sz="1800" dirty="0">
                <a:solidFill>
                  <a:schemeClr val="dk1"/>
                </a:solidFill>
              </a:rPr>
              <a:t>How do we know if we can trust something online?</a:t>
            </a:r>
          </a:p>
        </p:txBody>
      </p:sp>
      <p:pic>
        <p:nvPicPr>
          <p:cNvPr id="3" name="Picture 2" descr="A picture containing engineering drawing&#10;&#10;Description automatically generated">
            <a:extLst>
              <a:ext uri="{FF2B5EF4-FFF2-40B4-BE49-F238E27FC236}">
                <a16:creationId xmlns:a16="http://schemas.microsoft.com/office/drawing/2014/main" id="{808EEF41-C617-42E9-BA99-5E58CD01D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9256" y="3429000"/>
            <a:ext cx="3391954" cy="263592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674" y="562793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2"/>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ctr" rtl="0">
              <a:lnSpc>
                <a:spcPct val="90000"/>
              </a:lnSpc>
              <a:spcBef>
                <a:spcPts val="0"/>
              </a:spcBef>
              <a:spcAft>
                <a:spcPts val="0"/>
              </a:spcAft>
              <a:buClr>
                <a:srgbClr val="1C1C1C"/>
              </a:buClr>
              <a:buSzPts val="4000"/>
              <a:buFont typeface="Arial"/>
              <a:buNone/>
            </a:pPr>
            <a:r>
              <a:rPr lang="en-GB" dirty="0"/>
              <a:t>News or Fake News?</a:t>
            </a:r>
            <a:endParaRPr dirty="0"/>
          </a:p>
        </p:txBody>
      </p:sp>
      <p:sp>
        <p:nvSpPr>
          <p:cNvPr id="148" name="Google Shape;148;p12"/>
          <p:cNvSpPr/>
          <p:nvPr/>
        </p:nvSpPr>
        <p:spPr>
          <a:xfrm>
            <a:off x="755650" y="1278074"/>
            <a:ext cx="7632600" cy="2515343"/>
          </a:xfrm>
          <a:prstGeom prst="roundRect">
            <a:avLst>
              <a:gd name="adj" fmla="val 2583"/>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GB" sz="1800" dirty="0">
                <a:solidFill>
                  <a:srgbClr val="1C1C1C"/>
                </a:solidFill>
              </a:rPr>
              <a:t>There are ways we can investigate if the information we read is fact or fiction.</a:t>
            </a:r>
          </a:p>
          <a:p>
            <a:pPr marL="0" marR="0" lvl="0" indent="0" algn="l" rtl="0">
              <a:lnSpc>
                <a:spcPct val="90000"/>
              </a:lnSpc>
              <a:spcBef>
                <a:spcPts val="1000"/>
              </a:spcBef>
              <a:spcAft>
                <a:spcPts val="0"/>
              </a:spcAft>
              <a:buNone/>
            </a:pPr>
            <a:endParaRPr sz="1800" dirty="0">
              <a:solidFill>
                <a:srgbClr val="1C1C1C"/>
              </a:solidFill>
            </a:endParaRPr>
          </a:p>
          <a:p>
            <a:pPr lvl="0">
              <a:buClr>
                <a:srgbClr val="000000"/>
              </a:buClr>
            </a:pPr>
            <a:r>
              <a:rPr lang="en-GB" sz="1800" dirty="0">
                <a:solidFill>
                  <a:schemeClr val="dk1"/>
                </a:solidFill>
              </a:rPr>
              <a:t>The online world can influence, persuade and manipulate our decisions and opinions. It’s important we find out what is fact and what is fiction. Sometimes fake news can even be harmful. </a:t>
            </a:r>
            <a:endParaRPr lang="en-GB" dirty="0"/>
          </a:p>
          <a:p>
            <a:pPr lvl="0">
              <a:buClr>
                <a:srgbClr val="000000"/>
              </a:buClr>
            </a:pPr>
            <a:endParaRPr lang="en-GB" dirty="0"/>
          </a:p>
          <a:p>
            <a:pPr lvl="0">
              <a:buClr>
                <a:srgbClr val="000000"/>
              </a:buClr>
            </a:pPr>
            <a:r>
              <a:rPr lang="en-GB" b="1" dirty="0"/>
              <a:t>What can I do?</a:t>
            </a:r>
            <a:endParaRPr sz="1800" b="1" i="0" u="none" strike="noStrike" cap="none" dirty="0">
              <a:solidFill>
                <a:srgbClr val="1C1C1C"/>
              </a:solidFill>
              <a:ea typeface="Arial"/>
              <a:cs typeface="Arial"/>
              <a:sym typeface="Arial"/>
            </a:endParaRPr>
          </a:p>
          <a:p>
            <a:pPr marL="285750" marR="0" lvl="0" indent="-171450" algn="l" rtl="0">
              <a:lnSpc>
                <a:spcPct val="90000"/>
              </a:lnSpc>
              <a:spcBef>
                <a:spcPts val="1000"/>
              </a:spcBef>
              <a:spcAft>
                <a:spcPts val="0"/>
              </a:spcAft>
              <a:buClr>
                <a:srgbClr val="1C1C1C"/>
              </a:buClr>
              <a:buSzPts val="1800"/>
              <a:buFont typeface="Arial"/>
              <a:buNone/>
            </a:pPr>
            <a:endParaRPr sz="1800" b="0" i="0" u="none" strike="noStrike" cap="none" dirty="0">
              <a:solidFill>
                <a:srgbClr val="1C1C1C"/>
              </a:solidFill>
              <a:ea typeface="Arial"/>
              <a:cs typeface="Arial"/>
              <a:sym typeface="Arial"/>
            </a:endParaRPr>
          </a:p>
          <a:p>
            <a:pPr marL="285750" marR="0" lvl="0" indent="-171450" algn="l" rtl="0">
              <a:lnSpc>
                <a:spcPct val="90000"/>
              </a:lnSpc>
              <a:spcBef>
                <a:spcPts val="1000"/>
              </a:spcBef>
              <a:spcAft>
                <a:spcPts val="0"/>
              </a:spcAft>
              <a:buClr>
                <a:srgbClr val="1C1C1C"/>
              </a:buClr>
              <a:buSzPts val="1800"/>
              <a:buFont typeface="Arial"/>
              <a:buNone/>
            </a:pPr>
            <a:endParaRPr sz="1800" b="0" i="0" u="none" strike="noStrike" cap="none" dirty="0">
              <a:solidFill>
                <a:srgbClr val="1C1C1C"/>
              </a:solidFill>
              <a:ea typeface="Arial"/>
              <a:cs typeface="Arial"/>
              <a:sym typeface="Arial"/>
            </a:endParaRPr>
          </a:p>
          <a:p>
            <a:pPr marL="228600" marR="0" lvl="0" indent="-114300" algn="l" rtl="0">
              <a:lnSpc>
                <a:spcPct val="90000"/>
              </a:lnSpc>
              <a:spcBef>
                <a:spcPts val="1000"/>
              </a:spcBef>
              <a:spcAft>
                <a:spcPts val="0"/>
              </a:spcAft>
              <a:buClr>
                <a:srgbClr val="1C1C1C"/>
              </a:buClr>
              <a:buSzPts val="1800"/>
              <a:buFont typeface="Arial"/>
              <a:buNone/>
            </a:pPr>
            <a:endParaRPr sz="1800" b="0" i="0" u="none" strike="noStrike" cap="none" dirty="0">
              <a:solidFill>
                <a:srgbClr val="1C1C1C"/>
              </a:solidFill>
              <a:ea typeface="Arial"/>
              <a:cs typeface="Arial"/>
              <a:sym typeface="Arial"/>
            </a:endParaRPr>
          </a:p>
        </p:txBody>
      </p:sp>
      <p:sp>
        <p:nvSpPr>
          <p:cNvPr id="9" name="Rectangle 8">
            <a:extLst>
              <a:ext uri="{FF2B5EF4-FFF2-40B4-BE49-F238E27FC236}">
                <a16:creationId xmlns:a16="http://schemas.microsoft.com/office/drawing/2014/main" id="{6B624FCE-BB8D-4440-91A7-E7AFE89440CC}"/>
              </a:ext>
            </a:extLst>
          </p:cNvPr>
          <p:cNvSpPr/>
          <p:nvPr/>
        </p:nvSpPr>
        <p:spPr>
          <a:xfrm>
            <a:off x="755650" y="3793418"/>
            <a:ext cx="7632700" cy="4674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lvl="0">
              <a:lnSpc>
                <a:spcPct val="90000"/>
              </a:lnSpc>
              <a:spcBef>
                <a:spcPts val="1000"/>
              </a:spcBef>
              <a:buClr>
                <a:srgbClr val="1C1C1C"/>
              </a:buClr>
              <a:buSzPts val="2800"/>
            </a:pPr>
            <a:r>
              <a:rPr lang="en-GB" b="1" dirty="0">
                <a:solidFill>
                  <a:srgbClr val="1C1C1C"/>
                </a:solidFill>
              </a:rPr>
              <a:t>Ask myself who wrote this?</a:t>
            </a:r>
            <a:endParaRPr lang="en-GB" b="1" dirty="0">
              <a:solidFill>
                <a:srgbClr val="1C1C1C"/>
              </a:solidFill>
              <a:latin typeface="Arial"/>
              <a:ea typeface="Arial"/>
              <a:cs typeface="Arial"/>
              <a:sym typeface="Arial"/>
            </a:endParaRPr>
          </a:p>
        </p:txBody>
      </p:sp>
      <p:sp>
        <p:nvSpPr>
          <p:cNvPr id="10" name="Rectangle 9">
            <a:extLst>
              <a:ext uri="{FF2B5EF4-FFF2-40B4-BE49-F238E27FC236}">
                <a16:creationId xmlns:a16="http://schemas.microsoft.com/office/drawing/2014/main" id="{5933CDB9-C170-4699-BD91-F64B2274E1D9}"/>
              </a:ext>
            </a:extLst>
          </p:cNvPr>
          <p:cNvSpPr/>
          <p:nvPr/>
        </p:nvSpPr>
        <p:spPr>
          <a:xfrm>
            <a:off x="755550" y="4395785"/>
            <a:ext cx="7632700" cy="4674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lvl="0">
              <a:lnSpc>
                <a:spcPct val="90000"/>
              </a:lnSpc>
              <a:buClr>
                <a:srgbClr val="1C1C1C"/>
              </a:buClr>
              <a:buSzPts val="2800"/>
            </a:pPr>
            <a:r>
              <a:rPr lang="en-GB" b="1" dirty="0">
                <a:solidFill>
                  <a:schemeClr val="tx1"/>
                </a:solidFill>
              </a:rPr>
              <a:t>Investigate why is was written.</a:t>
            </a:r>
            <a:endParaRPr lang="en-GB" b="1" dirty="0">
              <a:solidFill>
                <a:schemeClr val="tx1"/>
              </a:solidFill>
              <a:latin typeface="Arial"/>
              <a:ea typeface="Arial"/>
              <a:cs typeface="Arial"/>
              <a:sym typeface="Arial"/>
            </a:endParaRPr>
          </a:p>
        </p:txBody>
      </p:sp>
      <p:sp>
        <p:nvSpPr>
          <p:cNvPr id="11" name="Rectangle 10">
            <a:extLst>
              <a:ext uri="{FF2B5EF4-FFF2-40B4-BE49-F238E27FC236}">
                <a16:creationId xmlns:a16="http://schemas.microsoft.com/office/drawing/2014/main" id="{D885779D-7E49-4856-8567-3B8F9AA62F5A}"/>
              </a:ext>
            </a:extLst>
          </p:cNvPr>
          <p:cNvSpPr/>
          <p:nvPr/>
        </p:nvSpPr>
        <p:spPr>
          <a:xfrm>
            <a:off x="755650" y="4998152"/>
            <a:ext cx="7632700" cy="4674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lvl="0">
              <a:lnSpc>
                <a:spcPct val="90000"/>
              </a:lnSpc>
              <a:buClr>
                <a:srgbClr val="1C1C1C"/>
              </a:buClr>
              <a:buSzPts val="2800"/>
            </a:pPr>
            <a:r>
              <a:rPr lang="en-GB" b="1" dirty="0">
                <a:solidFill>
                  <a:srgbClr val="1C1C1C"/>
                </a:solidFill>
              </a:rPr>
              <a:t>Support my friends if fake news upsets them.</a:t>
            </a:r>
            <a:endParaRPr lang="en-GB" b="1" dirty="0">
              <a:solidFill>
                <a:srgbClr val="1C1C1C"/>
              </a:solidFill>
              <a:latin typeface="Arial"/>
              <a:ea typeface="Arial"/>
              <a:cs typeface="Arial"/>
              <a:sym typeface="Arial"/>
            </a:endParaRPr>
          </a:p>
        </p:txBody>
      </p:sp>
      <p:sp>
        <p:nvSpPr>
          <p:cNvPr id="12" name="Rectangle 11">
            <a:extLst>
              <a:ext uri="{FF2B5EF4-FFF2-40B4-BE49-F238E27FC236}">
                <a16:creationId xmlns:a16="http://schemas.microsoft.com/office/drawing/2014/main" id="{29C6224D-21EE-4107-862C-4E12ACF25541}"/>
              </a:ext>
            </a:extLst>
          </p:cNvPr>
          <p:cNvSpPr/>
          <p:nvPr/>
        </p:nvSpPr>
        <p:spPr>
          <a:xfrm>
            <a:off x="755650" y="5625417"/>
            <a:ext cx="7632700" cy="467408"/>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lvl="0">
              <a:lnSpc>
                <a:spcPct val="90000"/>
              </a:lnSpc>
              <a:buClr>
                <a:srgbClr val="1C1C1C"/>
              </a:buClr>
              <a:buSzPts val="2400"/>
            </a:pPr>
            <a:r>
              <a:rPr lang="en-GB" b="1" dirty="0">
                <a:solidFill>
                  <a:srgbClr val="1C1C1C"/>
                </a:solidFill>
              </a:rPr>
              <a:t>Only share things I have checked are true.</a:t>
            </a:r>
            <a:endParaRPr lang="en-GB" b="1" dirty="0">
              <a:solidFill>
                <a:srgbClr val="1C1C1C"/>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0365" y="611363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Internet We Trust</a:t>
            </a:r>
          </a:p>
        </p:txBody>
      </p:sp>
      <p:sp>
        <p:nvSpPr>
          <p:cNvPr id="3" name="Content Placeholder 2"/>
          <p:cNvSpPr txBox="1">
            <a:spLocks/>
          </p:cNvSpPr>
          <p:nvPr/>
        </p:nvSpPr>
        <p:spPr>
          <a:xfrm>
            <a:off x="489127" y="1278075"/>
            <a:ext cx="8478502" cy="921002"/>
          </a:xfrm>
          <a:prstGeom prst="roundRect">
            <a:avLst>
              <a:gd name="adj" fmla="val 2583"/>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dirty="0"/>
              <a:t>There are ways we can investigate if the information we read is fact or fiction.</a:t>
            </a:r>
          </a:p>
        </p:txBody>
      </p:sp>
      <p:grpSp>
        <p:nvGrpSpPr>
          <p:cNvPr id="9" name="Group 8">
            <a:extLst>
              <a:ext uri="{FF2B5EF4-FFF2-40B4-BE49-F238E27FC236}">
                <a16:creationId xmlns:a16="http://schemas.microsoft.com/office/drawing/2014/main" id="{21A5242A-41E3-43C9-A6BF-4A34C237DB9B}"/>
              </a:ext>
            </a:extLst>
          </p:cNvPr>
          <p:cNvGrpSpPr/>
          <p:nvPr/>
        </p:nvGrpSpPr>
        <p:grpSpPr>
          <a:xfrm>
            <a:off x="5035370" y="4155283"/>
            <a:ext cx="3155593" cy="1937542"/>
            <a:chOff x="5035370" y="4155283"/>
            <a:chExt cx="3155593" cy="1937542"/>
          </a:xfrm>
        </p:grpSpPr>
        <p:sp>
          <p:nvSpPr>
            <p:cNvPr id="22" name="Content Placeholder 2">
              <a:extLst>
                <a:ext uri="{FF2B5EF4-FFF2-40B4-BE49-F238E27FC236}">
                  <a16:creationId xmlns:a16="http://schemas.microsoft.com/office/drawing/2014/main" id="{6597A122-5F52-491F-BDCA-128C3144791F}"/>
                </a:ext>
              </a:extLst>
            </p:cNvPr>
            <p:cNvSpPr txBox="1">
              <a:spLocks/>
            </p:cNvSpPr>
            <p:nvPr/>
          </p:nvSpPr>
          <p:spPr bwMode="auto">
            <a:xfrm>
              <a:off x="5035370" y="5741987"/>
              <a:ext cx="3155593"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ask for help</a:t>
              </a:r>
            </a:p>
          </p:txBody>
        </p:sp>
        <p:pic>
          <p:nvPicPr>
            <p:cNvPr id="23" name="Picture 22">
              <a:extLst>
                <a:ext uri="{FF2B5EF4-FFF2-40B4-BE49-F238E27FC236}">
                  <a16:creationId xmlns:a16="http://schemas.microsoft.com/office/drawing/2014/main" id="{AD98A5E2-4C6C-4591-A744-B9BF0AC06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811" y="4155283"/>
              <a:ext cx="1913815" cy="1353811"/>
            </a:xfrm>
            <a:prstGeom prst="rect">
              <a:avLst/>
            </a:prstGeom>
          </p:spPr>
        </p:pic>
      </p:grpSp>
      <p:grpSp>
        <p:nvGrpSpPr>
          <p:cNvPr id="30" name="Group 29">
            <a:extLst>
              <a:ext uri="{FF2B5EF4-FFF2-40B4-BE49-F238E27FC236}">
                <a16:creationId xmlns:a16="http://schemas.microsoft.com/office/drawing/2014/main" id="{C9508644-353C-4C93-A734-367B862BCB89}"/>
              </a:ext>
            </a:extLst>
          </p:cNvPr>
          <p:cNvGrpSpPr/>
          <p:nvPr/>
        </p:nvGrpSpPr>
        <p:grpSpPr>
          <a:xfrm>
            <a:off x="1068676" y="1941825"/>
            <a:ext cx="2740025" cy="1879931"/>
            <a:chOff x="1068676" y="1941825"/>
            <a:chExt cx="2740025" cy="1879931"/>
          </a:xfrm>
        </p:grpSpPr>
        <p:sp>
          <p:nvSpPr>
            <p:cNvPr id="4" name="Content Placeholder 2"/>
            <p:cNvSpPr txBox="1">
              <a:spLocks/>
            </p:cNvSpPr>
            <p:nvPr/>
          </p:nvSpPr>
          <p:spPr bwMode="auto">
            <a:xfrm>
              <a:off x="1068676" y="3470918"/>
              <a:ext cx="2740025"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question what you see</a:t>
              </a:r>
            </a:p>
          </p:txBody>
        </p:sp>
        <p:pic>
          <p:nvPicPr>
            <p:cNvPr id="25" name="Picture 24" descr="A picture containing icon&#10;&#10;Description automatically generated">
              <a:extLst>
                <a:ext uri="{FF2B5EF4-FFF2-40B4-BE49-F238E27FC236}">
                  <a16:creationId xmlns:a16="http://schemas.microsoft.com/office/drawing/2014/main" id="{945B8AC7-95B9-4FA6-8656-AE7B8783F2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35" y="1941825"/>
              <a:ext cx="799000" cy="1352471"/>
            </a:xfrm>
            <a:prstGeom prst="rect">
              <a:avLst/>
            </a:prstGeom>
          </p:spPr>
        </p:pic>
      </p:grpSp>
      <p:grpSp>
        <p:nvGrpSpPr>
          <p:cNvPr id="31" name="Group 30">
            <a:extLst>
              <a:ext uri="{FF2B5EF4-FFF2-40B4-BE49-F238E27FC236}">
                <a16:creationId xmlns:a16="http://schemas.microsoft.com/office/drawing/2014/main" id="{9B88CA37-F58C-4BAF-9676-F864062FDA33}"/>
              </a:ext>
            </a:extLst>
          </p:cNvPr>
          <p:cNvGrpSpPr/>
          <p:nvPr/>
        </p:nvGrpSpPr>
        <p:grpSpPr>
          <a:xfrm>
            <a:off x="5035370" y="1799461"/>
            <a:ext cx="3155593" cy="2022295"/>
            <a:chOff x="5035370" y="1799461"/>
            <a:chExt cx="3155593" cy="2022295"/>
          </a:xfrm>
        </p:grpSpPr>
        <p:sp>
          <p:nvSpPr>
            <p:cNvPr id="20" name="Content Placeholder 2">
              <a:extLst>
                <a:ext uri="{FF2B5EF4-FFF2-40B4-BE49-F238E27FC236}">
                  <a16:creationId xmlns:a16="http://schemas.microsoft.com/office/drawing/2014/main" id="{7FAB8C02-7DAC-4657-A577-E1682EB63C3B}"/>
                </a:ext>
              </a:extLst>
            </p:cNvPr>
            <p:cNvSpPr txBox="1">
              <a:spLocks/>
            </p:cNvSpPr>
            <p:nvPr/>
          </p:nvSpPr>
          <p:spPr bwMode="auto">
            <a:xfrm>
              <a:off x="5035370" y="3470918"/>
              <a:ext cx="3155593"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defRPr/>
              </a:pPr>
              <a:r>
                <a:rPr lang="en-GB" b="1" dirty="0"/>
                <a:t>check other sources online</a:t>
              </a:r>
            </a:p>
          </p:txBody>
        </p:sp>
        <p:pic>
          <p:nvPicPr>
            <p:cNvPr id="27" name="Picture 26" descr="A computer generated image of a person&#10;&#10;Description automatically generated">
              <a:extLst>
                <a:ext uri="{FF2B5EF4-FFF2-40B4-BE49-F238E27FC236}">
                  <a16:creationId xmlns:a16="http://schemas.microsoft.com/office/drawing/2014/main" id="{73F8575F-DD6E-4AE6-976F-028F84191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811" y="1799461"/>
              <a:ext cx="2053709" cy="1478761"/>
            </a:xfrm>
            <a:prstGeom prst="rect">
              <a:avLst/>
            </a:prstGeom>
          </p:spPr>
        </p:pic>
      </p:grpSp>
      <p:grpSp>
        <p:nvGrpSpPr>
          <p:cNvPr id="32" name="Group 31">
            <a:extLst>
              <a:ext uri="{FF2B5EF4-FFF2-40B4-BE49-F238E27FC236}">
                <a16:creationId xmlns:a16="http://schemas.microsoft.com/office/drawing/2014/main" id="{A870160E-F65C-4A52-ADF3-9A28F0C76B5A}"/>
              </a:ext>
            </a:extLst>
          </p:cNvPr>
          <p:cNvGrpSpPr/>
          <p:nvPr/>
        </p:nvGrpSpPr>
        <p:grpSpPr>
          <a:xfrm>
            <a:off x="1068676" y="4011293"/>
            <a:ext cx="2740025" cy="2081532"/>
            <a:chOff x="1068676" y="4011293"/>
            <a:chExt cx="2740025" cy="2081532"/>
          </a:xfrm>
        </p:grpSpPr>
        <p:sp>
          <p:nvSpPr>
            <p:cNvPr id="21" name="Content Placeholder 2">
              <a:extLst>
                <a:ext uri="{FF2B5EF4-FFF2-40B4-BE49-F238E27FC236}">
                  <a16:creationId xmlns:a16="http://schemas.microsoft.com/office/drawing/2014/main" id="{FBB409B6-3218-437B-96E4-C7E9B09710F8}"/>
                </a:ext>
              </a:extLst>
            </p:cNvPr>
            <p:cNvSpPr txBox="1">
              <a:spLocks/>
            </p:cNvSpPr>
            <p:nvPr/>
          </p:nvSpPr>
          <p:spPr bwMode="auto">
            <a:xfrm>
              <a:off x="1068676" y="5741987"/>
              <a:ext cx="2740025" cy="3508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marL="0" indent="0" algn="l" rtl="0" fontAlgn="base">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rgbClr val="1C1C1C"/>
                </a:buClr>
                <a:buSzPts val="2800"/>
                <a:buFont typeface="Arial"/>
                <a:buNone/>
              </a:pPr>
              <a:r>
                <a:rPr lang="en-US" sz="1800" b="1" dirty="0">
                  <a:solidFill>
                    <a:srgbClr val="1C1C1C"/>
                  </a:solidFill>
                  <a:latin typeface="+mn-lt"/>
                </a:rPr>
                <a:t>check sources offline</a:t>
              </a:r>
              <a:endParaRPr lang="en-US" dirty="0">
                <a:latin typeface="+mn-lt"/>
              </a:endParaRPr>
            </a:p>
            <a:p>
              <a:pPr marL="285750" marR="0" lvl="0" indent="-107950" algn="ctr" rtl="0">
                <a:lnSpc>
                  <a:spcPct val="90000"/>
                </a:lnSpc>
                <a:spcBef>
                  <a:spcPts val="1000"/>
                </a:spcBef>
                <a:spcAft>
                  <a:spcPts val="0"/>
                </a:spcAft>
                <a:buClr>
                  <a:srgbClr val="1C1C1C"/>
                </a:buClr>
                <a:buSzPts val="2800"/>
                <a:buFont typeface="Arial"/>
                <a:buNone/>
              </a:pPr>
              <a:endParaRPr lang="en-US" sz="1800" b="1" i="0" u="none" strike="noStrike" cap="none" dirty="0">
                <a:solidFill>
                  <a:srgbClr val="1C1C1C"/>
                </a:solidFill>
                <a:latin typeface="+mn-lt"/>
                <a:ea typeface="Arial"/>
                <a:cs typeface="Arial"/>
                <a:sym typeface="Arial"/>
              </a:endParaRPr>
            </a:p>
            <a:p>
              <a:pPr marL="285750" marR="0" lvl="0" indent="-107950" algn="ctr" rtl="0">
                <a:lnSpc>
                  <a:spcPct val="90000"/>
                </a:lnSpc>
                <a:spcBef>
                  <a:spcPts val="1000"/>
                </a:spcBef>
                <a:spcAft>
                  <a:spcPts val="0"/>
                </a:spcAft>
                <a:buClr>
                  <a:srgbClr val="1C1C1C"/>
                </a:buClr>
                <a:buSzPts val="2800"/>
                <a:buFont typeface="Arial"/>
                <a:buNone/>
              </a:pPr>
              <a:endParaRPr lang="en-US" sz="1800" b="1" i="0" u="none" strike="noStrike" cap="none" dirty="0">
                <a:solidFill>
                  <a:srgbClr val="1C1C1C"/>
                </a:solidFill>
                <a:latin typeface="+mn-lt"/>
                <a:ea typeface="Arial"/>
                <a:cs typeface="Arial"/>
                <a:sym typeface="Arial"/>
              </a:endParaRPr>
            </a:p>
            <a:p>
              <a:pPr marL="285750" marR="0" lvl="0" indent="-107950" algn="ctr" rtl="0">
                <a:lnSpc>
                  <a:spcPct val="90000"/>
                </a:lnSpc>
                <a:spcBef>
                  <a:spcPts val="1000"/>
                </a:spcBef>
                <a:spcAft>
                  <a:spcPts val="0"/>
                </a:spcAft>
                <a:buClr>
                  <a:srgbClr val="1C1C1C"/>
                </a:buClr>
                <a:buSzPts val="2800"/>
                <a:buFont typeface="Arial"/>
                <a:buNone/>
              </a:pPr>
              <a:endParaRPr lang="en-US" sz="1800" b="1" i="0" u="none" strike="noStrike" cap="none" dirty="0">
                <a:solidFill>
                  <a:srgbClr val="1C1C1C"/>
                </a:solidFill>
                <a:latin typeface="+mn-lt"/>
                <a:ea typeface="Arial"/>
                <a:cs typeface="Arial"/>
                <a:sym typeface="Arial"/>
              </a:endParaRPr>
            </a:p>
            <a:p>
              <a:pPr marL="0" marR="0" lvl="0" indent="0" algn="ctr" rtl="0">
                <a:lnSpc>
                  <a:spcPct val="90000"/>
                </a:lnSpc>
                <a:spcBef>
                  <a:spcPts val="1000"/>
                </a:spcBef>
                <a:spcAft>
                  <a:spcPts val="0"/>
                </a:spcAft>
                <a:buClr>
                  <a:srgbClr val="1C1C1C"/>
                </a:buClr>
                <a:buSzPts val="2800"/>
                <a:buFont typeface="Arial"/>
                <a:buNone/>
              </a:pPr>
              <a:endParaRPr lang="en-US" sz="1800" b="1" i="0" u="none" strike="noStrike" cap="none" dirty="0">
                <a:solidFill>
                  <a:srgbClr val="1C1C1C"/>
                </a:solidFill>
                <a:latin typeface="+mn-lt"/>
                <a:ea typeface="Arial"/>
                <a:cs typeface="Arial"/>
                <a:sym typeface="Arial"/>
              </a:endParaRPr>
            </a:p>
          </p:txBody>
        </p:sp>
        <p:pic>
          <p:nvPicPr>
            <p:cNvPr id="29" name="Picture 28" descr="A close up of a logo&#10;&#10;Description automatically generated">
              <a:extLst>
                <a:ext uri="{FF2B5EF4-FFF2-40B4-BE49-F238E27FC236}">
                  <a16:creationId xmlns:a16="http://schemas.microsoft.com/office/drawing/2014/main" id="{20B42AB5-6870-4511-98FA-621586369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1510" y="4011293"/>
              <a:ext cx="1494355" cy="1641790"/>
            </a:xfrm>
            <a:prstGeom prst="rect">
              <a:avLst/>
            </a:prstGeom>
          </p:spPr>
        </p:pic>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5445" y="5772281"/>
            <a:ext cx="487363" cy="487363"/>
          </a:xfrm>
          <a:prstGeom prst="rect">
            <a:avLst/>
          </a:prstGeom>
        </p:spPr>
      </p:pic>
    </p:spTree>
    <p:extLst>
      <p:ext uri="{BB962C8B-B14F-4D97-AF65-F5344CB8AC3E}">
        <p14:creationId xmlns:p14="http://schemas.microsoft.com/office/powerpoint/2010/main" val="12752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389</TotalTime>
  <Words>574</Words>
  <Application>Microsoft Office PowerPoint</Application>
  <PresentationFormat>On-screen Show (4:3)</PresentationFormat>
  <Paragraphs>69</Paragraphs>
  <Slides>14</Slides>
  <Notes>2</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MS PGothic</vt:lpstr>
      <vt:lpstr>Times New Roman</vt:lpstr>
      <vt:lpstr>Twinkl</vt:lpstr>
      <vt:lpstr>Sassoon Infant Rg</vt:lpstr>
      <vt:lpstr>Symbol</vt:lpstr>
      <vt:lpstr>Arial</vt:lpstr>
      <vt:lpstr>MS PGothic</vt:lpstr>
      <vt:lpstr>Calibri</vt:lpstr>
      <vt:lpstr>Office Theme</vt:lpstr>
      <vt:lpstr>PowerPoint Presentation</vt:lpstr>
      <vt:lpstr>PowerPoint Presentation</vt:lpstr>
      <vt:lpstr>What Is Safer Internet Day?</vt:lpstr>
      <vt:lpstr>What Do You Use the Internet For?</vt:lpstr>
      <vt:lpstr>How Do We Access the Internet? </vt:lpstr>
      <vt:lpstr>What Is Your Online Identity?</vt:lpstr>
      <vt:lpstr>An Internet We Trust</vt:lpstr>
      <vt:lpstr>News or Fake News?</vt:lpstr>
      <vt:lpstr>An Internet We Trust</vt:lpstr>
      <vt:lpstr>What Would You Do If…</vt:lpstr>
      <vt:lpstr>What Would You Do If…</vt:lpstr>
      <vt:lpstr>An Internet We Trust</vt:lpstr>
      <vt:lpstr>Follow up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Simone Wouters</dc:creator>
  <cp:lastModifiedBy>Deputy Headteacher</cp:lastModifiedBy>
  <cp:revision>41</cp:revision>
  <dcterms:created xsi:type="dcterms:W3CDTF">2019-12-18T10:40:02Z</dcterms:created>
  <dcterms:modified xsi:type="dcterms:W3CDTF">2021-02-04T16:29:28Z</dcterms:modified>
</cp:coreProperties>
</file>