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3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FB613C-AAE0-4F4D-9AEF-71B8B16D0A7A}" v="4" dt="2020-04-16T13:31:06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661"/>
  </p:normalViewPr>
  <p:slideViewPr>
    <p:cSldViewPr snapToGrid="0" snapToObjects="1">
      <p:cViewPr varScale="1">
        <p:scale>
          <a:sx n="83" d="100"/>
          <a:sy n="83" d="100"/>
        </p:scale>
        <p:origin x="12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5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9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2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3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3D67-8EAA-3244-8A7D-E2ED7599615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A8B1-31BB-EC4D-9CAB-9E8CF300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6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Dunne@merseyfire.gov.uk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hyperlink" Target="mailto:AnthonyDunn@merseyfire.g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2CECFE-05A9-6341-970D-AD3CC3717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61"/>
            <a:ext cx="9906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8AEA484-490E-DF45-BC59-DFDEA06FE4FD}"/>
              </a:ext>
            </a:extLst>
          </p:cNvPr>
          <p:cNvSpPr txBox="1"/>
          <p:nvPr/>
        </p:nvSpPr>
        <p:spPr>
          <a:xfrm>
            <a:off x="664419" y="2406165"/>
            <a:ext cx="37036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During the current </a:t>
            </a:r>
            <a:r>
              <a:rPr lang="en-GB" sz="1000" dirty="0" smtClean="0"/>
              <a:t>‘</a:t>
            </a:r>
            <a:r>
              <a:rPr lang="en-GB" sz="1000" dirty="0" err="1" smtClean="0"/>
              <a:t>Covid</a:t>
            </a:r>
            <a:r>
              <a:rPr lang="en-GB" sz="1000" dirty="0" smtClean="0"/>
              <a:t> </a:t>
            </a:r>
            <a:r>
              <a:rPr lang="en-GB" sz="1000" dirty="0"/>
              <a:t>-19 Lockdown’ </a:t>
            </a:r>
            <a:r>
              <a:rPr lang="en-GB" sz="1000" dirty="0" smtClean="0"/>
              <a:t>as you know MFRS Fire Cadets has </a:t>
            </a:r>
            <a:r>
              <a:rPr lang="en-GB" sz="1000" dirty="0"/>
              <a:t>been </a:t>
            </a:r>
            <a:r>
              <a:rPr lang="en-GB" sz="1000" dirty="0" smtClean="0"/>
              <a:t>suspended. </a:t>
            </a:r>
          </a:p>
          <a:p>
            <a:endParaRPr lang="en-GB" sz="1000" dirty="0"/>
          </a:p>
          <a:p>
            <a:r>
              <a:rPr lang="en-GB" sz="1000" dirty="0" smtClean="0"/>
              <a:t>We </a:t>
            </a:r>
            <a:r>
              <a:rPr lang="en-GB" sz="1000" dirty="0" smtClean="0"/>
              <a:t>have not </a:t>
            </a:r>
            <a:r>
              <a:rPr lang="en-GB" sz="1000" dirty="0" smtClean="0"/>
              <a:t>forgotten about you and would very much like to stay in touch.</a:t>
            </a:r>
          </a:p>
          <a:p>
            <a:endParaRPr lang="en-GB" sz="1000" dirty="0"/>
          </a:p>
          <a:p>
            <a:r>
              <a:rPr lang="en-GB" sz="1000" dirty="0" smtClean="0"/>
              <a:t>Each </a:t>
            </a:r>
            <a:r>
              <a:rPr lang="en-GB" sz="1000" dirty="0"/>
              <a:t>week we will send out a task along with a worksheet for you to complete. W</a:t>
            </a:r>
            <a:r>
              <a:rPr lang="en-GB" sz="1000" dirty="0" smtClean="0"/>
              <a:t>e </a:t>
            </a:r>
            <a:r>
              <a:rPr lang="en-GB" sz="1000" dirty="0"/>
              <a:t>are aware that a lot of cadets will not have access to a printer and therefore any answers can be emailed back to </a:t>
            </a:r>
            <a:r>
              <a:rPr lang="en-GB" sz="1000" dirty="0" smtClean="0"/>
              <a:t>your </a:t>
            </a:r>
            <a:r>
              <a:rPr lang="en-GB" sz="1000" dirty="0"/>
              <a:t>Unit Leaders</a:t>
            </a:r>
            <a:r>
              <a:rPr lang="en-GB" sz="1000" dirty="0" smtClean="0"/>
              <a:t>:</a:t>
            </a:r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/>
              <a:t>Email to:    </a:t>
            </a:r>
            <a:r>
              <a:rPr lang="en-GB" sz="1000" b="1" u="sng" dirty="0" smtClean="0">
                <a:hlinkClick r:id="rId3"/>
              </a:rPr>
              <a:t>DianeDunne@merseyfire.gov.uk</a:t>
            </a:r>
            <a:endParaRPr lang="en-GB" sz="1000" b="1" u="sng" dirty="0" smtClean="0"/>
          </a:p>
          <a:p>
            <a:endParaRPr lang="en-GB" sz="1000" b="1" u="sng" dirty="0"/>
          </a:p>
          <a:p>
            <a:r>
              <a:rPr lang="en-GB" sz="1000" dirty="0"/>
              <a:t>	</a:t>
            </a:r>
          </a:p>
          <a:p>
            <a:r>
              <a:rPr lang="en-GB" sz="1000" dirty="0"/>
              <a:t>Email to: </a:t>
            </a:r>
            <a:r>
              <a:rPr lang="en-GB" sz="1000" dirty="0" smtClean="0"/>
              <a:t>   </a:t>
            </a:r>
            <a:r>
              <a:rPr lang="en-GB" sz="1000" dirty="0" smtClean="0">
                <a:hlinkClick r:id="rId4"/>
              </a:rPr>
              <a:t>AnthonyDunn@merseyfire.go.uk</a:t>
            </a:r>
            <a:r>
              <a:rPr lang="en-GB" sz="1000" dirty="0" smtClean="0"/>
              <a:t> </a:t>
            </a:r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29B4BF-7AF7-9449-97A1-B0B31DBF6907}"/>
              </a:ext>
            </a:extLst>
          </p:cNvPr>
          <p:cNvSpPr txBox="1"/>
          <p:nvPr/>
        </p:nvSpPr>
        <p:spPr>
          <a:xfrm>
            <a:off x="5039066" y="2590955"/>
            <a:ext cx="37036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weekly task will </a:t>
            </a:r>
            <a:r>
              <a:rPr lang="en-GB" sz="1000" dirty="0" smtClean="0"/>
              <a:t>be uploaded to Abbot’s lea website </a:t>
            </a:r>
            <a:r>
              <a:rPr lang="en-GB" sz="1000" dirty="0" smtClean="0"/>
              <a:t> </a:t>
            </a:r>
            <a:r>
              <a:rPr lang="en-GB" sz="1000" dirty="0" smtClean="0"/>
              <a:t>for you to complete during the week.</a:t>
            </a:r>
          </a:p>
          <a:p>
            <a:endParaRPr lang="en-GB" sz="1000" dirty="0"/>
          </a:p>
          <a:p>
            <a:r>
              <a:rPr lang="en-GB" sz="1000" dirty="0" smtClean="0"/>
              <a:t>This will start Monday </a:t>
            </a:r>
            <a:r>
              <a:rPr lang="en-GB" sz="1000" dirty="0" smtClean="0"/>
              <a:t>11</a:t>
            </a:r>
            <a:r>
              <a:rPr lang="en-GB" sz="1000" baseline="30000" dirty="0" smtClean="0"/>
              <a:t>th</a:t>
            </a:r>
            <a:r>
              <a:rPr lang="en-GB" sz="1000" dirty="0" smtClean="0"/>
              <a:t> May</a:t>
            </a:r>
            <a:r>
              <a:rPr lang="en-GB" sz="1000" dirty="0" smtClean="0"/>
              <a:t> </a:t>
            </a:r>
            <a:r>
              <a:rPr lang="en-GB" sz="1000" dirty="0" smtClean="0"/>
              <a:t>2020 </a:t>
            </a:r>
          </a:p>
          <a:p>
            <a:endParaRPr lang="en-GB" sz="1000" dirty="0" smtClean="0"/>
          </a:p>
          <a:p>
            <a:r>
              <a:rPr lang="en-GB" sz="1000" dirty="0" smtClean="0">
                <a:solidFill>
                  <a:srgbClr val="42368C"/>
                </a:solidFill>
              </a:rPr>
              <a:t>______________________________________________________</a:t>
            </a:r>
            <a:endParaRPr lang="en-GB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171E25-CCB0-AE4E-8B0E-580E8F9D0453}"/>
              </a:ext>
            </a:extLst>
          </p:cNvPr>
          <p:cNvSpPr txBox="1"/>
          <p:nvPr/>
        </p:nvSpPr>
        <p:spPr>
          <a:xfrm>
            <a:off x="4920656" y="1999370"/>
            <a:ext cx="3703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2368C"/>
                </a:solidFill>
              </a:rPr>
              <a:t>The next six weeks…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92727A7-0855-4504-8813-8E4F2B5CA2F4}"/>
              </a:ext>
            </a:extLst>
          </p:cNvPr>
          <p:cNvGrpSpPr/>
          <p:nvPr/>
        </p:nvGrpSpPr>
        <p:grpSpPr>
          <a:xfrm>
            <a:off x="7854852" y="468369"/>
            <a:ext cx="1812128" cy="722537"/>
            <a:chOff x="7854852" y="468369"/>
            <a:chExt cx="1812128" cy="72253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0185699-2484-4FE7-870C-3145D8B7463E}"/>
                </a:ext>
              </a:extLst>
            </p:cNvPr>
            <p:cNvSpPr/>
            <p:nvPr/>
          </p:nvSpPr>
          <p:spPr>
            <a:xfrm>
              <a:off x="8624306" y="847438"/>
              <a:ext cx="1042674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3148230-2391-4400-854C-C9F2E7961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854852" y="468369"/>
              <a:ext cx="1775726" cy="722537"/>
            </a:xfrm>
            <a:prstGeom prst="rect">
              <a:avLst/>
            </a:prstGeom>
          </p:spPr>
        </p:pic>
      </p:grpSp>
      <p:pic>
        <p:nvPicPr>
          <p:cNvPr id="22" name="Picture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3" y="26961"/>
            <a:ext cx="2281646" cy="8204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3920" y="50476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071572" y="3606619"/>
            <a:ext cx="3552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Please let us know of any supportive activities you have been involved in during lockdown, along with any photos and videos.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000" b="1" dirty="0" smtClean="0"/>
              <a:t>Please also share any good news stories you may have, so we can promote the good work you have been doing with our colleagues and other Fire &amp; Rescue Service’s</a:t>
            </a:r>
          </a:p>
          <a:p>
            <a:endParaRPr lang="en-GB" sz="1000" dirty="0"/>
          </a:p>
          <a:p>
            <a:pPr algn="ctr"/>
            <a:r>
              <a:rPr lang="en-GB" b="1" dirty="0" smtClean="0"/>
              <a:t>Stay safe and well</a:t>
            </a:r>
            <a:endParaRPr lang="en-GB" b="1" dirty="0"/>
          </a:p>
        </p:txBody>
      </p:sp>
      <p:pic>
        <p:nvPicPr>
          <p:cNvPr id="13" name="Picture 12" descr="http://liverpool.schools.dot-art.com/images/abbots-lea-school/abbots-lea-school-logo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511" y="488821"/>
            <a:ext cx="1016000" cy="1209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28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F1F0AC-88E4-A749-B1EC-103A62FCA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3" y="-1"/>
            <a:ext cx="9906000" cy="68580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3CA782-8C48-8247-8F4F-66AA46C92784}"/>
              </a:ext>
            </a:extLst>
          </p:cNvPr>
          <p:cNvSpPr txBox="1"/>
          <p:nvPr/>
        </p:nvSpPr>
        <p:spPr>
          <a:xfrm>
            <a:off x="532852" y="967027"/>
            <a:ext cx="1282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 smtClean="0">
                <a:solidFill>
                  <a:srgbClr val="42368C"/>
                </a:solidFill>
              </a:rPr>
              <a:t>Health &amp; Wellbeing</a:t>
            </a:r>
            <a:endParaRPr lang="en-GB" sz="800" b="1" u="sng" dirty="0">
              <a:solidFill>
                <a:srgbClr val="42368C"/>
              </a:solidFill>
            </a:endParaRPr>
          </a:p>
          <a:p>
            <a:r>
              <a:rPr lang="en-GB" sz="800" b="1" dirty="0" smtClean="0">
                <a:solidFill>
                  <a:srgbClr val="42368C"/>
                </a:solidFill>
              </a:rPr>
              <a:t>Learning </a:t>
            </a:r>
            <a:r>
              <a:rPr lang="en-GB" sz="800" b="1" dirty="0">
                <a:solidFill>
                  <a:srgbClr val="42368C"/>
                </a:solidFill>
              </a:rPr>
              <a:t>Outcome: </a:t>
            </a:r>
          </a:p>
          <a:p>
            <a:r>
              <a:rPr lang="en-GB" sz="800" dirty="0" smtClean="0"/>
              <a:t>Fire Cadets will be asked to support </a:t>
            </a:r>
            <a:r>
              <a:rPr lang="en-GB" sz="800" dirty="0"/>
              <a:t>a</a:t>
            </a:r>
            <a:r>
              <a:rPr lang="en-GB" sz="800" dirty="0" smtClean="0"/>
              <a:t> National Fire Service Campaign called</a:t>
            </a:r>
          </a:p>
          <a:p>
            <a:r>
              <a:rPr lang="en-GB" sz="800" dirty="0" err="1" smtClean="0"/>
              <a:t>l#Ready</a:t>
            </a:r>
            <a:r>
              <a:rPr lang="en-GB" sz="800" dirty="0" smtClean="0"/>
              <a:t>/Willing/Able</a:t>
            </a:r>
          </a:p>
          <a:p>
            <a:endParaRPr lang="en-GB" sz="800" dirty="0" smtClean="0"/>
          </a:p>
          <a:p>
            <a:r>
              <a:rPr lang="en-GB" sz="800" dirty="0" smtClean="0"/>
              <a:t>This task will promote well being and encourage giving back to others.</a:t>
            </a:r>
            <a:endParaRPr lang="en-GB" sz="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63F27-2F23-A84C-98A4-56980EE362C2}"/>
              </a:ext>
            </a:extLst>
          </p:cNvPr>
          <p:cNvSpPr txBox="1"/>
          <p:nvPr/>
        </p:nvSpPr>
        <p:spPr>
          <a:xfrm>
            <a:off x="1861693" y="947292"/>
            <a:ext cx="1282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b="1" dirty="0" smtClean="0">
              <a:solidFill>
                <a:srgbClr val="42368C"/>
              </a:solidFill>
            </a:endParaRPr>
          </a:p>
          <a:p>
            <a:r>
              <a:rPr lang="en-GB" sz="800" b="1" dirty="0" smtClean="0">
                <a:solidFill>
                  <a:srgbClr val="42368C"/>
                </a:solidFill>
              </a:rPr>
              <a:t>Activities</a:t>
            </a:r>
            <a:r>
              <a:rPr lang="en-GB" sz="800" b="1" dirty="0">
                <a:solidFill>
                  <a:srgbClr val="42368C"/>
                </a:solidFill>
              </a:rPr>
              <a:t>: </a:t>
            </a:r>
          </a:p>
          <a:p>
            <a:r>
              <a:rPr lang="en-GB" sz="800" dirty="0"/>
              <a:t>Fire Cadets will be asked </a:t>
            </a:r>
            <a:r>
              <a:rPr lang="en-GB" sz="800" dirty="0" smtClean="0"/>
              <a:t>to promote activities they are currently doing or would like to do once lockdown is lifted to support their community</a:t>
            </a:r>
            <a:endParaRPr lang="en-GB" sz="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8FAC7C-A4E5-3E4F-B840-17AEA9FAE029}"/>
              </a:ext>
            </a:extLst>
          </p:cNvPr>
          <p:cNvSpPr txBox="1"/>
          <p:nvPr/>
        </p:nvSpPr>
        <p:spPr>
          <a:xfrm>
            <a:off x="3591268" y="947292"/>
            <a:ext cx="127676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 smtClean="0">
                <a:solidFill>
                  <a:srgbClr val="42368C"/>
                </a:solidFill>
              </a:rPr>
              <a:t>Fire Cadet </a:t>
            </a:r>
            <a:r>
              <a:rPr lang="en-GB" sz="800" b="1" u="sng" dirty="0">
                <a:solidFill>
                  <a:srgbClr val="42368C"/>
                </a:solidFill>
              </a:rPr>
              <a:t>Quiz</a:t>
            </a:r>
          </a:p>
          <a:p>
            <a:r>
              <a:rPr lang="en-GB" sz="800" b="1" dirty="0">
                <a:solidFill>
                  <a:srgbClr val="42368C"/>
                </a:solidFill>
              </a:rPr>
              <a:t>Learning Outcome: </a:t>
            </a:r>
          </a:p>
          <a:p>
            <a:r>
              <a:rPr lang="en-GB" sz="800" dirty="0" smtClean="0"/>
              <a:t>A </a:t>
            </a:r>
            <a:r>
              <a:rPr lang="en-GB" sz="800" dirty="0"/>
              <a:t>quiz to challenge the Cadets to think </a:t>
            </a:r>
            <a:r>
              <a:rPr lang="en-GB" sz="800" dirty="0" smtClean="0"/>
              <a:t>about what they’ve learnt since </a:t>
            </a:r>
            <a:r>
              <a:rPr lang="en-GB" sz="800" dirty="0"/>
              <a:t>joining the Fire Cadets. </a:t>
            </a:r>
            <a:endParaRPr lang="en-GB" sz="800" dirty="0" smtClean="0"/>
          </a:p>
          <a:p>
            <a:endParaRPr lang="en-GB" sz="800" dirty="0"/>
          </a:p>
          <a:p>
            <a:r>
              <a:rPr lang="en-GB" sz="900" dirty="0"/>
              <a:t>This</a:t>
            </a:r>
            <a:r>
              <a:rPr lang="en-GB" sz="800" dirty="0"/>
              <a:t> task </a:t>
            </a:r>
            <a:r>
              <a:rPr lang="en-GB" sz="800" dirty="0" smtClean="0"/>
              <a:t>will confirm previous </a:t>
            </a:r>
            <a:r>
              <a:rPr lang="en-GB" sz="800" dirty="0"/>
              <a:t>learning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2191BD-6945-B74C-A487-BD63ED564D40}"/>
              </a:ext>
            </a:extLst>
          </p:cNvPr>
          <p:cNvSpPr txBox="1"/>
          <p:nvPr/>
        </p:nvSpPr>
        <p:spPr>
          <a:xfrm>
            <a:off x="5019333" y="967027"/>
            <a:ext cx="1282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42368C"/>
                </a:solidFill>
              </a:rPr>
              <a:t>Activities:</a:t>
            </a:r>
          </a:p>
          <a:p>
            <a:r>
              <a:rPr lang="en-GB" sz="800" dirty="0"/>
              <a:t>Fire Cadets will be given 15 questions to </a:t>
            </a:r>
            <a:r>
              <a:rPr lang="en-GB" sz="800" dirty="0" smtClean="0"/>
              <a:t>answer -  </a:t>
            </a:r>
            <a:r>
              <a:rPr lang="en-GB" sz="800" dirty="0"/>
              <a:t>they will be based on the knowledge they have gained since joining the Fire Cadets.   </a:t>
            </a:r>
          </a:p>
          <a:p>
            <a:endParaRPr lang="en-GB" sz="800" b="1" dirty="0">
              <a:solidFill>
                <a:srgbClr val="42368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A81343-ADA5-EA4B-8990-2183FBA83245}"/>
              </a:ext>
            </a:extLst>
          </p:cNvPr>
          <p:cNvSpPr txBox="1"/>
          <p:nvPr/>
        </p:nvSpPr>
        <p:spPr>
          <a:xfrm>
            <a:off x="6677094" y="920978"/>
            <a:ext cx="1282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 smtClean="0">
                <a:solidFill>
                  <a:srgbClr val="42368C"/>
                </a:solidFill>
              </a:rPr>
              <a:t>Communication</a:t>
            </a:r>
          </a:p>
          <a:p>
            <a:r>
              <a:rPr lang="en-GB" sz="800" b="1" dirty="0" smtClean="0">
                <a:solidFill>
                  <a:srgbClr val="42368C"/>
                </a:solidFill>
              </a:rPr>
              <a:t>Learning </a:t>
            </a:r>
            <a:r>
              <a:rPr lang="en-GB" sz="800" b="1" dirty="0">
                <a:solidFill>
                  <a:srgbClr val="42368C"/>
                </a:solidFill>
              </a:rPr>
              <a:t>Outcome: </a:t>
            </a:r>
          </a:p>
          <a:p>
            <a:r>
              <a:rPr lang="en-GB" sz="800" dirty="0" smtClean="0"/>
              <a:t>Fire Cadets will be asked to re look at the phonetic alphabet.</a:t>
            </a:r>
          </a:p>
          <a:p>
            <a:endParaRPr lang="en-GB" sz="800" dirty="0"/>
          </a:p>
          <a:p>
            <a:r>
              <a:rPr lang="en-GB" sz="800" dirty="0" smtClean="0"/>
              <a:t>This task will promote communication skills and confirm previous learning</a:t>
            </a:r>
            <a:endParaRPr lang="en-GB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C14FE8-5FE3-8B4E-8ED3-E567C92C78B5}"/>
              </a:ext>
            </a:extLst>
          </p:cNvPr>
          <p:cNvSpPr txBox="1"/>
          <p:nvPr/>
        </p:nvSpPr>
        <p:spPr>
          <a:xfrm>
            <a:off x="8091454" y="960448"/>
            <a:ext cx="1282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Activities: </a:t>
            </a:r>
            <a:endParaRPr lang="en-GB" sz="800" b="1" dirty="0" smtClean="0">
              <a:solidFill>
                <a:srgbClr val="42368C"/>
              </a:solidFill>
            </a:endParaRPr>
          </a:p>
          <a:p>
            <a:r>
              <a:rPr lang="en-GB" sz="800" dirty="0" smtClean="0"/>
              <a:t>Fire Cadets will be given the phonetic alphabet and will be asked to spell their name in the phonetic alphabet</a:t>
            </a:r>
            <a:endParaRPr lang="en-GB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AD15B9-8524-8F4D-96E3-1DE181F95EA5}"/>
              </a:ext>
            </a:extLst>
          </p:cNvPr>
          <p:cNvSpPr txBox="1"/>
          <p:nvPr/>
        </p:nvSpPr>
        <p:spPr>
          <a:xfrm>
            <a:off x="440754" y="3512874"/>
            <a:ext cx="1282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>
                <a:solidFill>
                  <a:srgbClr val="42368C"/>
                </a:solidFill>
              </a:rPr>
              <a:t>My Good Deed</a:t>
            </a:r>
          </a:p>
          <a:p>
            <a:r>
              <a:rPr lang="en-GB" sz="800" b="1" dirty="0">
                <a:solidFill>
                  <a:srgbClr val="42368C"/>
                </a:solidFill>
              </a:rPr>
              <a:t>Learning Outcome: </a:t>
            </a:r>
          </a:p>
          <a:p>
            <a:r>
              <a:rPr lang="en-GB" sz="800" dirty="0"/>
              <a:t>Fire cadets will be asked to complete a good deed around the house for parents /careers</a:t>
            </a:r>
            <a:r>
              <a:rPr lang="en-GB" sz="800" dirty="0" smtClean="0"/>
              <a:t>/ or siblings</a:t>
            </a:r>
            <a:r>
              <a:rPr lang="en-GB" sz="800" dirty="0"/>
              <a:t>. </a:t>
            </a:r>
            <a:endParaRPr lang="en-GB" sz="800" dirty="0" smtClean="0"/>
          </a:p>
          <a:p>
            <a:endParaRPr lang="en-GB" sz="800" dirty="0"/>
          </a:p>
          <a:p>
            <a:r>
              <a:rPr lang="en-GB" sz="800" dirty="0" smtClean="0"/>
              <a:t>This task will </a:t>
            </a:r>
            <a:r>
              <a:rPr lang="en-GB" sz="800" dirty="0"/>
              <a:t>give the cadets a sense of achievement and may boost moral in the family home</a:t>
            </a:r>
            <a:r>
              <a:rPr lang="en-GB" sz="800" dirty="0" smtClean="0"/>
              <a:t>.</a:t>
            </a:r>
            <a:endParaRPr lang="en-GB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9EE9F0-6F8C-7B4B-AFC6-DA9E0D82C600}"/>
              </a:ext>
            </a:extLst>
          </p:cNvPr>
          <p:cNvSpPr txBox="1"/>
          <p:nvPr/>
        </p:nvSpPr>
        <p:spPr>
          <a:xfrm>
            <a:off x="1855114" y="3552344"/>
            <a:ext cx="1282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b="1" dirty="0" smtClean="0">
              <a:solidFill>
                <a:srgbClr val="42368C"/>
              </a:solidFill>
            </a:endParaRPr>
          </a:p>
          <a:p>
            <a:r>
              <a:rPr lang="en-GB" sz="800" b="1" dirty="0" smtClean="0">
                <a:solidFill>
                  <a:srgbClr val="42368C"/>
                </a:solidFill>
              </a:rPr>
              <a:t>Activities</a:t>
            </a:r>
            <a:r>
              <a:rPr lang="en-GB" sz="800" b="1" dirty="0">
                <a:solidFill>
                  <a:srgbClr val="42368C"/>
                </a:solidFill>
              </a:rPr>
              <a:t>: </a:t>
            </a:r>
          </a:p>
          <a:p>
            <a:r>
              <a:rPr lang="en-GB" sz="800" dirty="0" smtClean="0"/>
              <a:t>Fire </a:t>
            </a:r>
            <a:r>
              <a:rPr lang="en-GB" sz="800" dirty="0"/>
              <a:t>Cadets will take part in activities around the home. Examples of activities may include::-</a:t>
            </a:r>
          </a:p>
          <a:p>
            <a:r>
              <a:rPr lang="en-GB" sz="800" dirty="0" smtClean="0"/>
              <a:t>Wash Dishes</a:t>
            </a:r>
          </a:p>
          <a:p>
            <a:r>
              <a:rPr lang="en-GB" sz="800" dirty="0" smtClean="0"/>
              <a:t>Make a Cup of Tea</a:t>
            </a:r>
          </a:p>
          <a:p>
            <a:r>
              <a:rPr lang="en-GB" sz="800" dirty="0" smtClean="0"/>
              <a:t>Wash </a:t>
            </a:r>
            <a:r>
              <a:rPr lang="en-GB" sz="800" dirty="0"/>
              <a:t>The Car</a:t>
            </a:r>
          </a:p>
          <a:p>
            <a:r>
              <a:rPr lang="en-GB" sz="800" dirty="0" smtClean="0"/>
              <a:t>Clean </a:t>
            </a:r>
            <a:r>
              <a:rPr lang="en-GB" sz="800" dirty="0"/>
              <a:t>Up</a:t>
            </a:r>
          </a:p>
          <a:p>
            <a:r>
              <a:rPr lang="en-GB" sz="800" dirty="0" smtClean="0"/>
              <a:t>Tidy your Bedroom</a:t>
            </a:r>
            <a:endParaRPr lang="en-GB" sz="800" dirty="0"/>
          </a:p>
          <a:p>
            <a:endParaRPr lang="en-GB" sz="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515DFC-5622-764E-87CF-6EAF8430B654}"/>
              </a:ext>
            </a:extLst>
          </p:cNvPr>
          <p:cNvSpPr txBox="1"/>
          <p:nvPr/>
        </p:nvSpPr>
        <p:spPr>
          <a:xfrm>
            <a:off x="3552345" y="3512874"/>
            <a:ext cx="1282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 smtClean="0">
                <a:solidFill>
                  <a:srgbClr val="42368C"/>
                </a:solidFill>
              </a:rPr>
              <a:t>Fire Equipment</a:t>
            </a:r>
          </a:p>
          <a:p>
            <a:r>
              <a:rPr lang="en-GB" sz="800" b="1" dirty="0" smtClean="0">
                <a:solidFill>
                  <a:srgbClr val="42368C"/>
                </a:solidFill>
              </a:rPr>
              <a:t>Learning </a:t>
            </a:r>
            <a:r>
              <a:rPr lang="en-GB" sz="800" b="1" dirty="0">
                <a:solidFill>
                  <a:srgbClr val="42368C"/>
                </a:solidFill>
              </a:rPr>
              <a:t>Outcome: </a:t>
            </a:r>
            <a:endParaRPr lang="en-GB" sz="800" b="1" dirty="0" smtClean="0">
              <a:solidFill>
                <a:srgbClr val="42368C"/>
              </a:solidFill>
            </a:endParaRPr>
          </a:p>
          <a:p>
            <a:r>
              <a:rPr lang="en-GB" sz="800" dirty="0" smtClean="0"/>
              <a:t>Fire </a:t>
            </a:r>
            <a:r>
              <a:rPr lang="en-GB" sz="800" dirty="0"/>
              <a:t>Cadets will be asked </a:t>
            </a:r>
            <a:r>
              <a:rPr lang="en-GB" sz="800" dirty="0" smtClean="0"/>
              <a:t>to name Fire Equipment.</a:t>
            </a:r>
          </a:p>
          <a:p>
            <a:endParaRPr lang="en-GB" sz="800" dirty="0" smtClean="0"/>
          </a:p>
          <a:p>
            <a:r>
              <a:rPr lang="en-GB" sz="800" dirty="0" smtClean="0"/>
              <a:t>This </a:t>
            </a:r>
            <a:r>
              <a:rPr lang="en-GB" sz="800" dirty="0"/>
              <a:t>task will </a:t>
            </a:r>
            <a:r>
              <a:rPr lang="en-GB" sz="800" dirty="0" smtClean="0"/>
              <a:t>confirm previous learning</a:t>
            </a:r>
            <a:endParaRPr lang="en-GB" sz="800" dirty="0"/>
          </a:p>
          <a:p>
            <a:endParaRPr lang="en-GB" sz="800" dirty="0" smtClean="0"/>
          </a:p>
          <a:p>
            <a:endParaRPr lang="en-GB" sz="800" dirty="0" smtClean="0"/>
          </a:p>
          <a:p>
            <a:endParaRPr lang="en-GB" sz="800" b="1" dirty="0">
              <a:solidFill>
                <a:srgbClr val="42368C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7C6F6-E797-0D4C-A3D3-AEAB40075B4B}"/>
              </a:ext>
            </a:extLst>
          </p:cNvPr>
          <p:cNvSpPr txBox="1"/>
          <p:nvPr/>
        </p:nvSpPr>
        <p:spPr>
          <a:xfrm>
            <a:off x="4966705" y="3552344"/>
            <a:ext cx="1407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Activities: </a:t>
            </a:r>
            <a:endParaRPr lang="en-GB" sz="800" b="1" dirty="0" smtClean="0">
              <a:solidFill>
                <a:srgbClr val="42368C"/>
              </a:solidFill>
            </a:endParaRPr>
          </a:p>
          <a:p>
            <a:r>
              <a:rPr lang="en-GB" sz="800" dirty="0" smtClean="0"/>
              <a:t>Fire Cadets </a:t>
            </a:r>
            <a:r>
              <a:rPr lang="en-GB" sz="800" dirty="0"/>
              <a:t>will </a:t>
            </a:r>
            <a:r>
              <a:rPr lang="en-GB" sz="800" dirty="0" smtClean="0"/>
              <a:t>be sent a worksheet of photographs of equipment used and will be asked to name the pieces of equipment</a:t>
            </a:r>
            <a:endParaRPr lang="en-GB" sz="800" b="1" dirty="0">
              <a:solidFill>
                <a:srgbClr val="42368C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BBD214-E3CD-6A4E-BF80-4BF70A167583}"/>
              </a:ext>
            </a:extLst>
          </p:cNvPr>
          <p:cNvSpPr txBox="1"/>
          <p:nvPr/>
        </p:nvSpPr>
        <p:spPr>
          <a:xfrm>
            <a:off x="6637623" y="3512874"/>
            <a:ext cx="128279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 smtClean="0">
                <a:solidFill>
                  <a:srgbClr val="42368C"/>
                </a:solidFill>
              </a:rPr>
              <a:t>Fire Safety</a:t>
            </a:r>
          </a:p>
          <a:p>
            <a:r>
              <a:rPr lang="en-GB" sz="800" dirty="0" smtClean="0"/>
              <a:t>Learning </a:t>
            </a:r>
            <a:r>
              <a:rPr lang="en-GB" sz="800" dirty="0"/>
              <a:t>Outcome: </a:t>
            </a:r>
            <a:endParaRPr lang="en-GB" sz="800" dirty="0" smtClean="0"/>
          </a:p>
          <a:p>
            <a:r>
              <a:rPr lang="en-GB" sz="800" dirty="0" smtClean="0"/>
              <a:t>Fire Cadets will be asked to hi-light possible fire safety dangers in their home.</a:t>
            </a:r>
          </a:p>
          <a:p>
            <a:endParaRPr lang="en-GB" sz="800" b="1" dirty="0">
              <a:solidFill>
                <a:srgbClr val="42368C"/>
              </a:solidFill>
            </a:endParaRPr>
          </a:p>
          <a:p>
            <a:r>
              <a:rPr lang="en-GB" sz="900" dirty="0" smtClean="0"/>
              <a:t>This</a:t>
            </a:r>
            <a:r>
              <a:rPr lang="en-GB" sz="800" dirty="0" smtClean="0"/>
              <a:t> </a:t>
            </a:r>
            <a:r>
              <a:rPr lang="en-GB" sz="800" dirty="0"/>
              <a:t>task will confirm previous learning</a:t>
            </a:r>
          </a:p>
          <a:p>
            <a:endParaRPr lang="en-GB" sz="800" b="1" dirty="0" smtClean="0">
              <a:solidFill>
                <a:srgbClr val="42368C"/>
              </a:solidFill>
            </a:endParaRPr>
          </a:p>
          <a:p>
            <a:endParaRPr lang="en-GB" sz="800" b="1" dirty="0">
              <a:solidFill>
                <a:srgbClr val="42368C"/>
              </a:solidFill>
            </a:endParaRPr>
          </a:p>
          <a:p>
            <a:endParaRPr lang="en-GB" sz="800" b="1" dirty="0" smtClean="0">
              <a:solidFill>
                <a:srgbClr val="42368C"/>
              </a:solidFill>
            </a:endParaRPr>
          </a:p>
          <a:p>
            <a:endParaRPr lang="en-GB" sz="800" b="1" dirty="0">
              <a:solidFill>
                <a:srgbClr val="42368C"/>
              </a:solidFill>
            </a:endParaRPr>
          </a:p>
          <a:p>
            <a:endParaRPr lang="en-GB" sz="800" b="1" dirty="0">
              <a:solidFill>
                <a:srgbClr val="42368C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4FC39-1427-004C-BEC0-B3B335C6BD5A}"/>
              </a:ext>
            </a:extLst>
          </p:cNvPr>
          <p:cNvSpPr txBox="1"/>
          <p:nvPr/>
        </p:nvSpPr>
        <p:spPr>
          <a:xfrm>
            <a:off x="8051983" y="3552344"/>
            <a:ext cx="1282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Activities: </a:t>
            </a:r>
            <a:endParaRPr lang="en-GB" sz="800" b="1" dirty="0" smtClean="0">
              <a:solidFill>
                <a:srgbClr val="42368C"/>
              </a:solidFill>
            </a:endParaRPr>
          </a:p>
          <a:p>
            <a:r>
              <a:rPr lang="en-GB" sz="800" dirty="0" smtClean="0"/>
              <a:t>Fire Cadets will be sent a worksheet of a room in their house and will be asked to circle any dangers</a:t>
            </a:r>
            <a:endParaRPr lang="en-GB" sz="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C78D8D-2522-4E4C-9866-DA3264141062}"/>
              </a:ext>
            </a:extLst>
          </p:cNvPr>
          <p:cNvSpPr txBox="1"/>
          <p:nvPr/>
        </p:nvSpPr>
        <p:spPr>
          <a:xfrm>
            <a:off x="3236582" y="5469482"/>
            <a:ext cx="19011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.</a:t>
            </a:r>
            <a:endParaRPr lang="en-GB" sz="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D085FC-E1AF-1749-933D-03CA90CE7EDA}"/>
              </a:ext>
            </a:extLst>
          </p:cNvPr>
          <p:cNvSpPr txBox="1"/>
          <p:nvPr/>
        </p:nvSpPr>
        <p:spPr>
          <a:xfrm>
            <a:off x="1447252" y="349362"/>
            <a:ext cx="1855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Commencing Monday </a:t>
            </a:r>
            <a:r>
              <a:rPr lang="en-GB" sz="800" b="1" dirty="0" smtClean="0">
                <a:solidFill>
                  <a:srgbClr val="42368C"/>
                </a:solidFill>
              </a:rPr>
              <a:t>4</a:t>
            </a:r>
            <a:r>
              <a:rPr lang="en-GB" sz="800" b="1" baseline="30000" dirty="0" smtClean="0">
                <a:solidFill>
                  <a:srgbClr val="42368C"/>
                </a:solidFill>
              </a:rPr>
              <a:t>th</a:t>
            </a:r>
            <a:r>
              <a:rPr lang="en-GB" sz="800" b="1" dirty="0" smtClean="0">
                <a:solidFill>
                  <a:srgbClr val="42368C"/>
                </a:solidFill>
              </a:rPr>
              <a:t> May </a:t>
            </a:r>
            <a:r>
              <a:rPr lang="en-GB" sz="800" b="1" dirty="0">
                <a:solidFill>
                  <a:srgbClr val="42368C"/>
                </a:solidFill>
              </a:rPr>
              <a:t>2020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DAA682-EF9B-C044-8AA5-537FE4FC16F0}"/>
              </a:ext>
            </a:extLst>
          </p:cNvPr>
          <p:cNvSpPr txBox="1"/>
          <p:nvPr/>
        </p:nvSpPr>
        <p:spPr>
          <a:xfrm>
            <a:off x="4519373" y="342783"/>
            <a:ext cx="1855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Commencing Monday </a:t>
            </a:r>
            <a:r>
              <a:rPr lang="en-GB" sz="800" b="1" dirty="0" smtClean="0">
                <a:solidFill>
                  <a:srgbClr val="42368C"/>
                </a:solidFill>
              </a:rPr>
              <a:t>11</a:t>
            </a:r>
            <a:r>
              <a:rPr lang="en-GB" sz="800" b="1" baseline="30000" dirty="0" smtClean="0">
                <a:solidFill>
                  <a:srgbClr val="42368C"/>
                </a:solidFill>
              </a:rPr>
              <a:t>th</a:t>
            </a:r>
            <a:r>
              <a:rPr lang="en-GB" sz="800" b="1" dirty="0" smtClean="0">
                <a:solidFill>
                  <a:srgbClr val="42368C"/>
                </a:solidFill>
              </a:rPr>
              <a:t> May </a:t>
            </a:r>
            <a:r>
              <a:rPr lang="en-GB" sz="800" b="1" dirty="0">
                <a:solidFill>
                  <a:srgbClr val="42368C"/>
                </a:solidFill>
              </a:rPr>
              <a:t>2020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2A13D5-2DA1-4043-8E75-A1F548073DD7}"/>
              </a:ext>
            </a:extLst>
          </p:cNvPr>
          <p:cNvSpPr txBox="1"/>
          <p:nvPr/>
        </p:nvSpPr>
        <p:spPr>
          <a:xfrm>
            <a:off x="7617808" y="329626"/>
            <a:ext cx="1855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Commencing Monday </a:t>
            </a:r>
            <a:r>
              <a:rPr lang="en-GB" sz="800" b="1" dirty="0" smtClean="0">
                <a:solidFill>
                  <a:srgbClr val="42368C"/>
                </a:solidFill>
              </a:rPr>
              <a:t>18th </a:t>
            </a:r>
            <a:r>
              <a:rPr lang="en-GB" sz="800" b="1" dirty="0">
                <a:solidFill>
                  <a:srgbClr val="42368C"/>
                </a:solidFill>
              </a:rPr>
              <a:t>May 2020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631C09-CDBD-8E43-B0D3-B68DA2684310}"/>
              </a:ext>
            </a:extLst>
          </p:cNvPr>
          <p:cNvSpPr txBox="1"/>
          <p:nvPr/>
        </p:nvSpPr>
        <p:spPr>
          <a:xfrm>
            <a:off x="1420939" y="2914944"/>
            <a:ext cx="1855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Commencing Monday </a:t>
            </a:r>
            <a:r>
              <a:rPr lang="en-GB" sz="800" b="1" dirty="0" smtClean="0">
                <a:solidFill>
                  <a:srgbClr val="42368C"/>
                </a:solidFill>
              </a:rPr>
              <a:t>25th </a:t>
            </a:r>
            <a:r>
              <a:rPr lang="en-GB" sz="800" b="1" dirty="0">
                <a:solidFill>
                  <a:srgbClr val="42368C"/>
                </a:solidFill>
              </a:rPr>
              <a:t>May 2020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0CC5C6-2FE1-5C44-B63B-E33A48F2C1D2}"/>
              </a:ext>
            </a:extLst>
          </p:cNvPr>
          <p:cNvSpPr txBox="1"/>
          <p:nvPr/>
        </p:nvSpPr>
        <p:spPr>
          <a:xfrm>
            <a:off x="4539109" y="2901787"/>
            <a:ext cx="1855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Commencing Monday </a:t>
            </a:r>
            <a:r>
              <a:rPr lang="en-GB" sz="800" b="1" dirty="0" smtClean="0">
                <a:solidFill>
                  <a:srgbClr val="42368C"/>
                </a:solidFill>
              </a:rPr>
              <a:t>1</a:t>
            </a:r>
            <a:r>
              <a:rPr lang="en-GB" sz="800" b="1" baseline="30000" dirty="0" smtClean="0">
                <a:solidFill>
                  <a:srgbClr val="42368C"/>
                </a:solidFill>
              </a:rPr>
              <a:t>st</a:t>
            </a:r>
            <a:r>
              <a:rPr lang="en-GB" sz="800" b="1" dirty="0" smtClean="0">
                <a:solidFill>
                  <a:srgbClr val="42368C"/>
                </a:solidFill>
              </a:rPr>
              <a:t> June </a:t>
            </a:r>
            <a:r>
              <a:rPr lang="en-GB" sz="800" b="1" dirty="0">
                <a:solidFill>
                  <a:srgbClr val="42368C"/>
                </a:solidFill>
              </a:rPr>
              <a:t>2020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CCFEAE-6735-634F-9BC0-8A1323902EC0}"/>
              </a:ext>
            </a:extLst>
          </p:cNvPr>
          <p:cNvSpPr txBox="1"/>
          <p:nvPr/>
        </p:nvSpPr>
        <p:spPr>
          <a:xfrm>
            <a:off x="7611230" y="2908366"/>
            <a:ext cx="1855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42368C"/>
                </a:solidFill>
              </a:rPr>
              <a:t>Commencing Monday </a:t>
            </a:r>
            <a:r>
              <a:rPr lang="en-GB" sz="800" b="1" smtClean="0">
                <a:solidFill>
                  <a:srgbClr val="42368C"/>
                </a:solidFill>
              </a:rPr>
              <a:t>8</a:t>
            </a:r>
            <a:r>
              <a:rPr lang="en-GB" sz="800" b="1" baseline="30000" smtClean="0">
                <a:solidFill>
                  <a:srgbClr val="42368C"/>
                </a:solidFill>
              </a:rPr>
              <a:t>th</a:t>
            </a:r>
            <a:r>
              <a:rPr lang="en-GB" sz="800" b="1" smtClean="0">
                <a:solidFill>
                  <a:srgbClr val="42368C"/>
                </a:solidFill>
              </a:rPr>
              <a:t> June </a:t>
            </a:r>
            <a:r>
              <a:rPr lang="en-GB" sz="800" b="1" dirty="0">
                <a:solidFill>
                  <a:srgbClr val="42368C"/>
                </a:solidFill>
              </a:rPr>
              <a:t>2020 </a:t>
            </a:r>
          </a:p>
        </p:txBody>
      </p:sp>
      <p:pic>
        <p:nvPicPr>
          <p:cNvPr id="31" name="Picture 3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522" y="5673651"/>
            <a:ext cx="3409854" cy="872869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A92727A7-0855-4504-8813-8E4F2B5CA2F4}"/>
              </a:ext>
            </a:extLst>
          </p:cNvPr>
          <p:cNvGrpSpPr/>
          <p:nvPr/>
        </p:nvGrpSpPr>
        <p:grpSpPr>
          <a:xfrm>
            <a:off x="293991" y="5673651"/>
            <a:ext cx="3650212" cy="969612"/>
            <a:chOff x="7854852" y="468369"/>
            <a:chExt cx="1812128" cy="72253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185699-2484-4FE7-870C-3145D8B7463E}"/>
                </a:ext>
              </a:extLst>
            </p:cNvPr>
            <p:cNvSpPr/>
            <p:nvPr/>
          </p:nvSpPr>
          <p:spPr>
            <a:xfrm>
              <a:off x="8624306" y="847438"/>
              <a:ext cx="1042674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3148230-2391-4400-854C-C9F2E7961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854852" y="468369"/>
              <a:ext cx="1775726" cy="722537"/>
            </a:xfrm>
            <a:prstGeom prst="rect">
              <a:avLst/>
            </a:prstGeom>
          </p:spPr>
        </p:pic>
      </p:grpSp>
      <p:pic>
        <p:nvPicPr>
          <p:cNvPr id="30" name="Picture 29" descr="http://liverpool.schools.dot-art.com/images/abbots-lea-school/abbots-lea-school-log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929" y="5433852"/>
            <a:ext cx="1016000" cy="1209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341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274</Words>
  <Application>Microsoft Office PowerPoint</Application>
  <PresentationFormat>A4 Paper (210x297 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itadmin</cp:lastModifiedBy>
  <cp:revision>43</cp:revision>
  <dcterms:created xsi:type="dcterms:W3CDTF">2020-04-15T11:54:56Z</dcterms:created>
  <dcterms:modified xsi:type="dcterms:W3CDTF">2020-05-06T08:30:42Z</dcterms:modified>
</cp:coreProperties>
</file>