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59" r:id="rId4"/>
    <p:sldId id="263" r:id="rId5"/>
    <p:sldId id="260" r:id="rId6"/>
    <p:sldId id="264" r:id="rId7"/>
    <p:sldId id="265" r:id="rId8"/>
    <p:sldId id="266" r:id="rId9"/>
    <p:sldId id="267" r:id="rId10"/>
    <p:sldId id="268"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660"/>
  </p:normalViewPr>
  <p:slideViewPr>
    <p:cSldViewPr snapToGrid="0">
      <p:cViewPr varScale="1">
        <p:scale>
          <a:sx n="88" d="100"/>
          <a:sy n="88" d="100"/>
        </p:scale>
        <p:origin x="4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EFF1326-E224-48A1-A287-B786A2F56DF4}"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370AA8-EDA1-4265-BCD4-4039164F97D6}" type="slidenum">
              <a:rPr lang="en-GB" smtClean="0"/>
              <a:t>‹#›</a:t>
            </a:fld>
            <a:endParaRPr lang="en-GB"/>
          </a:p>
        </p:txBody>
      </p:sp>
    </p:spTree>
    <p:extLst>
      <p:ext uri="{BB962C8B-B14F-4D97-AF65-F5344CB8AC3E}">
        <p14:creationId xmlns:p14="http://schemas.microsoft.com/office/powerpoint/2010/main" val="2197106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FF1326-E224-48A1-A287-B786A2F56DF4}"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370AA8-EDA1-4265-BCD4-4039164F97D6}" type="slidenum">
              <a:rPr lang="en-GB" smtClean="0"/>
              <a:t>‹#›</a:t>
            </a:fld>
            <a:endParaRPr lang="en-GB"/>
          </a:p>
        </p:txBody>
      </p:sp>
    </p:spTree>
    <p:extLst>
      <p:ext uri="{BB962C8B-B14F-4D97-AF65-F5344CB8AC3E}">
        <p14:creationId xmlns:p14="http://schemas.microsoft.com/office/powerpoint/2010/main" val="183581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FF1326-E224-48A1-A287-B786A2F56DF4}"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370AA8-EDA1-4265-BCD4-4039164F97D6}" type="slidenum">
              <a:rPr lang="en-GB" smtClean="0"/>
              <a:t>‹#›</a:t>
            </a:fld>
            <a:endParaRPr lang="en-GB"/>
          </a:p>
        </p:txBody>
      </p:sp>
    </p:spTree>
    <p:extLst>
      <p:ext uri="{BB962C8B-B14F-4D97-AF65-F5344CB8AC3E}">
        <p14:creationId xmlns:p14="http://schemas.microsoft.com/office/powerpoint/2010/main" val="1206248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FF1326-E224-48A1-A287-B786A2F56DF4}"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370AA8-EDA1-4265-BCD4-4039164F97D6}" type="slidenum">
              <a:rPr lang="en-GB" smtClean="0"/>
              <a:t>‹#›</a:t>
            </a:fld>
            <a:endParaRPr lang="en-GB"/>
          </a:p>
        </p:txBody>
      </p:sp>
    </p:spTree>
    <p:extLst>
      <p:ext uri="{BB962C8B-B14F-4D97-AF65-F5344CB8AC3E}">
        <p14:creationId xmlns:p14="http://schemas.microsoft.com/office/powerpoint/2010/main" val="352921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EFF1326-E224-48A1-A287-B786A2F56DF4}"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370AA8-EDA1-4265-BCD4-4039164F97D6}" type="slidenum">
              <a:rPr lang="en-GB" smtClean="0"/>
              <a:t>‹#›</a:t>
            </a:fld>
            <a:endParaRPr lang="en-GB"/>
          </a:p>
        </p:txBody>
      </p:sp>
    </p:spTree>
    <p:extLst>
      <p:ext uri="{BB962C8B-B14F-4D97-AF65-F5344CB8AC3E}">
        <p14:creationId xmlns:p14="http://schemas.microsoft.com/office/powerpoint/2010/main" val="162914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EFF1326-E224-48A1-A287-B786A2F56DF4}" type="datetimeFigureOut">
              <a:rPr lang="en-GB" smtClean="0"/>
              <a:t>25/02/2021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370AA8-EDA1-4265-BCD4-4039164F97D6}" type="slidenum">
              <a:rPr lang="en-GB" smtClean="0"/>
              <a:t>‹#›</a:t>
            </a:fld>
            <a:endParaRPr lang="en-GB"/>
          </a:p>
        </p:txBody>
      </p:sp>
    </p:spTree>
    <p:extLst>
      <p:ext uri="{BB962C8B-B14F-4D97-AF65-F5344CB8AC3E}">
        <p14:creationId xmlns:p14="http://schemas.microsoft.com/office/powerpoint/2010/main" val="2983052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EFF1326-E224-48A1-A287-B786A2F56DF4}" type="datetimeFigureOut">
              <a:rPr lang="en-GB" smtClean="0"/>
              <a:t>25/02/2021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370AA8-EDA1-4265-BCD4-4039164F97D6}" type="slidenum">
              <a:rPr lang="en-GB" smtClean="0"/>
              <a:t>‹#›</a:t>
            </a:fld>
            <a:endParaRPr lang="en-GB"/>
          </a:p>
        </p:txBody>
      </p:sp>
    </p:spTree>
    <p:extLst>
      <p:ext uri="{BB962C8B-B14F-4D97-AF65-F5344CB8AC3E}">
        <p14:creationId xmlns:p14="http://schemas.microsoft.com/office/powerpoint/2010/main" val="3138762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EFF1326-E224-48A1-A287-B786A2F56DF4}" type="datetimeFigureOut">
              <a:rPr lang="en-GB" smtClean="0"/>
              <a:t>25/02/2021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370AA8-EDA1-4265-BCD4-4039164F97D6}" type="slidenum">
              <a:rPr lang="en-GB" smtClean="0"/>
              <a:t>‹#›</a:t>
            </a:fld>
            <a:endParaRPr lang="en-GB"/>
          </a:p>
        </p:txBody>
      </p:sp>
    </p:spTree>
    <p:extLst>
      <p:ext uri="{BB962C8B-B14F-4D97-AF65-F5344CB8AC3E}">
        <p14:creationId xmlns:p14="http://schemas.microsoft.com/office/powerpoint/2010/main" val="1287504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F1326-E224-48A1-A287-B786A2F56DF4}" type="datetimeFigureOut">
              <a:rPr lang="en-GB" smtClean="0"/>
              <a:t>25/02/2021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370AA8-EDA1-4265-BCD4-4039164F97D6}" type="slidenum">
              <a:rPr lang="en-GB" smtClean="0"/>
              <a:t>‹#›</a:t>
            </a:fld>
            <a:endParaRPr lang="en-GB"/>
          </a:p>
        </p:txBody>
      </p:sp>
    </p:spTree>
    <p:extLst>
      <p:ext uri="{BB962C8B-B14F-4D97-AF65-F5344CB8AC3E}">
        <p14:creationId xmlns:p14="http://schemas.microsoft.com/office/powerpoint/2010/main" val="110133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FF1326-E224-48A1-A287-B786A2F56DF4}" type="datetimeFigureOut">
              <a:rPr lang="en-GB" smtClean="0"/>
              <a:t>25/02/2021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370AA8-EDA1-4265-BCD4-4039164F97D6}" type="slidenum">
              <a:rPr lang="en-GB" smtClean="0"/>
              <a:t>‹#›</a:t>
            </a:fld>
            <a:endParaRPr lang="en-GB"/>
          </a:p>
        </p:txBody>
      </p:sp>
    </p:spTree>
    <p:extLst>
      <p:ext uri="{BB962C8B-B14F-4D97-AF65-F5344CB8AC3E}">
        <p14:creationId xmlns:p14="http://schemas.microsoft.com/office/powerpoint/2010/main" val="1154488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FF1326-E224-48A1-A287-B786A2F56DF4}" type="datetimeFigureOut">
              <a:rPr lang="en-GB" smtClean="0"/>
              <a:t>25/02/2021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370AA8-EDA1-4265-BCD4-4039164F97D6}" type="slidenum">
              <a:rPr lang="en-GB" smtClean="0"/>
              <a:t>‹#›</a:t>
            </a:fld>
            <a:endParaRPr lang="en-GB"/>
          </a:p>
        </p:txBody>
      </p:sp>
    </p:spTree>
    <p:extLst>
      <p:ext uri="{BB962C8B-B14F-4D97-AF65-F5344CB8AC3E}">
        <p14:creationId xmlns:p14="http://schemas.microsoft.com/office/powerpoint/2010/main" val="3403406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F1326-E224-48A1-A287-B786A2F56DF4}" type="datetimeFigureOut">
              <a:rPr lang="en-GB" smtClean="0"/>
              <a:t>25/02/2021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70AA8-EDA1-4265-BCD4-4039164F97D6}" type="slidenum">
              <a:rPr lang="en-GB" smtClean="0"/>
              <a:t>‹#›</a:t>
            </a:fld>
            <a:endParaRPr lang="en-GB"/>
          </a:p>
        </p:txBody>
      </p:sp>
    </p:spTree>
    <p:extLst>
      <p:ext uri="{BB962C8B-B14F-4D97-AF65-F5344CB8AC3E}">
        <p14:creationId xmlns:p14="http://schemas.microsoft.com/office/powerpoint/2010/main" val="1452893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40434"/>
            <a:ext cx="10515600" cy="1325563"/>
          </a:xfrm>
        </p:spPr>
        <p:txBody>
          <a:bodyPr/>
          <a:lstStyle/>
          <a:p>
            <a:pPr algn="ctr"/>
            <a:r>
              <a:rPr lang="en-GB" dirty="0" smtClean="0">
                <a:latin typeface="Arial" panose="020B0604020202020204" pitchFamily="34" charset="0"/>
                <a:cs typeface="Arial" panose="020B0604020202020204" pitchFamily="34" charset="0"/>
              </a:rPr>
              <a:t>Global Scouse Day</a:t>
            </a:r>
            <a:endParaRPr lang="en-GB"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4"/>
          <a:stretch>
            <a:fillRect/>
          </a:stretch>
        </p:blipFill>
        <p:spPr>
          <a:xfrm>
            <a:off x="4761497" y="1233488"/>
            <a:ext cx="2669005" cy="4351338"/>
          </a:xfrm>
          <a:prstGeom prst="rect">
            <a:avLst/>
          </a:prstGeom>
        </p:spPr>
      </p:pic>
      <p:sp>
        <p:nvSpPr>
          <p:cNvPr id="5" name="Rectangle 4"/>
          <p:cNvSpPr/>
          <p:nvPr/>
        </p:nvSpPr>
        <p:spPr>
          <a:xfrm>
            <a:off x="581891" y="5757595"/>
            <a:ext cx="11720946" cy="369332"/>
          </a:xfrm>
          <a:prstGeom prst="rect">
            <a:avLst/>
          </a:prstGeom>
        </p:spPr>
        <p:txBody>
          <a:bodyPr wrap="square">
            <a:spAutoFit/>
          </a:bodyPr>
          <a:lstStyle/>
          <a:p>
            <a:r>
              <a:rPr lang="en-US" b="1" i="0" dirty="0" smtClean="0">
                <a:solidFill>
                  <a:srgbClr val="000000"/>
                </a:solidFill>
                <a:effectLst/>
                <a:latin typeface="Arial" panose="020B0604020202020204" pitchFamily="34" charset="0"/>
                <a:cs typeface="Arial" panose="020B0604020202020204" pitchFamily="34" charset="0"/>
              </a:rPr>
              <a:t>Global Scouse Day</a:t>
            </a:r>
            <a:r>
              <a:rPr lang="en-US" b="0" i="0" dirty="0" smtClean="0">
                <a:solidFill>
                  <a:srgbClr val="000000"/>
                </a:solidFill>
                <a:effectLst/>
                <a:latin typeface="Arial" panose="020B0604020202020204" pitchFamily="34" charset="0"/>
                <a:cs typeface="Arial" panose="020B0604020202020204" pitchFamily="34" charset="0"/>
              </a:rPr>
              <a:t> is an annual celebration of the city of </a:t>
            </a:r>
            <a:r>
              <a:rPr lang="en-US" b="1" i="0" dirty="0" smtClean="0">
                <a:solidFill>
                  <a:srgbClr val="000000"/>
                </a:solidFill>
                <a:effectLst/>
                <a:latin typeface="Arial" panose="020B0604020202020204" pitchFamily="34" charset="0"/>
                <a:cs typeface="Arial" panose="020B0604020202020204" pitchFamily="34" charset="0"/>
              </a:rPr>
              <a:t>Liverpool</a:t>
            </a:r>
            <a:r>
              <a:rPr lang="en-US" b="0" i="0" dirty="0" smtClean="0">
                <a:solidFill>
                  <a:srgbClr val="000000"/>
                </a:solidFill>
                <a:effectLst/>
                <a:latin typeface="Arial" panose="020B0604020202020204" pitchFamily="34" charset="0"/>
                <a:cs typeface="Arial" panose="020B0604020202020204" pitchFamily="34" charset="0"/>
              </a:rPr>
              <a:t> which is held every year on </a:t>
            </a:r>
            <a:r>
              <a:rPr lang="en-US" b="1" i="0" dirty="0" smtClean="0">
                <a:solidFill>
                  <a:srgbClr val="000000"/>
                </a:solidFill>
                <a:effectLst/>
                <a:latin typeface="Arial" panose="020B0604020202020204" pitchFamily="34" charset="0"/>
                <a:cs typeface="Arial" panose="020B0604020202020204" pitchFamily="34" charset="0"/>
              </a:rPr>
              <a:t>February 28th</a:t>
            </a:r>
            <a:r>
              <a:rPr lang="en-US" b="0" i="0" dirty="0" smtClean="0">
                <a:solidFill>
                  <a:srgbClr val="000000"/>
                </a:solidFill>
                <a:effectLst/>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41" y="6056014"/>
            <a:ext cx="487363" cy="487363"/>
          </a:xfrm>
          <a:prstGeom prst="rect">
            <a:avLst/>
          </a:prstGeom>
        </p:spPr>
      </p:pic>
    </p:spTree>
    <p:extLst>
      <p:ext uri="{BB962C8B-B14F-4D97-AF65-F5344CB8AC3E}">
        <p14:creationId xmlns:p14="http://schemas.microsoft.com/office/powerpoint/2010/main" val="274286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follow up work could you do?</a:t>
            </a:r>
            <a:endParaRPr lang="en-GB" dirty="0"/>
          </a:p>
        </p:txBody>
      </p:sp>
      <p:sp>
        <p:nvSpPr>
          <p:cNvPr id="3" name="Content Placeholder 2"/>
          <p:cNvSpPr>
            <a:spLocks noGrp="1"/>
          </p:cNvSpPr>
          <p:nvPr>
            <p:ph idx="1"/>
          </p:nvPr>
        </p:nvSpPr>
        <p:spPr/>
        <p:txBody>
          <a:bodyPr/>
          <a:lstStyle/>
          <a:p>
            <a:pPr marL="514350" indent="-514350">
              <a:buAutoNum type="arabicParenR"/>
            </a:pPr>
            <a:r>
              <a:rPr lang="en-GB" dirty="0" smtClean="0"/>
              <a:t>Research the recipe</a:t>
            </a:r>
          </a:p>
          <a:p>
            <a:pPr marL="514350" indent="-514350">
              <a:buAutoNum type="arabicParenR"/>
            </a:pPr>
            <a:r>
              <a:rPr lang="en-GB" dirty="0" smtClean="0"/>
              <a:t>Practise making Scouse at home</a:t>
            </a:r>
          </a:p>
          <a:p>
            <a:pPr marL="514350" indent="-514350">
              <a:buAutoNum type="arabicParenR"/>
            </a:pPr>
            <a:r>
              <a:rPr lang="en-GB" dirty="0" smtClean="0"/>
              <a:t>Research the Whitechapel Centre – find 5 facts</a:t>
            </a:r>
          </a:p>
          <a:p>
            <a:pPr marL="514350" indent="-514350">
              <a:buAutoNum type="arabicParenR"/>
            </a:pPr>
            <a:r>
              <a:rPr lang="en-GB" dirty="0" smtClean="0"/>
              <a:t>Create an image (3D or 2D) of a meal of scouse</a:t>
            </a:r>
          </a:p>
          <a:p>
            <a:pPr marL="514350" indent="-514350">
              <a:buAutoNum type="arabicParenR"/>
            </a:pPr>
            <a:r>
              <a:rPr lang="en-GB" dirty="0" smtClean="0"/>
              <a:t>Design a day that could be celebrated each year which would help remember where you come from! What would people do on that day?</a:t>
            </a:r>
          </a:p>
          <a:p>
            <a:pPr marL="0" indent="0">
              <a:buNone/>
            </a:pP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5933281"/>
            <a:ext cx="487363" cy="487363"/>
          </a:xfrm>
          <a:prstGeom prst="rect">
            <a:avLst/>
          </a:prstGeom>
        </p:spPr>
      </p:pic>
    </p:spTree>
    <p:extLst>
      <p:ext uri="{BB962C8B-B14F-4D97-AF65-F5344CB8AC3E}">
        <p14:creationId xmlns:p14="http://schemas.microsoft.com/office/powerpoint/2010/main" val="76664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4"/>
          <a:stretch>
            <a:fillRect/>
          </a:stretch>
        </p:blipFill>
        <p:spPr>
          <a:xfrm>
            <a:off x="4283436" y="365125"/>
            <a:ext cx="2249619" cy="2249619"/>
          </a:xfrm>
          <a:prstGeom prst="rect">
            <a:avLst/>
          </a:prstGeom>
        </p:spPr>
      </p:pic>
      <p:sp>
        <p:nvSpPr>
          <p:cNvPr id="5" name="Rectangle 4"/>
          <p:cNvSpPr/>
          <p:nvPr/>
        </p:nvSpPr>
        <p:spPr>
          <a:xfrm>
            <a:off x="2524369" y="3153273"/>
            <a:ext cx="6096000" cy="2364622"/>
          </a:xfrm>
          <a:prstGeom prst="rect">
            <a:avLst/>
          </a:prstGeom>
        </p:spPr>
        <p:txBody>
          <a:bodyPr>
            <a:spAutoFit/>
          </a:bodyPr>
          <a:lstStyle/>
          <a:p>
            <a:pPr algn="ctr">
              <a:lnSpc>
                <a:spcPct val="107000"/>
              </a:lnSpc>
              <a:spcAft>
                <a:spcPts val="0"/>
              </a:spcAft>
            </a:pPr>
            <a:r>
              <a:rPr lang="en-GB" sz="24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TO</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2000" b="1" dirty="0">
                <a:ln w="9525" cap="flat" cmpd="sng" algn="ctr">
                  <a:solidFill>
                    <a:srgbClr val="FFFFFF"/>
                  </a:solidFill>
                  <a:prstDash val="solid"/>
                  <a:round/>
                </a:ln>
                <a:solidFill>
                  <a:srgbClr val="FF0000"/>
                </a:solidFill>
                <a:effectLst>
                  <a:outerShdw blurRad="12700" dist="38100" dir="2700000" algn="tl">
                    <a:schemeClr val="bg1">
                      <a:lumMod val="50000"/>
                    </a:schemeClr>
                  </a:outerShdw>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000" b="1" dirty="0">
                <a:ln w="9525" cap="flat" cmpd="sng" algn="ctr">
                  <a:solidFill>
                    <a:srgbClr val="FFFFFF"/>
                  </a:solidFill>
                  <a:prstDash val="solid"/>
                  <a:round/>
                </a:ln>
                <a:solidFill>
                  <a:srgbClr val="FF0000"/>
                </a:solidFill>
                <a:effectLst>
                  <a:outerShdw blurRad="12700" dist="38100" dir="2700000" algn="tl">
                    <a:schemeClr val="bg1">
                      <a:lumMod val="50000"/>
                    </a:schemeClr>
                  </a:outerShdw>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000" b="1" dirty="0">
                <a:ln w="9525" cap="flat" cmpd="sng" algn="ctr">
                  <a:solidFill>
                    <a:srgbClr val="FFFFFF"/>
                  </a:solidFill>
                  <a:prstDash val="solid"/>
                  <a:round/>
                </a:ln>
                <a:solidFill>
                  <a:srgbClr val="FF0000"/>
                </a:solidFill>
                <a:effectLst>
                  <a:outerShdw blurRad="12700" dist="38100" dir="2700000" algn="tl">
                    <a:schemeClr val="bg1">
                      <a:lumMod val="50000"/>
                    </a:schemeClr>
                  </a:outerShdw>
                </a:effectLst>
                <a:latin typeface="Arial" panose="020B0604020202020204" pitchFamily="34" charset="0"/>
                <a:ea typeface="Calibri" panose="020F0502020204030204" pitchFamily="34" charset="0"/>
                <a:cs typeface="Times New Roman" panose="02020603050405020304" pitchFamily="18" charset="0"/>
              </a:rPr>
              <a:t>Primary </a:t>
            </a:r>
            <a:r>
              <a:rPr lang="en-GB" sz="2000" b="1" dirty="0" err="1">
                <a:ln w="9525" cap="flat" cmpd="sng" algn="ctr">
                  <a:solidFill>
                    <a:srgbClr val="FFFFFF"/>
                  </a:solidFill>
                  <a:prstDash val="solid"/>
                  <a:round/>
                </a:ln>
                <a:solidFill>
                  <a:srgbClr val="FF0000"/>
                </a:solidFill>
                <a:effectLst>
                  <a:outerShdw blurRad="12700" dist="38100" dir="2700000" algn="tl">
                    <a:schemeClr val="bg1">
                      <a:lumMod val="50000"/>
                    </a:schemeClr>
                  </a:outerShdw>
                </a:effectLst>
                <a:latin typeface="Arial" panose="020B0604020202020204" pitchFamily="34" charset="0"/>
                <a:ea typeface="Calibri" panose="020F0502020204030204" pitchFamily="34" charset="0"/>
                <a:cs typeface="Times New Roman" panose="02020603050405020304" pitchFamily="18" charset="0"/>
              </a:rPr>
              <a:t>Dept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000" dirty="0">
                <a:solidFill>
                  <a:srgbClr val="5B9BD5"/>
                </a:solidFill>
                <a:effectLst>
                  <a:outerShdw blurRad="38100" dist="25400" dir="5400000" algn="ctr">
                    <a:srgbClr val="6E747A">
                      <a:alpha val="43000"/>
                    </a:srgbClr>
                  </a:outerShdw>
                </a:effectLst>
                <a:latin typeface="Arial" panose="020B0604020202020204" pitchFamily="34" charset="0"/>
                <a:ea typeface="Calibri" panose="020F0502020204030204" pitchFamily="34" charset="0"/>
                <a:cs typeface="Times New Roman" panose="02020603050405020304" pitchFamily="18" charset="0"/>
              </a:rPr>
              <a:t>Brandon 2 March</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rgbClr val="538135"/>
                </a:solidFill>
                <a:latin typeface="Arial" panose="020B0604020202020204" pitchFamily="34" charset="0"/>
                <a:ea typeface="Calibri" panose="020F0502020204030204" pitchFamily="34" charset="0"/>
                <a:cs typeface="Times New Roman" panose="02020603050405020304" pitchFamily="18"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dirty="0">
                <a:solidFill>
                  <a:srgbClr val="FF0000"/>
                </a:solidFill>
                <a:latin typeface="Arial" panose="020B0604020202020204" pitchFamily="34" charset="0"/>
                <a:ea typeface="Calibri" panose="020F0502020204030204" pitchFamily="34" charset="0"/>
                <a:cs typeface="Times New Roman" panose="02020603050405020304" pitchFamily="18" charset="0"/>
              </a:rPr>
              <a:t>We wish you all a </a:t>
            </a:r>
            <a:r>
              <a:rPr lang="en-GB" b="1" dirty="0">
                <a:solidFill>
                  <a:srgbClr val="002060"/>
                </a:solidFill>
                <a:latin typeface="Arial" panose="020B0604020202020204" pitchFamily="34" charset="0"/>
                <a:ea typeface="Calibri" panose="020F0502020204030204" pitchFamily="34" charset="0"/>
                <a:cs typeface="Times New Roman" panose="02020603050405020304" pitchFamily="18" charset="0"/>
              </a:rPr>
              <a:t>Wonderful</a:t>
            </a:r>
            <a:r>
              <a:rPr lang="en-GB"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GB" b="1" dirty="0">
                <a:solidFill>
                  <a:srgbClr val="002060"/>
                </a:solidFill>
                <a:latin typeface="Arial" panose="020B0604020202020204" pitchFamily="34" charset="0"/>
                <a:ea typeface="Calibri" panose="020F0502020204030204" pitchFamily="34" charset="0"/>
                <a:cs typeface="Times New Roman" panose="02020603050405020304" pitchFamily="18" charset="0"/>
              </a:rPr>
              <a:t>Birthday</a:t>
            </a:r>
            <a:r>
              <a:rPr lang="en-GB"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GB" dirty="0">
                <a:solidFill>
                  <a:srgbClr val="FFC000"/>
                </a:solidFill>
                <a:latin typeface="Arial" panose="020B0604020202020204" pitchFamily="34" charset="0"/>
                <a:ea typeface="Calibri" panose="020F0502020204030204" pitchFamily="34" charset="0"/>
                <a:cs typeface="Times New Roman" panose="02020603050405020304" pitchFamily="18" charset="0"/>
              </a:rPr>
              <a:t>and have fun!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2048" y="5615110"/>
            <a:ext cx="487363" cy="487363"/>
          </a:xfrm>
          <a:prstGeom prst="rect">
            <a:avLst/>
          </a:prstGeom>
        </p:spPr>
      </p:pic>
    </p:spTree>
    <p:extLst>
      <p:ext uri="{BB962C8B-B14F-4D97-AF65-F5344CB8AC3E}">
        <p14:creationId xmlns:p14="http://schemas.microsoft.com/office/powerpoint/2010/main" val="395313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8687" y="306936"/>
            <a:ext cx="10515600" cy="1325563"/>
          </a:xfrm>
        </p:spPr>
        <p:txBody>
          <a:bodyPr/>
          <a:lstStyle/>
          <a:p>
            <a:pPr algn="ctr"/>
            <a:r>
              <a:rPr lang="en-GB" dirty="0" smtClean="0">
                <a:latin typeface="Arial" panose="020B0604020202020204" pitchFamily="34" charset="0"/>
                <a:cs typeface="Arial" panose="020B0604020202020204" pitchFamily="34" charset="0"/>
              </a:rPr>
              <a:t>What is “Scouse”?</a:t>
            </a:r>
            <a:endParaRPr lang="en-GB" dirty="0">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
          </p:nvPr>
        </p:nvPicPr>
        <p:blipFill>
          <a:blip r:embed="rId4"/>
          <a:stretch>
            <a:fillRect/>
          </a:stretch>
        </p:blipFill>
        <p:spPr>
          <a:xfrm>
            <a:off x="199506" y="-513748"/>
            <a:ext cx="4535049" cy="8062311"/>
          </a:xfrm>
          <a:prstGeom prst="rect">
            <a:avLst/>
          </a:prstGeom>
        </p:spPr>
      </p:pic>
      <p:sp>
        <p:nvSpPr>
          <p:cNvPr id="7" name="Rectangle 6"/>
          <p:cNvSpPr/>
          <p:nvPr/>
        </p:nvSpPr>
        <p:spPr>
          <a:xfrm>
            <a:off x="5537200" y="1991518"/>
            <a:ext cx="6096000" cy="923330"/>
          </a:xfrm>
          <a:prstGeom prst="rect">
            <a:avLst/>
          </a:prstGeom>
        </p:spPr>
        <p:txBody>
          <a:bodyPr>
            <a:spAutoFit/>
          </a:bodyPr>
          <a:lstStyle/>
          <a:p>
            <a:r>
              <a:rPr lang="en-US" i="0" dirty="0" smtClean="0">
                <a:effectLst/>
                <a:latin typeface="Arial" panose="020B0604020202020204" pitchFamily="34" charset="0"/>
              </a:rPr>
              <a:t>Scouse is a type of stew, typically made from chunks of meat, usually beef or lamb, potatoes and onion. It is particularly associated with the port of Liverpool.</a:t>
            </a: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3593" y="6258801"/>
            <a:ext cx="487363" cy="487363"/>
          </a:xfrm>
          <a:prstGeom prst="rect">
            <a:avLst/>
          </a:prstGeom>
        </p:spPr>
      </p:pic>
    </p:spTree>
    <p:extLst>
      <p:ext uri="{BB962C8B-B14F-4D97-AF65-F5344CB8AC3E}">
        <p14:creationId xmlns:p14="http://schemas.microsoft.com/office/powerpoint/2010/main" val="135684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Global Scouse Day began with a “scouse supper” with friends held every year on </a:t>
            </a:r>
            <a:r>
              <a:rPr lang="en-US" dirty="0" err="1">
                <a:latin typeface="Arial" panose="020B0604020202020204" pitchFamily="34" charset="0"/>
                <a:cs typeface="Arial" panose="020B0604020202020204" pitchFamily="34" charset="0"/>
              </a:rPr>
              <a:t>Liverpudlian</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adventurer Graham Hughes’s birthday.</a:t>
            </a:r>
          </a:p>
          <a:p>
            <a:r>
              <a:rPr lang="en-US" dirty="0" smtClean="0">
                <a:latin typeface="Arial" panose="020B0604020202020204" pitchFamily="34" charset="0"/>
                <a:cs typeface="Arial" panose="020B0604020202020204" pitchFamily="34" charset="0"/>
              </a:rPr>
              <a:t>He is considered the founder of Global Scouse Day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031191" y="3793595"/>
            <a:ext cx="3453673" cy="231087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518" y="5747971"/>
            <a:ext cx="487363" cy="487363"/>
          </a:xfrm>
          <a:prstGeom prst="rect">
            <a:avLst/>
          </a:prstGeom>
        </p:spPr>
      </p:pic>
    </p:spTree>
    <p:extLst>
      <p:ext uri="{BB962C8B-B14F-4D97-AF65-F5344CB8AC3E}">
        <p14:creationId xmlns:p14="http://schemas.microsoft.com/office/powerpoint/2010/main" val="92896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US" dirty="0" smtClean="0">
                <a:latin typeface="Arial" panose="020B0604020202020204" pitchFamily="34" charset="0"/>
                <a:cs typeface="Arial" panose="020B0604020202020204" pitchFamily="34" charset="0"/>
              </a:rPr>
              <a:t>When </a:t>
            </a:r>
            <a:r>
              <a:rPr lang="en-US" dirty="0">
                <a:latin typeface="Arial" panose="020B0604020202020204" pitchFamily="34" charset="0"/>
                <a:cs typeface="Arial" panose="020B0604020202020204" pitchFamily="34" charset="0"/>
              </a:rPr>
              <a:t>he left the country in December 2008, Laura Worthington (of </a:t>
            </a:r>
            <a:r>
              <a:rPr lang="en-US" dirty="0" smtClean="0">
                <a:latin typeface="Arial" panose="020B0604020202020204" pitchFamily="34" charset="0"/>
                <a:cs typeface="Arial" panose="020B0604020202020204" pitchFamily="34" charset="0"/>
              </a:rPr>
              <a:t>Laura’s Little Bakery fame</a:t>
            </a:r>
            <a:r>
              <a:rPr lang="en-US" dirty="0">
                <a:latin typeface="Arial" panose="020B0604020202020204" pitchFamily="34" charset="0"/>
                <a:cs typeface="Arial" panose="020B0604020202020204" pitchFamily="34" charset="0"/>
              </a:rPr>
              <a:t>) thought it would be fun to continue the tradition in his absence.</a:t>
            </a:r>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1378094" y="3613178"/>
            <a:ext cx="3239673" cy="2155855"/>
          </a:xfrm>
          <a:prstGeom prst="rect">
            <a:avLst/>
          </a:prstGeom>
        </p:spPr>
      </p:pic>
      <p:pic>
        <p:nvPicPr>
          <p:cNvPr id="5" name="Picture 4"/>
          <p:cNvPicPr>
            <a:picLocks noChangeAspect="1"/>
          </p:cNvPicPr>
          <p:nvPr/>
        </p:nvPicPr>
        <p:blipFill>
          <a:blip r:embed="rId5"/>
          <a:stretch>
            <a:fillRect/>
          </a:stretch>
        </p:blipFill>
        <p:spPr>
          <a:xfrm>
            <a:off x="6718414" y="3613178"/>
            <a:ext cx="3251453" cy="215585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518" y="6068218"/>
            <a:ext cx="487363" cy="487363"/>
          </a:xfrm>
          <a:prstGeom prst="rect">
            <a:avLst/>
          </a:prstGeom>
        </p:spPr>
      </p:pic>
    </p:spTree>
    <p:extLst>
      <p:ext uri="{BB962C8B-B14F-4D97-AF65-F5344CB8AC3E}">
        <p14:creationId xmlns:p14="http://schemas.microsoft.com/office/powerpoint/2010/main" val="5179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1327" y="370899"/>
            <a:ext cx="10515600" cy="4351338"/>
          </a:xfrm>
        </p:spPr>
        <p:txBody>
          <a:bodyPr>
            <a:normAutofit/>
          </a:bodyPr>
          <a:lstStyle/>
          <a:p>
            <a:pPr marL="0" indent="0" fontAlgn="base">
              <a:buNone/>
            </a:pPr>
            <a:r>
              <a:rPr lang="en-US" dirty="0">
                <a:latin typeface="Arial" panose="020B0604020202020204" pitchFamily="34" charset="0"/>
                <a:cs typeface="Arial" panose="020B0604020202020204" pitchFamily="34" charset="0"/>
              </a:rPr>
              <a:t>Over the course of the following five years, </a:t>
            </a:r>
            <a:r>
              <a:rPr lang="en-US" b="1" dirty="0">
                <a:latin typeface="Arial" panose="020B0604020202020204" pitchFamily="34" charset="0"/>
                <a:cs typeface="Arial" panose="020B0604020202020204" pitchFamily="34" charset="0"/>
              </a:rPr>
              <a:t>Global Scouse Day</a:t>
            </a:r>
            <a:r>
              <a:rPr lang="en-US" dirty="0">
                <a:latin typeface="Arial" panose="020B0604020202020204" pitchFamily="34" charset="0"/>
                <a:cs typeface="Arial" panose="020B0604020202020204" pitchFamily="34" charset="0"/>
              </a:rPr>
              <a:t> grew from a small gathering to an event that captured the city’s imagination… with over 100 bars, restaurants and cafes putting scouse on the menu on February 28th, and saw support from the Lord Mayor of Liverpool as well as Everton and Liverpool </a:t>
            </a:r>
            <a:r>
              <a:rPr lang="en-US" dirty="0" smtClean="0">
                <a:latin typeface="Arial" panose="020B0604020202020204" pitchFamily="34" charset="0"/>
                <a:cs typeface="Arial" panose="020B0604020202020204" pitchFamily="34" charset="0"/>
              </a:rPr>
              <a:t>football </a:t>
            </a:r>
            <a:r>
              <a:rPr lang="en-US" dirty="0">
                <a:latin typeface="Arial" panose="020B0604020202020204" pitchFamily="34" charset="0"/>
                <a:cs typeface="Arial" panose="020B0604020202020204" pitchFamily="34" charset="0"/>
              </a:rPr>
              <a:t>clubs.</a:t>
            </a:r>
          </a:p>
          <a:p>
            <a:pPr marL="0" indent="0" fontAlgn="base">
              <a:buNone/>
            </a:pPr>
            <a:endParaRPr lang="en-US"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1053638" y="2801390"/>
            <a:ext cx="2663613" cy="3566160"/>
          </a:xfrm>
          <a:prstGeom prst="rect">
            <a:avLst/>
          </a:prstGeom>
        </p:spPr>
      </p:pic>
      <p:pic>
        <p:nvPicPr>
          <p:cNvPr id="5" name="Picture 4"/>
          <p:cNvPicPr>
            <a:picLocks noChangeAspect="1"/>
          </p:cNvPicPr>
          <p:nvPr/>
        </p:nvPicPr>
        <p:blipFill>
          <a:blip r:embed="rId5"/>
          <a:stretch>
            <a:fillRect/>
          </a:stretch>
        </p:blipFill>
        <p:spPr>
          <a:xfrm>
            <a:off x="4330930" y="2801390"/>
            <a:ext cx="2896523" cy="1629294"/>
          </a:xfrm>
          <a:prstGeom prst="rect">
            <a:avLst/>
          </a:prstGeom>
        </p:spPr>
      </p:pic>
      <p:pic>
        <p:nvPicPr>
          <p:cNvPr id="6" name="Picture 5"/>
          <p:cNvPicPr>
            <a:picLocks noChangeAspect="1"/>
          </p:cNvPicPr>
          <p:nvPr/>
        </p:nvPicPr>
        <p:blipFill>
          <a:blip r:embed="rId6"/>
          <a:stretch>
            <a:fillRect/>
          </a:stretch>
        </p:blipFill>
        <p:spPr>
          <a:xfrm>
            <a:off x="4330931" y="4722237"/>
            <a:ext cx="2857500" cy="1600200"/>
          </a:xfrm>
          <a:prstGeom prst="rect">
            <a:avLst/>
          </a:prstGeom>
        </p:spPr>
      </p:pic>
      <p:pic>
        <p:nvPicPr>
          <p:cNvPr id="7" name="Picture 6"/>
          <p:cNvPicPr>
            <a:picLocks noChangeAspect="1"/>
          </p:cNvPicPr>
          <p:nvPr/>
        </p:nvPicPr>
        <p:blipFill>
          <a:blip r:embed="rId7"/>
          <a:stretch>
            <a:fillRect/>
          </a:stretch>
        </p:blipFill>
        <p:spPr>
          <a:xfrm>
            <a:off x="7597746" y="2801390"/>
            <a:ext cx="3778821" cy="356616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3964" y="5763602"/>
            <a:ext cx="487363" cy="487363"/>
          </a:xfrm>
          <a:prstGeom prst="rect">
            <a:avLst/>
          </a:prstGeom>
        </p:spPr>
      </p:pic>
    </p:spTree>
    <p:extLst>
      <p:ext uri="{BB962C8B-B14F-4D97-AF65-F5344CB8AC3E}">
        <p14:creationId xmlns:p14="http://schemas.microsoft.com/office/powerpoint/2010/main" val="15561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258" y="420774"/>
            <a:ext cx="10515600" cy="4351338"/>
          </a:xfrm>
        </p:spPr>
        <p:txBody>
          <a:bodyPr/>
          <a:lstStyle/>
          <a:p>
            <a:pPr marL="0" indent="0" fontAlgn="base">
              <a:buNone/>
            </a:pPr>
            <a:r>
              <a:rPr lang="en-US" dirty="0" smtClean="0"/>
              <a:t>Since then, </a:t>
            </a:r>
            <a:r>
              <a:rPr lang="en-US" b="1" dirty="0" smtClean="0"/>
              <a:t>Global Scouse Day</a:t>
            </a:r>
            <a:r>
              <a:rPr lang="en-US" dirty="0" smtClean="0"/>
              <a:t> has become an annual fixture, raising funds for R Charity, The Whitechapel Centre, </a:t>
            </a:r>
            <a:r>
              <a:rPr lang="en-US" dirty="0" err="1" smtClean="0"/>
              <a:t>Clatterbridge</a:t>
            </a:r>
            <a:r>
              <a:rPr lang="en-US" dirty="0" smtClean="0"/>
              <a:t> Cancer Centre, and providing free food to the city’s homeless.</a:t>
            </a:r>
          </a:p>
          <a:p>
            <a:pPr marL="0" indent="0" fontAlgn="base">
              <a:buNone/>
            </a:pPr>
            <a:endParaRPr lang="en-US" dirty="0" smtClean="0"/>
          </a:p>
          <a:p>
            <a:endParaRPr lang="en-GB" dirty="0"/>
          </a:p>
        </p:txBody>
      </p:sp>
      <p:sp>
        <p:nvSpPr>
          <p:cNvPr id="4" name="Rectangle 3"/>
          <p:cNvSpPr/>
          <p:nvPr/>
        </p:nvSpPr>
        <p:spPr>
          <a:xfrm>
            <a:off x="838200" y="5807631"/>
            <a:ext cx="3841244" cy="369332"/>
          </a:xfrm>
          <a:prstGeom prst="rect">
            <a:avLst/>
          </a:prstGeom>
        </p:spPr>
        <p:txBody>
          <a:bodyPr wrap="none">
            <a:spAutoFit/>
          </a:bodyPr>
          <a:lstStyle/>
          <a:p>
            <a:r>
              <a:rPr lang="en-GB" dirty="0" smtClean="0"/>
              <a:t>https://www.whitechapelcentre.co.uk/</a:t>
            </a:r>
            <a:endParaRPr lang="en-GB" dirty="0"/>
          </a:p>
        </p:txBody>
      </p:sp>
      <p:pic>
        <p:nvPicPr>
          <p:cNvPr id="5" name="Picture 4"/>
          <p:cNvPicPr>
            <a:picLocks noChangeAspect="1"/>
          </p:cNvPicPr>
          <p:nvPr/>
        </p:nvPicPr>
        <p:blipFill>
          <a:blip r:embed="rId4"/>
          <a:stretch>
            <a:fillRect/>
          </a:stretch>
        </p:blipFill>
        <p:spPr>
          <a:xfrm>
            <a:off x="680085" y="1943982"/>
            <a:ext cx="5257973" cy="3523627"/>
          </a:xfrm>
          <a:prstGeom prst="rect">
            <a:avLst/>
          </a:prstGeom>
        </p:spPr>
      </p:pic>
      <p:sp>
        <p:nvSpPr>
          <p:cNvPr id="6" name="Rectangle 5"/>
          <p:cNvSpPr/>
          <p:nvPr/>
        </p:nvSpPr>
        <p:spPr>
          <a:xfrm>
            <a:off x="5938058" y="2903869"/>
            <a:ext cx="6096000" cy="1477328"/>
          </a:xfrm>
          <a:prstGeom prst="rect">
            <a:avLst/>
          </a:prstGeom>
        </p:spPr>
        <p:txBody>
          <a:bodyPr>
            <a:spAutoFit/>
          </a:bodyPr>
          <a:lstStyle/>
          <a:p>
            <a:r>
              <a:rPr lang="en-US" b="0" i="0" dirty="0" smtClean="0">
                <a:solidFill>
                  <a:srgbClr val="333333"/>
                </a:solidFill>
                <a:effectLst/>
                <a:latin typeface="Arial" panose="020B0604020202020204" pitchFamily="34" charset="0"/>
              </a:rPr>
              <a:t>“We're open 365 days a year providing services</a:t>
            </a:r>
            <a:r>
              <a:rPr lang="en-US" dirty="0" smtClean="0"/>
              <a:t/>
            </a:r>
            <a:br>
              <a:rPr lang="en-US" dirty="0" smtClean="0"/>
            </a:br>
            <a:r>
              <a:rPr lang="en-US" b="0" i="0" dirty="0" smtClean="0">
                <a:solidFill>
                  <a:srgbClr val="333333"/>
                </a:solidFill>
                <a:effectLst/>
                <a:latin typeface="Arial" panose="020B0604020202020204" pitchFamily="34" charset="0"/>
              </a:rPr>
              <a:t>to rough sleepers, people living in temporary accommodation and those at risk of becoming homeless. Last year, we worked with 4,025 people to end or prevent their homelessness.”</a:t>
            </a:r>
            <a:endParaRPr lang="en-GB"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403" y="6273303"/>
            <a:ext cx="487363" cy="487363"/>
          </a:xfrm>
          <a:prstGeom prst="rect">
            <a:avLst/>
          </a:prstGeom>
        </p:spPr>
      </p:pic>
    </p:spTree>
    <p:extLst>
      <p:ext uri="{BB962C8B-B14F-4D97-AF65-F5344CB8AC3E}">
        <p14:creationId xmlns:p14="http://schemas.microsoft.com/office/powerpoint/2010/main" val="125763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US" dirty="0" smtClean="0"/>
              <a:t>Last year was our biggest ever </a:t>
            </a:r>
            <a:r>
              <a:rPr lang="en-US" b="1" dirty="0" smtClean="0"/>
              <a:t>Global Scouse Day</a:t>
            </a:r>
            <a:r>
              <a:rPr lang="en-US" dirty="0" smtClean="0"/>
              <a:t>, with venues as far a field as the US and Australia putting scouse on the menu for the day. This year, Liverpool is hoping to go even bigger!!</a:t>
            </a:r>
          </a:p>
          <a:p>
            <a:pPr marL="0" indent="0">
              <a:buNone/>
            </a:pP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42048" y="5689600"/>
            <a:ext cx="487363" cy="487363"/>
          </a:xfrm>
          <a:prstGeom prst="rect">
            <a:avLst/>
          </a:prstGeom>
        </p:spPr>
      </p:pic>
    </p:spTree>
    <p:extLst>
      <p:ext uri="{BB962C8B-B14F-4D97-AF65-F5344CB8AC3E}">
        <p14:creationId xmlns:p14="http://schemas.microsoft.com/office/powerpoint/2010/main" val="149822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365125"/>
            <a:ext cx="11529753" cy="1325563"/>
          </a:xfrm>
        </p:spPr>
        <p:txBody>
          <a:bodyPr/>
          <a:lstStyle/>
          <a:p>
            <a:r>
              <a:rPr lang="en-GB" dirty="0" smtClean="0">
                <a:latin typeface="Arial" panose="020B0604020202020204" pitchFamily="34" charset="0"/>
                <a:cs typeface="Arial" panose="020B0604020202020204" pitchFamily="34" charset="0"/>
              </a:rPr>
              <a:t>Where does the name “Scouse” come from?</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US" dirty="0"/>
              <a:t>The name derives from </a:t>
            </a:r>
            <a:r>
              <a:rPr lang="en-US" i="1" dirty="0"/>
              <a:t>Lobscouse</a:t>
            </a:r>
            <a:r>
              <a:rPr lang="en-US" dirty="0"/>
              <a:t>, a stew of meat, onions and ship’s biscuits enjoyed by Scandinavian sailors, who brought it to Liverpool. </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5544771"/>
            <a:ext cx="487363" cy="487363"/>
          </a:xfrm>
          <a:prstGeom prst="rect">
            <a:avLst/>
          </a:prstGeom>
        </p:spPr>
      </p:pic>
    </p:spTree>
    <p:extLst>
      <p:ext uri="{BB962C8B-B14F-4D97-AF65-F5344CB8AC3E}">
        <p14:creationId xmlns:p14="http://schemas.microsoft.com/office/powerpoint/2010/main" val="46718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will we mark the occasion in school?</a:t>
            </a:r>
            <a:endParaRPr lang="en-GB" dirty="0"/>
          </a:p>
        </p:txBody>
      </p:sp>
      <p:sp>
        <p:nvSpPr>
          <p:cNvPr id="3" name="Content Placeholder 2"/>
          <p:cNvSpPr>
            <a:spLocks noGrp="1"/>
          </p:cNvSpPr>
          <p:nvPr>
            <p:ph idx="1"/>
          </p:nvPr>
        </p:nvSpPr>
        <p:spPr/>
        <p:txBody>
          <a:bodyPr/>
          <a:lstStyle/>
          <a:p>
            <a:pPr lvl="0"/>
            <a:r>
              <a:rPr lang="en-GB" b="1" dirty="0">
                <a:latin typeface="Arial" panose="020B0604020202020204" pitchFamily="34" charset="0"/>
                <a:cs typeface="Arial" panose="020B0604020202020204" pitchFamily="34" charset="0"/>
              </a:rPr>
              <a:t>28 Feb </a:t>
            </a:r>
            <a:r>
              <a:rPr lang="en-GB" b="1"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Global scouse </a:t>
            </a:r>
            <a:r>
              <a:rPr lang="en-GB" dirty="0">
                <a:latin typeface="Arial" panose="020B0604020202020204" pitchFamily="34" charset="0"/>
                <a:cs typeface="Arial" panose="020B0604020202020204" pitchFamily="34" charset="0"/>
              </a:rPr>
              <a:t>day! This Sunday</a:t>
            </a:r>
          </a:p>
          <a:p>
            <a:pPr lvl="0"/>
            <a:r>
              <a:rPr lang="en-GB" b="1" dirty="0">
                <a:latin typeface="Arial" panose="020B0604020202020204" pitchFamily="34" charset="0"/>
                <a:cs typeface="Arial" panose="020B0604020202020204" pitchFamily="34" charset="0"/>
              </a:rPr>
              <a:t>1 March</a:t>
            </a:r>
            <a:r>
              <a:rPr lang="en-GB" dirty="0">
                <a:latin typeface="Arial" panose="020B0604020202020204" pitchFamily="34" charset="0"/>
                <a:cs typeface="Arial" panose="020B0604020202020204" pitchFamily="34" charset="0"/>
              </a:rPr>
              <a:t> – we will talk about </a:t>
            </a:r>
            <a:r>
              <a:rPr lang="en-GB" dirty="0" smtClean="0">
                <a:latin typeface="Arial" panose="020B0604020202020204" pitchFamily="34" charset="0"/>
                <a:cs typeface="Arial" panose="020B0604020202020204" pitchFamily="34" charset="0"/>
              </a:rPr>
              <a:t>Scouse </a:t>
            </a:r>
            <a:r>
              <a:rPr lang="en-GB" dirty="0">
                <a:latin typeface="Arial" panose="020B0604020202020204" pitchFamily="34" charset="0"/>
                <a:cs typeface="Arial" panose="020B0604020202020204" pitchFamily="34" charset="0"/>
              </a:rPr>
              <a:t>in our lessons – either onsite or offsite. We will discuss aspects such as the recipe, ingredients and its heritage.</a:t>
            </a:r>
          </a:p>
          <a:p>
            <a:pPr lvl="0"/>
            <a:r>
              <a:rPr lang="en-GB" b="1" dirty="0">
                <a:latin typeface="Arial" panose="020B0604020202020204" pitchFamily="34" charset="0"/>
                <a:cs typeface="Arial" panose="020B0604020202020204" pitchFamily="34" charset="0"/>
              </a:rPr>
              <a:t>Tuesday 9 March </a:t>
            </a:r>
            <a:r>
              <a:rPr lang="en-GB" dirty="0">
                <a:latin typeface="Arial" panose="020B0604020202020204" pitchFamily="34" charset="0"/>
                <a:cs typeface="Arial" panose="020B0604020202020204" pitchFamily="34" charset="0"/>
              </a:rPr>
              <a:t>– Students will prepare the </a:t>
            </a:r>
            <a:r>
              <a:rPr lang="en-GB" dirty="0" smtClean="0">
                <a:latin typeface="Arial" panose="020B0604020202020204" pitchFamily="34" charset="0"/>
                <a:cs typeface="Arial" panose="020B0604020202020204" pitchFamily="34" charset="0"/>
              </a:rPr>
              <a:t>Scouse </a:t>
            </a:r>
            <a:r>
              <a:rPr lang="en-GB" dirty="0">
                <a:latin typeface="Arial" panose="020B0604020202020204" pitchFamily="34" charset="0"/>
                <a:cs typeface="Arial" panose="020B0604020202020204" pitchFamily="34" charset="0"/>
              </a:rPr>
              <a:t>in classrooms. This will be slow-cooked overnight</a:t>
            </a:r>
          </a:p>
          <a:p>
            <a:pPr lvl="0"/>
            <a:r>
              <a:rPr lang="en-GB" b="1" dirty="0">
                <a:latin typeface="Arial" panose="020B0604020202020204" pitchFamily="34" charset="0"/>
                <a:cs typeface="Arial" panose="020B0604020202020204" pitchFamily="34" charset="0"/>
              </a:rPr>
              <a:t>Wednesday 10 March </a:t>
            </a:r>
            <a:r>
              <a:rPr lang="en-GB" dirty="0">
                <a:latin typeface="Arial" panose="020B0604020202020204" pitchFamily="34" charset="0"/>
                <a:cs typeface="Arial" panose="020B0604020202020204" pitchFamily="34" charset="0"/>
              </a:rPr>
              <a:t>– Students will serve the </a:t>
            </a:r>
            <a:r>
              <a:rPr lang="en-GB" dirty="0" smtClean="0">
                <a:latin typeface="Arial" panose="020B0604020202020204" pitchFamily="34" charset="0"/>
                <a:cs typeface="Arial" panose="020B0604020202020204" pitchFamily="34" charset="0"/>
              </a:rPr>
              <a:t>Scouse </a:t>
            </a:r>
            <a:r>
              <a:rPr lang="en-GB" dirty="0">
                <a:latin typeface="Arial" panose="020B0604020202020204" pitchFamily="34" charset="0"/>
                <a:cs typeface="Arial" panose="020B0604020202020204" pitchFamily="34" charset="0"/>
              </a:rPr>
              <a:t>to staff in their Zones. Staff may wish to make a voluntary contribution – all money will go to The Whitechapel Centre</a:t>
            </a:r>
          </a:p>
          <a:p>
            <a:pPr marL="0" indent="0">
              <a:buNone/>
            </a:pPr>
            <a:endParaRPr lang="en-GB" dirty="0">
              <a:latin typeface="Arial" panose="020B0604020202020204" pitchFamily="34" charset="0"/>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57679" y="5933281"/>
            <a:ext cx="487363" cy="487363"/>
          </a:xfrm>
          <a:prstGeom prst="rect">
            <a:avLst/>
          </a:prstGeom>
        </p:spPr>
      </p:pic>
    </p:spTree>
    <p:extLst>
      <p:ext uri="{BB962C8B-B14F-4D97-AF65-F5344CB8AC3E}">
        <p14:creationId xmlns:p14="http://schemas.microsoft.com/office/powerpoint/2010/main" val="181731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542</Words>
  <Application>Microsoft Office PowerPoint</Application>
  <PresentationFormat>Widescreen</PresentationFormat>
  <Paragraphs>32</Paragraphs>
  <Slides>11</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Global Scouse Day</vt:lpstr>
      <vt:lpstr>What is “Scouse”?</vt:lpstr>
      <vt:lpstr>PowerPoint Presentation</vt:lpstr>
      <vt:lpstr>PowerPoint Presentation</vt:lpstr>
      <vt:lpstr>PowerPoint Presentation</vt:lpstr>
      <vt:lpstr>PowerPoint Presentation</vt:lpstr>
      <vt:lpstr>PowerPoint Presentation</vt:lpstr>
      <vt:lpstr>Where does the name “Scouse” come from?</vt:lpstr>
      <vt:lpstr>How will we mark the occasion in school?</vt:lpstr>
      <vt:lpstr>What follow up work could you do?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Scouse Day</dc:title>
  <dc:creator>Deputy Headteacher</dc:creator>
  <cp:lastModifiedBy>itadmin</cp:lastModifiedBy>
  <cp:revision>9</cp:revision>
  <dcterms:created xsi:type="dcterms:W3CDTF">2021-02-25T13:55:14Z</dcterms:created>
  <dcterms:modified xsi:type="dcterms:W3CDTF">2021-02-25T19:29:20Z</dcterms:modified>
</cp:coreProperties>
</file>