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67" r:id="rId2"/>
    <p:sldId id="285" r:id="rId3"/>
    <p:sldId id="286" r:id="rId4"/>
    <p:sldId id="287" r:id="rId5"/>
    <p:sldId id="264" r:id="rId6"/>
    <p:sldId id="263" r:id="rId7"/>
    <p:sldId id="268" r:id="rId8"/>
    <p:sldId id="269" r:id="rId9"/>
    <p:sldId id="270" r:id="rId10"/>
    <p:sldId id="271" r:id="rId11"/>
    <p:sldId id="272" r:id="rId12"/>
    <p:sldId id="274" r:id="rId13"/>
    <p:sldId id="288" r:id="rId14"/>
    <p:sldId id="289" r:id="rId15"/>
    <p:sldId id="278" r:id="rId16"/>
    <p:sldId id="280" r:id="rId17"/>
    <p:sldId id="284" r:id="rId18"/>
    <p:sldId id="290" r:id="rId19"/>
    <p:sldId id="292"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Twinkl SemiBold" charset="0"/>
      <p:bold r:id="rId27"/>
    </p:embeddedFont>
    <p:embeddedFont>
      <p:font typeface="Tuffy" panose="020B0603060100000000" charset="0"/>
      <p:regular r:id="rId28"/>
      <p:bold r:id="rId29"/>
      <p:italic r:id="rId30"/>
      <p:boldItalic r:id="rId31"/>
    </p:embeddedFont>
    <p:embeddedFont>
      <p:font typeface="Sassoon Infant Rg" panose="02000503030000020003" charset="0"/>
      <p:regular r:id="rId32"/>
      <p:bold r:id="rId33"/>
      <p:italic r:id="rId34"/>
    </p:embeddedFont>
    <p:embeddedFont>
      <p:font typeface="Twinkl" panose="020B0604020202020204" charset="0"/>
      <p:regular r:id="rId35"/>
      <p:bold r:id="rId3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176"/>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22" autoAdjust="0"/>
    <p:restoredTop sz="94660"/>
  </p:normalViewPr>
  <p:slideViewPr>
    <p:cSldViewPr snapToGrid="0">
      <p:cViewPr varScale="1">
        <p:scale>
          <a:sx n="99" d="100"/>
          <a:sy n="99" d="100"/>
        </p:scale>
        <p:origin x="490" y="8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7BA4466-7DAE-418F-9911-D6EA447ECEE6}" type="datetimeFigureOut">
              <a:rPr lang="en-GB"/>
              <a:pPr>
                <a:defRPr/>
              </a:pPr>
              <a:t>28/01/2021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1BB1F6B-B395-4152-B7DD-842BFDECA544}"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1DB7664-99D1-461B-A944-1AAD926C72F3}" type="datetimeFigureOut">
              <a:rPr lang="en-GB"/>
              <a:pPr>
                <a:defRPr/>
              </a:pPr>
              <a:t>28/01/2021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B313E3B-9275-4872-A51C-0CFE12B0DD5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34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60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0930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171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34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hyperlink" Target="https://www.youtube.com/watch?v=1JSEVBX3cfY"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hyperlink" Target="https://vimeo.com/13951999"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4847" y="674176"/>
            <a:ext cx="6493790" cy="1323439"/>
          </a:xfrm>
          <a:prstGeom prst="rect">
            <a:avLst/>
          </a:prstGeom>
          <a:noFill/>
        </p:spPr>
        <p:txBody>
          <a:bodyPr wrap="square" rtlCol="0">
            <a:spAutoFit/>
          </a:bodyPr>
          <a:lstStyle/>
          <a:p>
            <a:pPr algn="ctr"/>
            <a:r>
              <a:rPr lang="en-GB" sz="4000" dirty="0" smtClean="0"/>
              <a:t>Friday 29 January</a:t>
            </a:r>
          </a:p>
          <a:p>
            <a:pPr algn="ctr"/>
            <a:r>
              <a:rPr lang="en-GB" sz="4000" dirty="0" smtClean="0"/>
              <a:t>Assembly</a:t>
            </a:r>
            <a:endParaRPr lang="en-GB" sz="4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681" y="519930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a:latin typeface="Twinkl" pitchFamily="2" charset="0"/>
              </a:rPr>
              <a:t>Kitty</a:t>
            </a:r>
            <a:endParaRPr lang="en-GB" altLang="en-US" sz="3600"/>
          </a:p>
        </p:txBody>
      </p:sp>
      <p:sp>
        <p:nvSpPr>
          <p:cNvPr id="6" name="Rectangle 5"/>
          <p:cNvSpPr>
            <a:spLocks/>
          </p:cNvSpPr>
          <p:nvPr/>
        </p:nvSpPr>
        <p:spPr>
          <a:xfrm>
            <a:off x="731123" y="542924"/>
            <a:ext cx="2917825" cy="2700338"/>
          </a:xfrm>
          <a:prstGeom prst="rect">
            <a:avLst/>
          </a:prstGeom>
          <a:solidFill>
            <a:schemeClr val="bg1"/>
          </a:solidFill>
          <a:ln w="12700">
            <a:solidFill>
              <a:schemeClr val="accent6"/>
            </a:solidFill>
          </a:ln>
        </p:spPr>
        <p:txBody>
          <a:bodyPr lIns="108000" tIns="108000" rIns="108000" bIns="108000" anchor="ctr">
            <a:spAutoFit/>
          </a:bodyPr>
          <a:lstStyle/>
          <a:p>
            <a:pPr eaLnBrk="1" fontAlgn="auto" hangingPunct="1">
              <a:spcBef>
                <a:spcPts val="0"/>
              </a:spcBef>
              <a:spcAft>
                <a:spcPts val="0"/>
              </a:spcAft>
              <a:defRPr/>
            </a:pPr>
            <a:r>
              <a:rPr lang="en-GB" dirty="0">
                <a:latin typeface="Twinkl" pitchFamily="50" charset="0"/>
              </a:rPr>
              <a:t>Anne was an ordinary girl.</a:t>
            </a:r>
          </a:p>
          <a:p>
            <a:pPr eaLnBrk="1" fontAlgn="auto" hangingPunct="1">
              <a:spcBef>
                <a:spcPts val="0"/>
              </a:spcBef>
              <a:spcAft>
                <a:spcPts val="0"/>
              </a:spcAft>
              <a:defRPr/>
            </a:pPr>
            <a:r>
              <a:rPr lang="en-GB" dirty="0">
                <a:latin typeface="Twinkl" pitchFamily="50" charset="0"/>
              </a:rPr>
              <a:t>On her 13</a:t>
            </a:r>
            <a:r>
              <a:rPr lang="en-GB" baseline="30000" dirty="0">
                <a:latin typeface="Twinkl" pitchFamily="50" charset="0"/>
              </a:rPr>
              <a:t>th</a:t>
            </a:r>
            <a:r>
              <a:rPr lang="en-GB" dirty="0">
                <a:latin typeface="Twinkl" pitchFamily="50" charset="0"/>
              </a:rPr>
              <a:t> birthday, Anne was given a diary.</a:t>
            </a:r>
          </a:p>
          <a:p>
            <a:pPr eaLnBrk="1" fontAlgn="auto" hangingPunct="1">
              <a:spcBef>
                <a:spcPts val="0"/>
              </a:spcBef>
              <a:spcAft>
                <a:spcPts val="0"/>
              </a:spcAft>
              <a:defRPr/>
            </a:pPr>
            <a:r>
              <a:rPr lang="en-GB" dirty="0">
                <a:latin typeface="Twinkl" pitchFamily="50" charset="0"/>
              </a:rPr>
              <a:t>She was very happy with this present, because she wanted to become a famous writer when she grew up.</a:t>
            </a:r>
          </a:p>
        </p:txBody>
      </p:sp>
      <p:sp>
        <p:nvSpPr>
          <p:cNvPr id="3" name="Rectangle 2"/>
          <p:cNvSpPr>
            <a:spLocks noChangeArrowheads="1"/>
          </p:cNvSpPr>
          <p:nvPr/>
        </p:nvSpPr>
        <p:spPr bwMode="auto">
          <a:xfrm>
            <a:off x="2133600" y="5519738"/>
            <a:ext cx="5449888" cy="646112"/>
          </a:xfrm>
          <a:prstGeom prst="rect">
            <a:avLst/>
          </a:prstGeom>
          <a:solidFill>
            <a:schemeClr val="accent3">
              <a:lumMod val="40000"/>
              <a:lumOff val="60000"/>
            </a:schemeClr>
          </a:solidFill>
          <a:ln>
            <a:noFill/>
          </a:ln>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defRPr/>
            </a:pPr>
            <a:r>
              <a:rPr lang="en-GB" altLang="en-US" dirty="0"/>
              <a:t>Anne wrote, “I want the diary to be my friend, and I am going to call this friend, Kitty”.</a:t>
            </a:r>
          </a:p>
        </p:txBody>
      </p:sp>
      <p:pic>
        <p:nvPicPr>
          <p:cNvPr id="8" name="Picture 7">
            <a:extLst/>
          </p:cNvPr>
          <p:cNvPicPr>
            <a:picLocks noChangeAspect="1"/>
          </p:cNvPicPr>
          <p:nvPr/>
        </p:nvPicPr>
        <p:blipFill>
          <a:blip r:embed="rId4"/>
          <a:stretch>
            <a:fillRect/>
          </a:stretch>
        </p:blipFill>
        <p:spPr>
          <a:xfrm>
            <a:off x="2553301" y="3002393"/>
            <a:ext cx="3476888" cy="2608989"/>
          </a:xfrm>
          <a:prstGeom prst="rect">
            <a:avLst/>
          </a:prstGeom>
          <a:ln w="12700">
            <a:solidFill>
              <a:schemeClr val="accent6"/>
            </a:solidFill>
          </a:ln>
        </p:spPr>
      </p:pic>
      <p:sp>
        <p:nvSpPr>
          <p:cNvPr id="5" name="Rectangle 4"/>
          <p:cNvSpPr/>
          <p:nvPr/>
        </p:nvSpPr>
        <p:spPr>
          <a:xfrm>
            <a:off x="6224588" y="4918075"/>
            <a:ext cx="2066925" cy="368300"/>
          </a:xfrm>
          <a:prstGeom prst="rect">
            <a:avLst/>
          </a:prstGeom>
          <a:solidFill>
            <a:schemeClr val="bg1"/>
          </a:solidFill>
          <a:ln w="12700">
            <a:solidFill>
              <a:schemeClr val="accent6"/>
            </a:solidFill>
          </a:ln>
        </p:spPr>
        <p:txBody>
          <a:bodyPr>
            <a:spAutoFit/>
          </a:bodyPr>
          <a:lstStyle/>
          <a:p>
            <a:pPr algn="ctr" eaLnBrk="1" fontAlgn="auto" hangingPunct="1">
              <a:spcBef>
                <a:spcPts val="0"/>
              </a:spcBef>
              <a:spcAft>
                <a:spcPts val="0"/>
              </a:spcAft>
              <a:defRPr/>
            </a:pPr>
            <a:r>
              <a:rPr lang="en-GB" dirty="0">
                <a:latin typeface="+mn-lt"/>
              </a:rPr>
              <a:t>Anne</a:t>
            </a:r>
          </a:p>
        </p:txBody>
      </p:sp>
      <p:sp>
        <p:nvSpPr>
          <p:cNvPr id="15368" name="Rectangle 14"/>
          <p:cNvSpPr>
            <a:spLocks noChangeArrowheads="1"/>
          </p:cNvSpPr>
          <p:nvPr/>
        </p:nvSpPr>
        <p:spPr bwMode="auto">
          <a:xfrm>
            <a:off x="3878263" y="3167063"/>
            <a:ext cx="2162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400">
                <a:solidFill>
                  <a:schemeClr val="tx1"/>
                </a:solidFill>
                <a:latin typeface="Tuffy" panose="020B0603060100000000" pitchFamily="34" charset="0"/>
                <a:ea typeface="Tuffy" panose="020B0603060100000000" pitchFamily="34" charset="0"/>
                <a:cs typeface="Tuffy" panose="020B0603060100000000" pitchFamily="34" charset="0"/>
              </a:rPr>
              <a:t>Photo courtesy of By By Heather Cowper (@flickr.com) - granted under creative commons licence - attribution</a:t>
            </a:r>
          </a:p>
        </p:txBody>
      </p:sp>
      <p:pic>
        <p:nvPicPr>
          <p:cNvPr id="7" name="Picture 4" descr="https://upload.wikimedia.org/wikipedia/commons/thumb/9/95/AnneFrankSchoolPhoto.jpg/800px-AnneFrankSchoolPhoto.jpg">
            <a:extLst/>
          </p:cNvPr>
          <p:cNvPicPr>
            <a:picLocks noChangeAspect="1" noChangeArrowheads="1"/>
          </p:cNvPicPr>
          <p:nvPr/>
        </p:nvPicPr>
        <p:blipFill>
          <a:blip r:embed="rId5"/>
          <a:srcRect/>
          <a:stretch>
            <a:fillRect/>
          </a:stretch>
        </p:blipFill>
        <p:spPr bwMode="auto">
          <a:xfrm>
            <a:off x="6224588" y="1606550"/>
            <a:ext cx="2066925" cy="3327400"/>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8604" y="57931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8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79425"/>
            <a:ext cx="8220075" cy="993775"/>
          </a:xfrm>
        </p:spPr>
        <p:txBody>
          <a:bodyPr/>
          <a:lstStyle/>
          <a:p>
            <a:pPr eaLnBrk="1" hangingPunct="1"/>
            <a:r>
              <a:rPr lang="en-GB" altLang="en-US">
                <a:latin typeface="Twinkl" pitchFamily="2" charset="0"/>
              </a:rPr>
              <a:t>In Hiding</a:t>
            </a:r>
          </a:p>
        </p:txBody>
      </p:sp>
      <p:sp>
        <p:nvSpPr>
          <p:cNvPr id="16387" name="Rectangle 2"/>
          <p:cNvSpPr>
            <a:spLocks noChangeArrowheads="1"/>
          </p:cNvSpPr>
          <p:nvPr/>
        </p:nvSpPr>
        <p:spPr bwMode="auto">
          <a:xfrm>
            <a:off x="869950" y="1473200"/>
            <a:ext cx="4384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 Nazis’ treatment of Jewish people became worse and worse. People were being forced to leave their homes and go and live in concentration camps. Conditions in these camps were dreadful and the Frank family knew that they were very dangerous.</a:t>
            </a:r>
          </a:p>
          <a:p>
            <a:pPr eaLnBrk="1" hangingPunct="1">
              <a:lnSpc>
                <a:spcPct val="100000"/>
              </a:lnSpc>
              <a:spcBef>
                <a:spcPct val="0"/>
              </a:spcBef>
              <a:buFontTx/>
              <a:buNone/>
            </a:pPr>
            <a:r>
              <a:rPr lang="en-GB" altLang="en-US">
                <a:solidFill>
                  <a:schemeClr val="tx1"/>
                </a:solidFill>
              </a:rPr>
              <a:t>The Frank family went into hiding in a secret room they called the Annexe, on the second floor above Otto’s office. The entrance to the room was hidden by a bookcase.</a:t>
            </a:r>
          </a:p>
          <a:p>
            <a:pPr eaLnBrk="1" hangingPunct="1">
              <a:lnSpc>
                <a:spcPct val="100000"/>
              </a:lnSpc>
              <a:spcBef>
                <a:spcPct val="0"/>
              </a:spcBef>
              <a:buFontTx/>
              <a:buNone/>
            </a:pPr>
            <a:r>
              <a:rPr lang="en-GB" altLang="en-US">
                <a:solidFill>
                  <a:schemeClr val="tx1"/>
                </a:solidFill>
              </a:rPr>
              <a:t>Some of Otto’s loyal and brave colleagues risked everything by bringing food, clothing, newspapers and magazines to the family.</a:t>
            </a:r>
          </a:p>
        </p:txBody>
      </p:sp>
      <p:sp>
        <p:nvSpPr>
          <p:cNvPr id="5" name="Rectangle 4"/>
          <p:cNvSpPr/>
          <p:nvPr/>
        </p:nvSpPr>
        <p:spPr>
          <a:xfrm>
            <a:off x="5391150" y="5556250"/>
            <a:ext cx="2949575" cy="646113"/>
          </a:xfrm>
          <a:prstGeom prst="rect">
            <a:avLst/>
          </a:prstGeom>
          <a:ln w="12700">
            <a:solidFill>
              <a:schemeClr val="accent6"/>
            </a:solidFill>
          </a:ln>
        </p:spPr>
        <p:txBody>
          <a:bodyPr>
            <a:spAutoFit/>
          </a:bodyPr>
          <a:lstStyle/>
          <a:p>
            <a:pPr eaLnBrk="1" fontAlgn="auto" hangingPunct="1">
              <a:spcBef>
                <a:spcPts val="0"/>
              </a:spcBef>
              <a:spcAft>
                <a:spcPts val="0"/>
              </a:spcAft>
              <a:defRPr/>
            </a:pPr>
            <a:r>
              <a:rPr lang="en-GB" dirty="0">
                <a:latin typeface="+mn-lt"/>
              </a:rPr>
              <a:t>This is what the bookcase would have looked like. </a:t>
            </a:r>
          </a:p>
        </p:txBody>
      </p:sp>
      <p:sp>
        <p:nvSpPr>
          <p:cNvPr id="16389" name="Rectangle 5"/>
          <p:cNvSpPr>
            <a:spLocks noChangeArrowheads="1"/>
          </p:cNvSpPr>
          <p:nvPr/>
        </p:nvSpPr>
        <p:spPr bwMode="auto">
          <a:xfrm>
            <a:off x="5692775" y="6269038"/>
            <a:ext cx="23447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400">
                <a:solidFill>
                  <a:schemeClr val="tx1"/>
                </a:solidFill>
                <a:latin typeface="Tuffy" panose="020B0603060100000000" pitchFamily="34" charset="0"/>
                <a:ea typeface="Tuffy" panose="020B0603060100000000" pitchFamily="34" charset="0"/>
                <a:cs typeface="Tuffy" panose="020B0603060100000000" pitchFamily="34" charset="0"/>
              </a:rPr>
              <a:t>Photo courtesy of By Bungle (@flickr.com) - granted under creative commons licence - attribution</a:t>
            </a:r>
          </a:p>
        </p:txBody>
      </p:sp>
      <p:pic>
        <p:nvPicPr>
          <p:cNvPr id="4" name="Picture 3"/>
          <p:cNvPicPr>
            <a:picLocks noChangeAspect="1"/>
          </p:cNvPicPr>
          <p:nvPr/>
        </p:nvPicPr>
        <p:blipFill>
          <a:blip r:embed="rId4"/>
          <a:stretch>
            <a:fillRect/>
          </a:stretch>
        </p:blipFill>
        <p:spPr>
          <a:xfrm>
            <a:off x="5391150" y="1473200"/>
            <a:ext cx="2949575" cy="4105275"/>
          </a:xfrm>
          <a:prstGeom prst="rect">
            <a:avLst/>
          </a:prstGeom>
          <a:ln w="12700">
            <a:solidFill>
              <a:schemeClr val="accent6"/>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4759" y="55102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srcRect l="5104" b="29375"/>
          <a:stretch/>
        </p:blipFill>
        <p:spPr>
          <a:xfrm>
            <a:off x="6240463" y="1401763"/>
            <a:ext cx="1743075" cy="3387725"/>
          </a:xfrm>
          <a:prstGeom prst="rect">
            <a:avLst/>
          </a:prstGeom>
          <a:ln w="12700">
            <a:solidFill>
              <a:schemeClr val="accent6"/>
            </a:solidFill>
          </a:ln>
        </p:spPr>
      </p:pic>
      <p:sp>
        <p:nvSpPr>
          <p:cNvPr id="18435" name="Title 1"/>
          <p:cNvSpPr>
            <a:spLocks noGrp="1"/>
          </p:cNvSpPr>
          <p:nvPr>
            <p:ph type="title"/>
          </p:nvPr>
        </p:nvSpPr>
        <p:spPr>
          <a:xfrm>
            <a:off x="457200" y="479425"/>
            <a:ext cx="8220075" cy="993775"/>
          </a:xfrm>
        </p:spPr>
        <p:txBody>
          <a:bodyPr/>
          <a:lstStyle/>
          <a:p>
            <a:pPr eaLnBrk="1" hangingPunct="1"/>
            <a:r>
              <a:rPr lang="en-GB" altLang="en-US">
                <a:latin typeface="Twinkl" pitchFamily="2" charset="0"/>
              </a:rPr>
              <a:t>Living in Fear</a:t>
            </a:r>
            <a:endParaRPr lang="en-GB" altLang="en-US"/>
          </a:p>
        </p:txBody>
      </p:sp>
      <p:sp>
        <p:nvSpPr>
          <p:cNvPr id="18436" name="Rectangle 2"/>
          <p:cNvSpPr>
            <a:spLocks noChangeArrowheads="1"/>
          </p:cNvSpPr>
          <p:nvPr/>
        </p:nvSpPr>
        <p:spPr bwMode="auto">
          <a:xfrm>
            <a:off x="869950" y="1473200"/>
            <a:ext cx="419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They were unable to go out, fearful of being arrested or killed.</a:t>
            </a:r>
          </a:p>
        </p:txBody>
      </p:sp>
      <p:sp>
        <p:nvSpPr>
          <p:cNvPr id="18437" name="Rectangle 6"/>
          <p:cNvSpPr>
            <a:spLocks noChangeArrowheads="1"/>
          </p:cNvSpPr>
          <p:nvPr/>
        </p:nvSpPr>
        <p:spPr bwMode="auto">
          <a:xfrm>
            <a:off x="869950" y="2401888"/>
            <a:ext cx="4195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They had to remain absolutely silent during the day and the curtains had to stay closed, in case the neighbours caught sight of them.</a:t>
            </a:r>
          </a:p>
        </p:txBody>
      </p:sp>
      <p:sp>
        <p:nvSpPr>
          <p:cNvPr id="9" name="Rectangle 8"/>
          <p:cNvSpPr>
            <a:spLocks noChangeArrowheads="1"/>
          </p:cNvSpPr>
          <p:nvPr/>
        </p:nvSpPr>
        <p:spPr bwMode="auto">
          <a:xfrm>
            <a:off x="2247900" y="4997450"/>
            <a:ext cx="6015038" cy="1200150"/>
          </a:xfrm>
          <a:prstGeom prst="rect">
            <a:avLst/>
          </a:prstGeom>
          <a:solidFill>
            <a:schemeClr val="accent3">
              <a:lumMod val="40000"/>
              <a:lumOff val="60000"/>
            </a:schemeClr>
          </a:solidFill>
          <a:ln>
            <a:noFill/>
          </a:ln>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defRPr/>
            </a:pPr>
            <a:r>
              <a:rPr lang="en-GB" altLang="en-US" dirty="0"/>
              <a:t>Anne wrote:</a:t>
            </a:r>
          </a:p>
          <a:p>
            <a:pPr eaLnBrk="1" hangingPunct="1">
              <a:defRPr/>
            </a:pPr>
            <a:r>
              <a:rPr lang="en-GB" altLang="en-US" dirty="0"/>
              <a:t>“Not being able to go outside upsets me more than I can say, and I'm terrified our hiding place will be discovered and that we'll be shot”.</a:t>
            </a:r>
          </a:p>
        </p:txBody>
      </p:sp>
      <p:sp>
        <p:nvSpPr>
          <p:cNvPr id="18440" name="Rectangle 5"/>
          <p:cNvSpPr>
            <a:spLocks noChangeArrowheads="1"/>
          </p:cNvSpPr>
          <p:nvPr/>
        </p:nvSpPr>
        <p:spPr bwMode="auto">
          <a:xfrm>
            <a:off x="3140075" y="6251575"/>
            <a:ext cx="33385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400">
                <a:solidFill>
                  <a:schemeClr val="tx1"/>
                </a:solidFill>
                <a:latin typeface="Tuffy" panose="020B0603060100000000" pitchFamily="34" charset="0"/>
                <a:ea typeface="Tuffy" panose="020B0603060100000000" pitchFamily="34" charset="0"/>
                <a:cs typeface="Tuffy" panose="020B0603060100000000" pitchFamily="34" charset="0"/>
              </a:rPr>
              <a:t>Photo courtesy of By Massimo Catarinella (@wikimedia.com) - granted under creative commons licence - attribution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345" y="46585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2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0278" y="2168188"/>
            <a:ext cx="5881607" cy="646331"/>
          </a:xfrm>
          <a:prstGeom prst="rect">
            <a:avLst/>
          </a:prstGeom>
        </p:spPr>
        <p:txBody>
          <a:bodyPr wrap="square">
            <a:spAutoFit/>
          </a:bodyPr>
          <a:lstStyle/>
          <a:p>
            <a:r>
              <a:rPr lang="en-GB" dirty="0">
                <a:hlinkClick r:id="rId4"/>
              </a:rPr>
              <a:t>https://</a:t>
            </a:r>
            <a:r>
              <a:rPr lang="en-GB" dirty="0" smtClean="0">
                <a:hlinkClick r:id="rId4"/>
              </a:rPr>
              <a:t>www.youtube.com/watch?v=1JSEVBX3cfY</a:t>
            </a:r>
            <a:endParaRPr lang="en-GB" dirty="0" smtClean="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636" y="5222552"/>
            <a:ext cx="487363" cy="487363"/>
          </a:xfrm>
          <a:prstGeom prst="rect">
            <a:avLst/>
          </a:prstGeom>
        </p:spPr>
      </p:pic>
    </p:spTree>
    <p:extLst>
      <p:ext uri="{BB962C8B-B14F-4D97-AF65-F5344CB8AC3E}">
        <p14:creationId xmlns:p14="http://schemas.microsoft.com/office/powerpoint/2010/main" val="213464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695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479425"/>
            <a:ext cx="8220075" cy="993775"/>
          </a:xfrm>
        </p:spPr>
        <p:txBody>
          <a:bodyPr/>
          <a:lstStyle/>
          <a:p>
            <a:pPr eaLnBrk="1" hangingPunct="1"/>
            <a:r>
              <a:rPr lang="en-GB" altLang="en-US">
                <a:latin typeface="Twinkl" pitchFamily="2" charset="0"/>
              </a:rPr>
              <a:t>Anne’s Diary</a:t>
            </a:r>
          </a:p>
        </p:txBody>
      </p:sp>
      <p:sp>
        <p:nvSpPr>
          <p:cNvPr id="22531" name="Rectangle 2"/>
          <p:cNvSpPr>
            <a:spLocks noChangeArrowheads="1"/>
          </p:cNvSpPr>
          <p:nvPr/>
        </p:nvSpPr>
        <p:spPr bwMode="auto">
          <a:xfrm>
            <a:off x="889000" y="1473200"/>
            <a:ext cx="410368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t>Miep Gies was one of the friends who had helped the family in hiding. She found</a:t>
            </a:r>
            <a:r>
              <a:rPr lang="en-GB" altLang="en-US">
                <a:solidFill>
                  <a:schemeClr val="tx1"/>
                </a:solidFill>
              </a:rPr>
              <a:t> Anne’s diary in the Annexe after they were arrested and kept it safe throughout the war.</a:t>
            </a:r>
          </a:p>
          <a:p>
            <a:pPr eaLnBrk="1" hangingPunct="1">
              <a:lnSpc>
                <a:spcPct val="100000"/>
              </a:lnSpc>
              <a:spcBef>
                <a:spcPct val="0"/>
              </a:spcBef>
              <a:buFontTx/>
              <a:buNone/>
            </a:pPr>
            <a:r>
              <a:rPr lang="en-GB" altLang="en-US">
                <a:solidFill>
                  <a:schemeClr val="tx1"/>
                </a:solidFill>
              </a:rPr>
              <a:t>She gave the diary to Otto and he decided to publish the diary in honour of his youngest daughter.</a:t>
            </a:r>
          </a:p>
          <a:p>
            <a:pPr eaLnBrk="1" hangingPunct="1">
              <a:lnSpc>
                <a:spcPct val="100000"/>
              </a:lnSpc>
              <a:spcBef>
                <a:spcPct val="0"/>
              </a:spcBef>
              <a:buFontTx/>
              <a:buNone/>
            </a:pPr>
            <a:r>
              <a:rPr lang="en-GB" altLang="en-US">
                <a:solidFill>
                  <a:schemeClr val="tx1"/>
                </a:solidFill>
              </a:rPr>
              <a:t>In 1947, A Diary of a Young Girl was published.</a:t>
            </a:r>
          </a:p>
        </p:txBody>
      </p:sp>
      <p:pic>
        <p:nvPicPr>
          <p:cNvPr id="4" name="Picture 2" descr="https://upload.wikimedia.org/wikipedia/commons/thumb/8/8d/Otto_Frank_%281968%29.jpg/800px-Otto_Frank_%281968%29.jpg">
            <a:extLst/>
          </p:cNvPr>
          <p:cNvPicPr>
            <a:picLocks noChangeAspect="1" noChangeArrowheads="1"/>
          </p:cNvPicPr>
          <p:nvPr/>
        </p:nvPicPr>
        <p:blipFill>
          <a:blip r:embed="rId4"/>
          <a:srcRect/>
          <a:stretch>
            <a:fillRect/>
          </a:stretch>
        </p:blipFill>
        <p:spPr bwMode="auto">
          <a:xfrm>
            <a:off x="5202238" y="1574800"/>
            <a:ext cx="3187700" cy="4251325"/>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22533" name="Rectangle 4"/>
          <p:cNvSpPr>
            <a:spLocks noChangeArrowheads="1"/>
          </p:cNvSpPr>
          <p:nvPr/>
        </p:nvSpPr>
        <p:spPr bwMode="auto">
          <a:xfrm>
            <a:off x="5202238" y="5838825"/>
            <a:ext cx="31877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
                <a:solidFill>
                  <a:schemeClr val="tx1"/>
                </a:solidFill>
                <a:latin typeface="Tuffy" panose="020B0603060100000000" pitchFamily="34" charset="0"/>
                <a:ea typeface="Tuffy" panose="020B0603060100000000" pitchFamily="34" charset="0"/>
                <a:cs typeface="Tuffy" panose="020B0603060100000000" pitchFamily="34" charset="0"/>
              </a:rPr>
              <a:t>Photo courtesy of By Eric Koch / Anefo (@flickr.com) - granted under creative commons licence - attribution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5545" y="50855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79425"/>
            <a:ext cx="8220075" cy="993775"/>
          </a:xfrm>
        </p:spPr>
        <p:txBody>
          <a:bodyPr/>
          <a:lstStyle/>
          <a:p>
            <a:pPr eaLnBrk="1" hangingPunct="1"/>
            <a:r>
              <a:rPr lang="en-GB" altLang="en-US">
                <a:latin typeface="Twinkl" pitchFamily="2" charset="0"/>
              </a:rPr>
              <a:t>The Power of Words</a:t>
            </a:r>
          </a:p>
        </p:txBody>
      </p:sp>
      <p:grpSp>
        <p:nvGrpSpPr>
          <p:cNvPr id="5" name="Group 4"/>
          <p:cNvGrpSpPr>
            <a:grpSpLocks/>
          </p:cNvGrpSpPr>
          <p:nvPr/>
        </p:nvGrpSpPr>
        <p:grpSpPr bwMode="auto">
          <a:xfrm>
            <a:off x="688975" y="1381125"/>
            <a:ext cx="3276600" cy="2219325"/>
            <a:chOff x="639363" y="1242391"/>
            <a:chExt cx="3276654" cy="2219498"/>
          </a:xfrm>
        </p:grpSpPr>
        <p:pic>
          <p:nvPicPr>
            <p:cNvPr id="24587" name="Picture 2"/>
            <p:cNvPicPr>
              <a:picLocks noChangeAspect="1"/>
            </p:cNvPicPr>
            <p:nvPr/>
          </p:nvPicPr>
          <p:blipFill>
            <a:blip r:embed="rId4" cstate="hqprint">
              <a:extLst>
                <a:ext uri="{28A0092B-C50C-407E-A947-70E740481C1C}">
                  <a14:useLocalDpi xmlns:a14="http://schemas.microsoft.com/office/drawing/2010/main" val="0"/>
                </a:ext>
              </a:extLst>
            </a:blip>
            <a:srcRect b="25652"/>
            <a:stretch>
              <a:fillRect/>
            </a:stretch>
          </p:blipFill>
          <p:spPr bwMode="auto">
            <a:xfrm>
              <a:off x="639363" y="1242391"/>
              <a:ext cx="3276654" cy="221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3"/>
            <p:cNvSpPr>
              <a:spLocks noChangeArrowheads="1"/>
            </p:cNvSpPr>
            <p:nvPr/>
          </p:nvSpPr>
          <p:spPr bwMode="auto">
            <a:xfrm>
              <a:off x="702415" y="2087610"/>
              <a:ext cx="29120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How wonderful it is that nobody need wait a single moment before starting to improve the world.</a:t>
              </a:r>
            </a:p>
          </p:txBody>
        </p:sp>
      </p:grpSp>
      <p:grpSp>
        <p:nvGrpSpPr>
          <p:cNvPr id="8" name="Group 7"/>
          <p:cNvGrpSpPr>
            <a:grpSpLocks/>
          </p:cNvGrpSpPr>
          <p:nvPr/>
        </p:nvGrpSpPr>
        <p:grpSpPr bwMode="auto">
          <a:xfrm>
            <a:off x="5838825" y="1308100"/>
            <a:ext cx="2678113" cy="1812925"/>
            <a:chOff x="4790660" y="1385747"/>
            <a:chExt cx="2676939" cy="1813270"/>
          </a:xfrm>
        </p:grpSpPr>
        <p:pic>
          <p:nvPicPr>
            <p:cNvPr id="24585" name="Picture 6"/>
            <p:cNvPicPr>
              <a:picLocks noChangeAspect="1"/>
            </p:cNvPicPr>
            <p:nvPr/>
          </p:nvPicPr>
          <p:blipFill>
            <a:blip r:embed="rId4" cstate="hqprint">
              <a:extLst>
                <a:ext uri="{28A0092B-C50C-407E-A947-70E740481C1C}">
                  <a14:useLocalDpi xmlns:a14="http://schemas.microsoft.com/office/drawing/2010/main" val="0"/>
                </a:ext>
              </a:extLst>
            </a:blip>
            <a:srcRect b="25652"/>
            <a:stretch>
              <a:fillRect/>
            </a:stretch>
          </p:blipFill>
          <p:spPr bwMode="auto">
            <a:xfrm>
              <a:off x="4790660" y="1385747"/>
              <a:ext cx="2676939" cy="181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5"/>
            <p:cNvSpPr>
              <a:spLocks noChangeArrowheads="1"/>
            </p:cNvSpPr>
            <p:nvPr/>
          </p:nvSpPr>
          <p:spPr bwMode="auto">
            <a:xfrm>
              <a:off x="4895226" y="1976710"/>
              <a:ext cx="235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I don’t think of all the misery but of the beauty that still remains.</a:t>
              </a:r>
            </a:p>
          </p:txBody>
        </p:sp>
      </p:grpSp>
      <p:grpSp>
        <p:nvGrpSpPr>
          <p:cNvPr id="11" name="Group 10"/>
          <p:cNvGrpSpPr>
            <a:grpSpLocks/>
          </p:cNvGrpSpPr>
          <p:nvPr/>
        </p:nvGrpSpPr>
        <p:grpSpPr bwMode="auto">
          <a:xfrm>
            <a:off x="3719513" y="2611438"/>
            <a:ext cx="3019425" cy="2044700"/>
            <a:chOff x="3935895" y="2268231"/>
            <a:chExt cx="3019562" cy="2045352"/>
          </a:xfrm>
        </p:grpSpPr>
        <p:pic>
          <p:nvPicPr>
            <p:cNvPr id="24583" name="Picture 9"/>
            <p:cNvPicPr>
              <a:picLocks noChangeAspect="1"/>
            </p:cNvPicPr>
            <p:nvPr/>
          </p:nvPicPr>
          <p:blipFill>
            <a:blip r:embed="rId4" cstate="hqprint">
              <a:extLst>
                <a:ext uri="{28A0092B-C50C-407E-A947-70E740481C1C}">
                  <a14:useLocalDpi xmlns:a14="http://schemas.microsoft.com/office/drawing/2010/main" val="0"/>
                </a:ext>
              </a:extLst>
            </a:blip>
            <a:srcRect b="25652"/>
            <a:stretch>
              <a:fillRect/>
            </a:stretch>
          </p:blipFill>
          <p:spPr bwMode="auto">
            <a:xfrm flipH="1">
              <a:off x="3935895" y="2268231"/>
              <a:ext cx="3019562" cy="204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8"/>
            <p:cNvSpPr>
              <a:spLocks noChangeArrowheads="1"/>
            </p:cNvSpPr>
            <p:nvPr/>
          </p:nvSpPr>
          <p:spPr bwMode="auto">
            <a:xfrm>
              <a:off x="4316999" y="3000872"/>
              <a:ext cx="24210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What is done cannot be undone, but one can prevent it happening again.</a:t>
              </a:r>
            </a:p>
          </p:txBody>
        </p:sp>
      </p:grpSp>
      <p:sp>
        <p:nvSpPr>
          <p:cNvPr id="12" name="Rectangle 11"/>
          <p:cNvSpPr>
            <a:spLocks noChangeArrowheads="1"/>
          </p:cNvSpPr>
          <p:nvPr/>
        </p:nvSpPr>
        <p:spPr bwMode="auto">
          <a:xfrm>
            <a:off x="588963" y="4768850"/>
            <a:ext cx="79565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We can all play our part in preventing this prejudice happening again. We can be kind towards everyone, even if they are not our special friend; we can try to understand how other people might be feeling; we can stand up for people; we can share these stories and ideas with other people through talking, writing and poetry.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3200" y="386616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68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7344"/>
          <a:stretch/>
        </p:blipFill>
        <p:spPr>
          <a:xfrm>
            <a:off x="925513" y="1063741"/>
            <a:ext cx="7245350" cy="4733925"/>
          </a:xfrm>
          <a:prstGeom prst="rect">
            <a:avLst/>
          </a:prstGeom>
          <a:noFill/>
          <a:ln w="12700">
            <a:solidFill>
              <a:schemeClr val="accent5">
                <a:lumMod val="50000"/>
              </a:schemeClr>
            </a:solidFill>
          </a:ln>
        </p:spPr>
      </p:pic>
      <p:sp>
        <p:nvSpPr>
          <p:cNvPr id="4" name="Oval 3">
            <a:hlinkClick r:id="rId5"/>
          </p:cNvPr>
          <p:cNvSpPr/>
          <p:nvPr/>
        </p:nvSpPr>
        <p:spPr>
          <a:xfrm>
            <a:off x="1077913" y="4565766"/>
            <a:ext cx="1152525" cy="1154113"/>
          </a:xfrm>
          <a:prstGeom prst="ellipse">
            <a:avLst/>
          </a:prstGeom>
          <a:solidFill>
            <a:srgbClr val="5D21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Music clip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
        <p:nvSpPr>
          <p:cNvPr id="5" name="TextBox 4"/>
          <p:cNvSpPr txBox="1"/>
          <p:nvPr/>
        </p:nvSpPr>
        <p:spPr>
          <a:xfrm>
            <a:off x="1154624" y="1332854"/>
            <a:ext cx="6734013" cy="369332"/>
          </a:xfrm>
          <a:prstGeom prst="rect">
            <a:avLst/>
          </a:prstGeom>
          <a:noFill/>
        </p:spPr>
        <p:txBody>
          <a:bodyPr wrap="square" rtlCol="0">
            <a:spAutoFit/>
          </a:bodyPr>
          <a:lstStyle/>
          <a:p>
            <a:r>
              <a:rPr lang="en-GB" dirty="0" smtClean="0"/>
              <a:t>Having learnt about this, what do we know? What can we do?</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 up work</a:t>
            </a:r>
            <a:endParaRPr lang="en-GB" dirty="0"/>
          </a:p>
        </p:txBody>
      </p:sp>
      <p:sp>
        <p:nvSpPr>
          <p:cNvPr id="3" name="TextBox 2"/>
          <p:cNvSpPr txBox="1"/>
          <p:nvPr/>
        </p:nvSpPr>
        <p:spPr>
          <a:xfrm>
            <a:off x="681925" y="1759058"/>
            <a:ext cx="7710407"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Can you read some of Anne Frank’s diary?</a:t>
            </a:r>
          </a:p>
          <a:p>
            <a:pPr marL="285750" indent="-285750">
              <a:buFont typeface="Arial" panose="020B0604020202020204" pitchFamily="34" charset="0"/>
              <a:buChar char="•"/>
            </a:pPr>
            <a:r>
              <a:rPr lang="en-GB" dirty="0" smtClean="0"/>
              <a:t>Can you use the worksheet to talk about how it’s a great thing that we are </a:t>
            </a:r>
            <a:r>
              <a:rPr lang="en-GB" dirty="0"/>
              <a:t>all different? </a:t>
            </a:r>
            <a:endParaRPr lang="en-GB" dirty="0" smtClean="0"/>
          </a:p>
          <a:p>
            <a:pPr marL="285750" indent="-285750">
              <a:buFont typeface="Arial" panose="020B0604020202020204" pitchFamily="34" charset="0"/>
              <a:buChar char="•"/>
            </a:pPr>
            <a:r>
              <a:rPr lang="en-GB" dirty="0" smtClean="0"/>
              <a:t>Can you use different scenarios and talk about whether it would be fair to be treated in this way? </a:t>
            </a:r>
          </a:p>
          <a:p>
            <a:pPr marL="285750" indent="-285750">
              <a:buFont typeface="Arial" panose="020B0604020202020204" pitchFamily="34" charset="0"/>
              <a:buChar char="•"/>
            </a:pPr>
            <a:r>
              <a:rPr lang="en-GB" dirty="0" smtClean="0"/>
              <a:t>Can you write a poem about discrimination</a:t>
            </a:r>
          </a:p>
          <a:p>
            <a:pPr marL="285750" indent="-285750">
              <a:buFont typeface="Arial" panose="020B0604020202020204" pitchFamily="34" charset="0"/>
              <a:buChar char="•"/>
            </a:pPr>
            <a:r>
              <a:rPr lang="en-GB" dirty="0" smtClean="0"/>
              <a:t>Can you research more about the Holocaust memorial day</a:t>
            </a:r>
          </a:p>
          <a:p>
            <a:pPr marL="285750" indent="-285750">
              <a:buFont typeface="Arial" panose="020B0604020202020204" pitchFamily="34" charset="0"/>
              <a:buChar char="•"/>
            </a:pPr>
            <a:r>
              <a:rPr lang="en-GB" dirty="0" smtClean="0"/>
              <a:t>Can you pretend that you are writing a diary about the current state of the world for people to find in year’s to come</a:t>
            </a:r>
          </a:p>
          <a:p>
            <a:pPr marL="285750" indent="-285750">
              <a:buFont typeface="Arial" panose="020B0604020202020204" pitchFamily="34" charset="0"/>
              <a:buChar char="•"/>
            </a:pPr>
            <a:r>
              <a:rPr lang="en-GB" dirty="0" smtClean="0"/>
              <a:t>If you met Anne Frank what would you like to ask her? </a:t>
            </a:r>
            <a:endParaRPr lang="en-GB" dirty="0"/>
          </a:p>
          <a:p>
            <a:endParaRPr lang="en-GB" dirty="0" smtClean="0"/>
          </a:p>
          <a:p>
            <a:r>
              <a:rPr lang="en-GB" dirty="0" smtClean="0"/>
              <a:t>Your teacher can give you the resources needed for the work above.</a:t>
            </a:r>
          </a:p>
          <a:p>
            <a:endParaRPr lang="en-GB" dirty="0"/>
          </a:p>
        </p:txBody>
      </p:sp>
    </p:spTree>
    <p:extLst>
      <p:ext uri="{BB962C8B-B14F-4D97-AF65-F5344CB8AC3E}">
        <p14:creationId xmlns:p14="http://schemas.microsoft.com/office/powerpoint/2010/main" val="3017140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86000" y="1933911"/>
            <a:ext cx="4572000" cy="3056221"/>
          </a:xfrm>
          <a:prstGeom prst="rect">
            <a:avLst/>
          </a:prstGeom>
        </p:spPr>
        <p:txBody>
          <a:bodyPr>
            <a:spAutoFit/>
          </a:bodyPr>
          <a:lstStyle/>
          <a:p>
            <a:pPr algn="ctr">
              <a:lnSpc>
                <a:spcPct val="107000"/>
              </a:lnSpc>
              <a:spcAft>
                <a:spcPts val="0"/>
              </a:spcAft>
            </a:pPr>
            <a:r>
              <a:rPr lang="en-GB" sz="3000" b="1" dirty="0" smtClean="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Secondary </a:t>
            </a:r>
            <a:r>
              <a:rPr lang="en-GB" sz="3000" b="1" dirty="0">
                <a:ln w="9525" cap="flat" cmpd="sng" algn="ctr">
                  <a:solidFill>
                    <a:srgbClr val="FFFFFF"/>
                  </a:solidFill>
                  <a:prstDash val="solid"/>
                  <a:round/>
                </a:ln>
                <a:solidFill>
                  <a:srgbClr val="FF0000"/>
                </a:solidFill>
                <a:effectLst>
                  <a:outerShdw blurRad="12700" dist="38100" dir="2700000" algn="tl">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Department:</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Patrice 31</a:t>
            </a:r>
            <a:r>
              <a:rPr lang="en-GB" sz="3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 </a:t>
            </a:r>
            <a:r>
              <a:rPr lang="en-GB" sz="3000" b="1" dirty="0" smtClean="0">
                <a:solidFill>
                  <a:srgbClr val="1F4E79"/>
                </a:solidFill>
                <a:latin typeface="Arial" panose="020B0604020202020204" pitchFamily="34" charset="0"/>
                <a:ea typeface="Calibri" panose="020F0502020204030204" pitchFamily="34" charset="0"/>
                <a:cs typeface="Times New Roman" panose="02020603050405020304" pitchFamily="18" charset="0"/>
              </a:rPr>
              <a:t>January</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b="1" dirty="0">
                <a:solidFill>
                  <a:srgbClr val="538135"/>
                </a:solidFill>
                <a:latin typeface="Arial" panose="020B0604020202020204" pitchFamily="34" charset="0"/>
                <a:ea typeface="Calibri" panose="020F0502020204030204" pitchFamily="34" charset="0"/>
                <a:cs typeface="Times New Roman" panose="02020603050405020304" pitchFamily="18" charset="0"/>
              </a:rPr>
              <a:t> </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000" dirty="0">
                <a:solidFill>
                  <a:srgbClr val="FF0000"/>
                </a:solidFill>
                <a:latin typeface="Arial" panose="020B0604020202020204" pitchFamily="34" charset="0"/>
                <a:ea typeface="Calibri" panose="020F0502020204030204" pitchFamily="34" charset="0"/>
                <a:cs typeface="Times New Roman" panose="02020603050405020304" pitchFamily="18" charset="0"/>
              </a:rPr>
              <a:t>We wish you </a:t>
            </a:r>
            <a:r>
              <a:rPr lang="en-GB" sz="300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a </a:t>
            </a:r>
            <a:r>
              <a:rPr lang="en-GB" sz="3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Wonderful</a:t>
            </a:r>
            <a:r>
              <a:rPr lang="en-GB" sz="30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GB" sz="3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Birthday</a:t>
            </a:r>
            <a:r>
              <a:rPr lang="en-GB" sz="30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GB" sz="3000" dirty="0">
                <a:solidFill>
                  <a:srgbClr val="FFC000"/>
                </a:solidFill>
                <a:latin typeface="Arial" panose="020B0604020202020204" pitchFamily="34" charset="0"/>
                <a:ea typeface="Calibri" panose="020F0502020204030204" pitchFamily="34" charset="0"/>
                <a:cs typeface="Times New Roman" panose="02020603050405020304" pitchFamily="18" charset="0"/>
              </a:rPr>
              <a:t>and have fun!</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38100" y="0"/>
            <a:ext cx="2247900" cy="2247900"/>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6757308" y="110490"/>
            <a:ext cx="2247900" cy="22479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4687" y="5873481"/>
            <a:ext cx="487363" cy="487363"/>
          </a:xfrm>
          <a:prstGeom prst="rect">
            <a:avLst/>
          </a:prstGeom>
        </p:spPr>
      </p:pic>
    </p:spTree>
    <p:extLst>
      <p:ext uri="{BB962C8B-B14F-4D97-AF65-F5344CB8AC3E}">
        <p14:creationId xmlns:p14="http://schemas.microsoft.com/office/powerpoint/2010/main" val="6690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19952" y="1108128"/>
            <a:ext cx="3561704" cy="474893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6413" y="5238050"/>
            <a:ext cx="487363" cy="487363"/>
          </a:xfrm>
          <a:prstGeom prst="rect">
            <a:avLst/>
          </a:prstGeom>
        </p:spPr>
      </p:pic>
    </p:spTree>
    <p:extLst>
      <p:ext uri="{BB962C8B-B14F-4D97-AF65-F5344CB8AC3E}">
        <p14:creationId xmlns:p14="http://schemas.microsoft.com/office/powerpoint/2010/main" val="3816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78474" y="4873840"/>
            <a:ext cx="487363" cy="487363"/>
          </a:xfrm>
          <a:prstGeom prst="rect">
            <a:avLst/>
          </a:prstGeom>
        </p:spPr>
      </p:pic>
      <p:pic>
        <p:nvPicPr>
          <p:cNvPr id="3" name="Picture 2"/>
          <p:cNvPicPr>
            <a:picLocks noChangeAspect="1"/>
          </p:cNvPicPr>
          <p:nvPr/>
        </p:nvPicPr>
        <p:blipFill>
          <a:blip r:embed="rId5"/>
          <a:stretch>
            <a:fillRect/>
          </a:stretch>
        </p:blipFill>
        <p:spPr>
          <a:xfrm>
            <a:off x="2719952" y="1108128"/>
            <a:ext cx="3561704" cy="4748939"/>
          </a:xfrm>
          <a:prstGeom prst="rect">
            <a:avLst/>
          </a:prstGeom>
        </p:spPr>
      </p:pic>
    </p:spTree>
    <p:extLst>
      <p:ext uri="{BB962C8B-B14F-4D97-AF65-F5344CB8AC3E}">
        <p14:creationId xmlns:p14="http://schemas.microsoft.com/office/powerpoint/2010/main" val="41560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Holocaust Memorial Day</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2942" y="5292294"/>
            <a:ext cx="487363" cy="487363"/>
          </a:xfrm>
          <a:prstGeom prst="rect">
            <a:avLst/>
          </a:prstGeom>
        </p:spPr>
      </p:pic>
      <p:pic>
        <p:nvPicPr>
          <p:cNvPr id="4" name="Picture 3">
            <a:extLst/>
          </p:cNvPr>
          <p:cNvPicPr>
            <a:picLocks noChangeAspect="1"/>
          </p:cNvPicPr>
          <p:nvPr/>
        </p:nvPicPr>
        <p:blipFill rotWithShape="1">
          <a:blip r:embed="rId5"/>
          <a:srcRect r="5049" b="5036"/>
          <a:stretch/>
        </p:blipFill>
        <p:spPr>
          <a:xfrm>
            <a:off x="2583481" y="1683422"/>
            <a:ext cx="3717925" cy="3694112"/>
          </a:xfrm>
          <a:prstGeom prst="rect">
            <a:avLst/>
          </a:prstGeom>
          <a:ln w="12700">
            <a:solidFill>
              <a:schemeClr val="accent6"/>
            </a:solidFill>
          </a:ln>
        </p:spPr>
      </p:pic>
    </p:spTree>
    <p:extLst>
      <p:ext uri="{BB962C8B-B14F-4D97-AF65-F5344CB8AC3E}">
        <p14:creationId xmlns:p14="http://schemas.microsoft.com/office/powerpoint/2010/main" val="38176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150225" cy="993775"/>
          </a:xfrm>
        </p:spPr>
        <p:txBody>
          <a:bodyPr/>
          <a:lstStyle/>
          <a:p>
            <a:pPr eaLnBrk="1" hangingPunct="1"/>
            <a:r>
              <a:rPr lang="en-GB" altLang="en-US" sz="3600">
                <a:latin typeface="Twinkl" pitchFamily="2" charset="0"/>
              </a:rPr>
              <a:t>What Is Holocaust Memorial Day?</a:t>
            </a:r>
          </a:p>
        </p:txBody>
      </p:sp>
      <p:sp>
        <p:nvSpPr>
          <p:cNvPr id="6" name="Rectangle 5"/>
          <p:cNvSpPr>
            <a:spLocks/>
          </p:cNvSpPr>
          <p:nvPr/>
        </p:nvSpPr>
        <p:spPr>
          <a:xfrm>
            <a:off x="709613" y="1420813"/>
            <a:ext cx="3429000" cy="3263900"/>
          </a:xfrm>
          <a:prstGeom prst="rect">
            <a:avLst/>
          </a:prstGeom>
          <a:noFill/>
          <a:ln w="12700">
            <a:solidFill>
              <a:schemeClr val="accent6"/>
            </a:solidFill>
          </a:ln>
        </p:spPr>
        <p:txBody>
          <a:bodyPr lIns="108000" tIns="108000" rIns="108000" bIns="108000" anchor="ctr">
            <a:spAutoFit/>
          </a:bodyPr>
          <a:lstStyle/>
          <a:p>
            <a:pPr eaLnBrk="1" fontAlgn="auto" hangingPunct="1">
              <a:spcBef>
                <a:spcPts val="0"/>
              </a:spcBef>
              <a:spcAft>
                <a:spcPts val="0"/>
              </a:spcAft>
              <a:defRPr/>
            </a:pPr>
            <a:r>
              <a:rPr lang="en-GB" dirty="0"/>
              <a:t>Holocaust Memorial Day is on 27th January every year. It is a day when we remember </a:t>
            </a:r>
            <a:r>
              <a:rPr lang="en-GB"/>
              <a:t>some specific events </a:t>
            </a:r>
            <a:r>
              <a:rPr lang="en-GB" dirty="0"/>
              <a:t>in the past when people were treated badly and killed because of who they were. </a:t>
            </a:r>
            <a:r>
              <a:rPr lang="en-GB" b="1" dirty="0"/>
              <a:t>Genocide</a:t>
            </a:r>
            <a:r>
              <a:rPr lang="en-GB" dirty="0"/>
              <a:t> is when a large number of people are killed on purpose, particularly because of their race, their religion or the colour of their skin.</a:t>
            </a:r>
            <a:endParaRPr lang="en-GB" dirty="0">
              <a:latin typeface="Twinkl" pitchFamily="50" charset="0"/>
            </a:endParaRPr>
          </a:p>
        </p:txBody>
      </p:sp>
      <p:sp>
        <p:nvSpPr>
          <p:cNvPr id="2" name="Rectangle 1"/>
          <p:cNvSpPr/>
          <p:nvPr/>
        </p:nvSpPr>
        <p:spPr>
          <a:xfrm>
            <a:off x="709613" y="4819650"/>
            <a:ext cx="3429000" cy="1200150"/>
          </a:xfrm>
          <a:prstGeom prst="rect">
            <a:avLst/>
          </a:prstGeom>
          <a:noFill/>
          <a:ln w="12700">
            <a:noFill/>
          </a:ln>
        </p:spPr>
        <p:txBody>
          <a:bodyPr>
            <a:spAutoFit/>
          </a:bodyPr>
          <a:lstStyle/>
          <a:p>
            <a:pPr eaLnBrk="1" fontAlgn="auto" hangingPunct="1">
              <a:spcBef>
                <a:spcPts val="0"/>
              </a:spcBef>
              <a:spcAft>
                <a:spcPts val="0"/>
              </a:spcAft>
              <a:defRPr/>
            </a:pPr>
            <a:r>
              <a:rPr lang="en-GB" dirty="0">
                <a:latin typeface="+mn-lt"/>
              </a:rPr>
              <a:t>The Holocaust was a genocide in the Second World War when lots of Jewish people were killed because of their religion. </a:t>
            </a:r>
          </a:p>
        </p:txBody>
      </p:sp>
      <p:pic>
        <p:nvPicPr>
          <p:cNvPr id="11269" name="Picture 3"/>
          <p:cNvPicPr>
            <a:picLocks noChangeAspect="1"/>
          </p:cNvPicPr>
          <p:nvPr/>
        </p:nvPicPr>
        <p:blipFill>
          <a:blip r:embed="rId4"/>
          <a:srcRect/>
          <a:stretch>
            <a:fillRect/>
          </a:stretch>
        </p:blipFill>
        <p:spPr bwMode="auto">
          <a:xfrm>
            <a:off x="4253706" y="2289540"/>
            <a:ext cx="4238625" cy="2987675"/>
          </a:xfrm>
          <a:prstGeom prst="rect">
            <a:avLst/>
          </a:prstGeom>
          <a:noFill/>
          <a:ln w="127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6671" y="55324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3"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a:solidFill>
                  <a:schemeClr val="tx1"/>
                </a:solidFill>
                <a:latin typeface="Twinkl SemiBold" pitchFamily="2" charset="0"/>
              </a:rPr>
              <a:t>Aims</a:t>
            </a:r>
          </a:p>
        </p:txBody>
      </p:sp>
      <p:sp>
        <p:nvSpPr>
          <p:cNvPr id="10244" name="Content Placeholder 15"/>
          <p:cNvSpPr>
            <a:spLocks noGrp="1"/>
          </p:cNvSpPr>
          <p:nvPr>
            <p:ph idx="1"/>
          </p:nvPr>
        </p:nvSpPr>
        <p:spPr>
          <a:xfrm>
            <a:off x="628650" y="1127125"/>
            <a:ext cx="7886700" cy="1409700"/>
          </a:xfrm>
        </p:spPr>
        <p:txBody>
          <a:bodyPr>
            <a:normAutofit/>
          </a:bodyPr>
          <a:lstStyle/>
          <a:p>
            <a:pPr eaLnBrk="1" hangingPunct="1"/>
            <a:r>
              <a:rPr lang="en-GB" altLang="en-US">
                <a:latin typeface="Twinkl" pitchFamily="2" charset="0"/>
              </a:rPr>
              <a:t>To begin to know some facts about Anne Frank.</a:t>
            </a:r>
          </a:p>
          <a:p>
            <a:pPr eaLnBrk="1" hangingPunct="1"/>
            <a:r>
              <a:rPr lang="en-GB" altLang="en-US">
                <a:latin typeface="Twinkl" pitchFamily="2" charset="0"/>
              </a:rPr>
              <a:t>To recognise that words can be used for good.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4677" y="522255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a:latin typeface="Twinkl" pitchFamily="2" charset="0"/>
              </a:rPr>
              <a:t>The Second World War</a:t>
            </a:r>
            <a:endParaRPr lang="en-GB" altLang="en-US" sz="3600"/>
          </a:p>
        </p:txBody>
      </p:sp>
      <p:sp>
        <p:nvSpPr>
          <p:cNvPr id="12291" name="Rectangle 5"/>
          <p:cNvSpPr>
            <a:spLocks/>
          </p:cNvSpPr>
          <p:nvPr/>
        </p:nvSpPr>
        <p:spPr bwMode="auto">
          <a:xfrm>
            <a:off x="796925" y="1473200"/>
            <a:ext cx="5167313" cy="13255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85 years ago, a man called Adolf Hitler was the leader of the Nazi Party in Germany. Nazi Germany began to invade other countries in Europe and this started the Second World War.</a:t>
            </a:r>
          </a:p>
        </p:txBody>
      </p:sp>
      <p:sp>
        <p:nvSpPr>
          <p:cNvPr id="3" name="Rectangle 2"/>
          <p:cNvSpPr/>
          <p:nvPr/>
        </p:nvSpPr>
        <p:spPr>
          <a:xfrm>
            <a:off x="796925" y="2922588"/>
            <a:ext cx="5167313" cy="2586037"/>
          </a:xfrm>
          <a:prstGeom prst="rect">
            <a:avLst/>
          </a:prstGeom>
          <a:ln w="12700">
            <a:noFill/>
          </a:ln>
        </p:spPr>
        <p:txBody>
          <a:bodyPr>
            <a:spAutoFit/>
          </a:bodyPr>
          <a:lstStyle/>
          <a:p>
            <a:pPr eaLnBrk="1" fontAlgn="auto" hangingPunct="1">
              <a:spcBef>
                <a:spcPts val="0"/>
              </a:spcBef>
              <a:spcAft>
                <a:spcPts val="0"/>
              </a:spcAft>
              <a:defRPr/>
            </a:pPr>
            <a:r>
              <a:rPr lang="en-GB" dirty="0">
                <a:latin typeface="+mn-lt"/>
              </a:rPr>
              <a:t>The Nazis believed that people who were Jewish (followed the Jewish </a:t>
            </a:r>
            <a:r>
              <a:rPr lang="en-GB" dirty="0"/>
              <a:t>religion, or had parents or grandparents who did</a:t>
            </a:r>
            <a:r>
              <a:rPr lang="en-GB" dirty="0">
                <a:latin typeface="+mn-lt"/>
              </a:rPr>
              <a:t>) were to blame for Germany’s problems, and weren’t as good as German people. </a:t>
            </a:r>
          </a:p>
          <a:p>
            <a:pPr eaLnBrk="1" fontAlgn="auto" hangingPunct="1">
              <a:spcBef>
                <a:spcPts val="0"/>
              </a:spcBef>
              <a:spcAft>
                <a:spcPts val="0"/>
              </a:spcAft>
              <a:defRPr/>
            </a:pPr>
            <a:r>
              <a:rPr lang="en-GB" dirty="0">
                <a:latin typeface="+mn-lt"/>
              </a:rPr>
              <a:t>The Nazis made laws so that Jewish people couldn’t own businesses or go to school. They started planning to get rid of all the Jewish people in Europe.</a:t>
            </a:r>
          </a:p>
        </p:txBody>
      </p:sp>
      <p:sp>
        <p:nvSpPr>
          <p:cNvPr id="4" name="Rectangle 3"/>
          <p:cNvSpPr/>
          <p:nvPr/>
        </p:nvSpPr>
        <p:spPr>
          <a:xfrm>
            <a:off x="6100763" y="4848225"/>
            <a:ext cx="2149475" cy="369888"/>
          </a:xfrm>
          <a:prstGeom prst="rect">
            <a:avLst/>
          </a:prstGeom>
          <a:ln w="12700">
            <a:solidFill>
              <a:schemeClr val="accent6"/>
            </a:solidFill>
          </a:ln>
        </p:spPr>
        <p:txBody>
          <a:bodyPr>
            <a:spAutoFit/>
          </a:bodyPr>
          <a:lstStyle/>
          <a:p>
            <a:pPr eaLnBrk="1" fontAlgn="auto" hangingPunct="1">
              <a:spcBef>
                <a:spcPts val="0"/>
              </a:spcBef>
              <a:spcAft>
                <a:spcPts val="0"/>
              </a:spcAft>
              <a:defRPr/>
            </a:pPr>
            <a:r>
              <a:rPr lang="en-GB" dirty="0">
                <a:latin typeface="+mn-lt"/>
              </a:rPr>
              <a:t>      Adolf Hitler</a:t>
            </a:r>
          </a:p>
        </p:txBody>
      </p:sp>
      <p:pic>
        <p:nvPicPr>
          <p:cNvPr id="7" name="Picture 6"/>
          <p:cNvPicPr>
            <a:picLocks noChangeAspect="1"/>
          </p:cNvPicPr>
          <p:nvPr/>
        </p:nvPicPr>
        <p:blipFill>
          <a:blip r:embed="rId4"/>
          <a:srcRect/>
          <a:stretch>
            <a:fillRect/>
          </a:stretch>
        </p:blipFill>
        <p:spPr bwMode="auto">
          <a:xfrm>
            <a:off x="6100763" y="1457325"/>
            <a:ext cx="2149475" cy="3400425"/>
          </a:xfrm>
          <a:prstGeom prst="rect">
            <a:avLst/>
          </a:prstGeom>
          <a:noFill/>
          <a:ln w="127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sp>
        <p:nvSpPr>
          <p:cNvPr id="12295" name="Rectangle 4"/>
          <p:cNvSpPr>
            <a:spLocks noChangeArrowheads="1"/>
          </p:cNvSpPr>
          <p:nvPr/>
        </p:nvSpPr>
        <p:spPr bwMode="auto">
          <a:xfrm>
            <a:off x="6100763" y="5251450"/>
            <a:ext cx="2149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500">
                <a:solidFill>
                  <a:schemeClr val="tx1"/>
                </a:solidFill>
                <a:latin typeface="Tuffy" panose="020B0603060100000000" pitchFamily="34" charset="0"/>
                <a:ea typeface="Tuffy" panose="020B0603060100000000" pitchFamily="34" charset="0"/>
                <a:cs typeface="Tuffy" panose="020B0603060100000000" pitchFamily="34" charset="0"/>
              </a:rPr>
              <a:t>Photo courtesy of Bundesarchiv (@flickr.com) - granted under creative commons licence - attribution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3199" y="55919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6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upload.wikimedia.org/wikipedia/commons/7/7e/Russian_Jews_await_selection_in_Auschwitz.jpeg">
            <a:extLst/>
          </p:cNvPr>
          <p:cNvPicPr>
            <a:picLocks noChangeAspect="1" noChangeArrowheads="1"/>
          </p:cNvPicPr>
          <p:nvPr/>
        </p:nvPicPr>
        <p:blipFill rotWithShape="1">
          <a:blip r:embed="rId4"/>
          <a:srcRect l="2894"/>
          <a:stretch/>
        </p:blipFill>
        <p:spPr bwMode="auto">
          <a:xfrm>
            <a:off x="4997450" y="4811713"/>
            <a:ext cx="1703388" cy="1311275"/>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13315" name="Title 20"/>
          <p:cNvSpPr>
            <a:spLocks noGrp="1"/>
          </p:cNvSpPr>
          <p:nvPr>
            <p:ph type="title"/>
          </p:nvPr>
        </p:nvSpPr>
        <p:spPr>
          <a:xfrm>
            <a:off x="457200" y="479425"/>
            <a:ext cx="8220075" cy="993775"/>
          </a:xfrm>
        </p:spPr>
        <p:txBody>
          <a:bodyPr/>
          <a:lstStyle/>
          <a:p>
            <a:pPr eaLnBrk="1" hangingPunct="1"/>
            <a:r>
              <a:rPr lang="en-GB" altLang="en-US" sz="3600">
                <a:latin typeface="Twinkl" pitchFamily="2" charset="0"/>
              </a:rPr>
              <a:t>What Is Prejudice?</a:t>
            </a:r>
            <a:endParaRPr lang="en-GB" altLang="en-US" sz="3600"/>
          </a:p>
        </p:txBody>
      </p:sp>
      <p:sp>
        <p:nvSpPr>
          <p:cNvPr id="13316" name="Rectangle 5"/>
          <p:cNvSpPr>
            <a:spLocks/>
          </p:cNvSpPr>
          <p:nvPr/>
        </p:nvSpPr>
        <p:spPr bwMode="auto">
          <a:xfrm>
            <a:off x="796925" y="1473200"/>
            <a:ext cx="5167313" cy="13255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When you treat a group of people badly, and say mean and unfair things about them because of their race, religion or difference, this is called being prejudiced.</a:t>
            </a:r>
          </a:p>
        </p:txBody>
      </p:sp>
      <p:sp>
        <p:nvSpPr>
          <p:cNvPr id="3" name="Rectangle 2"/>
          <p:cNvSpPr>
            <a:spLocks noChangeArrowheads="1"/>
          </p:cNvSpPr>
          <p:nvPr/>
        </p:nvSpPr>
        <p:spPr bwMode="auto">
          <a:xfrm>
            <a:off x="796925" y="2922588"/>
            <a:ext cx="5167313" cy="9239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This is what Hitler and the Nazi party did to the Jews. They treated them badly and made their lives unbearable because they were different.</a:t>
            </a:r>
          </a:p>
        </p:txBody>
      </p:sp>
      <p:sp>
        <p:nvSpPr>
          <p:cNvPr id="4" name="Rectangle 3"/>
          <p:cNvSpPr/>
          <p:nvPr/>
        </p:nvSpPr>
        <p:spPr>
          <a:xfrm>
            <a:off x="796925" y="3970338"/>
            <a:ext cx="2357438" cy="369887"/>
          </a:xfrm>
          <a:prstGeom prst="rect">
            <a:avLst/>
          </a:prstGeom>
          <a:ln w="12700">
            <a:solidFill>
              <a:schemeClr val="accent6"/>
            </a:solidFill>
          </a:ln>
        </p:spPr>
        <p:txBody>
          <a:bodyPr>
            <a:spAutoFit/>
          </a:bodyPr>
          <a:lstStyle/>
          <a:p>
            <a:pPr eaLnBrk="1" fontAlgn="auto" hangingPunct="1">
              <a:spcBef>
                <a:spcPts val="0"/>
              </a:spcBef>
              <a:spcAft>
                <a:spcPts val="0"/>
              </a:spcAft>
              <a:defRPr/>
            </a:pPr>
            <a:r>
              <a:rPr lang="en-GB" dirty="0">
                <a:latin typeface="Twinkl" pitchFamily="50" charset="0"/>
              </a:rPr>
              <a:t>Why is this wrong?</a:t>
            </a:r>
          </a:p>
        </p:txBody>
      </p:sp>
      <p:sp>
        <p:nvSpPr>
          <p:cNvPr id="13319" name="Rectangle 4"/>
          <p:cNvSpPr>
            <a:spLocks noChangeArrowheads="1"/>
          </p:cNvSpPr>
          <p:nvPr/>
        </p:nvSpPr>
        <p:spPr bwMode="auto">
          <a:xfrm>
            <a:off x="4997450" y="6135688"/>
            <a:ext cx="3679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400">
                <a:solidFill>
                  <a:schemeClr val="tx1"/>
                </a:solidFill>
                <a:latin typeface="Tuffy" panose="020B0603060100000000" pitchFamily="34" charset="0"/>
                <a:ea typeface="Tuffy" panose="020B0603060100000000" pitchFamily="34" charset="0"/>
                <a:cs typeface="Tuffy" panose="020B0603060100000000" pitchFamily="34" charset="0"/>
              </a:rPr>
              <a:t>Photo courtesy of Bernhardt Walter/Ernst Hofmann USHMM, Yad Vashem, National Photo Company, Sagie Maoz from Ashdod (@flickr.com) - granted under creative commons licence - attribution</a:t>
            </a:r>
          </a:p>
        </p:txBody>
      </p:sp>
      <p:pic>
        <p:nvPicPr>
          <p:cNvPr id="8" name="Picture 2" descr="Rube Goldberg &amp; family 1929.jpg">
            <a:extLst/>
          </p:cNvPr>
          <p:cNvPicPr>
            <a:picLocks noChangeAspect="1" noChangeArrowheads="1"/>
          </p:cNvPicPr>
          <p:nvPr/>
        </p:nvPicPr>
        <p:blipFill>
          <a:blip r:embed="rId5"/>
          <a:srcRect/>
          <a:stretch>
            <a:fillRect/>
          </a:stretch>
        </p:blipFill>
        <p:spPr bwMode="auto">
          <a:xfrm>
            <a:off x="6143625" y="1473200"/>
            <a:ext cx="2373313" cy="3213100"/>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9" name="Picture 4" descr="Torah Reading Sephardic custom.jpg">
            <a:extLst/>
          </p:cNvPr>
          <p:cNvPicPr>
            <a:picLocks noChangeAspect="1" noChangeArrowheads="1"/>
          </p:cNvPicPr>
          <p:nvPr/>
        </p:nvPicPr>
        <p:blipFill rotWithShape="1">
          <a:blip r:embed="rId6"/>
          <a:srcRect t="-128" r="974"/>
          <a:stretch/>
        </p:blipFill>
        <p:spPr bwMode="auto">
          <a:xfrm>
            <a:off x="6784975" y="4810125"/>
            <a:ext cx="1731963" cy="1312863"/>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2847" y="506756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42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a:latin typeface="Twinkl" pitchFamily="2" charset="0"/>
              </a:rPr>
              <a:t>The Frank Family</a:t>
            </a:r>
            <a:endParaRPr lang="en-GB" altLang="en-US" sz="3600"/>
          </a:p>
        </p:txBody>
      </p:sp>
      <p:sp>
        <p:nvSpPr>
          <p:cNvPr id="14339" name="Rectangle 5"/>
          <p:cNvSpPr>
            <a:spLocks/>
          </p:cNvSpPr>
          <p:nvPr/>
        </p:nvSpPr>
        <p:spPr bwMode="auto">
          <a:xfrm>
            <a:off x="1041400" y="5324475"/>
            <a:ext cx="36449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was a young girl living in Frankfurt, Germany at that time.</a:t>
            </a:r>
          </a:p>
          <a:p>
            <a:pPr eaLnBrk="1" hangingPunct="1">
              <a:lnSpc>
                <a:spcPct val="100000"/>
              </a:lnSpc>
              <a:spcBef>
                <a:spcPct val="0"/>
              </a:spcBef>
              <a:buFontTx/>
              <a:buNone/>
            </a:pPr>
            <a:r>
              <a:rPr lang="en-GB" altLang="en-US">
                <a:solidFill>
                  <a:schemeClr val="tx1"/>
                </a:solidFill>
              </a:rPr>
              <a:t>Her name was Anne Frank.</a:t>
            </a:r>
          </a:p>
        </p:txBody>
      </p:sp>
      <p:sp>
        <p:nvSpPr>
          <p:cNvPr id="3" name="Rectangle 2"/>
          <p:cNvSpPr/>
          <p:nvPr/>
        </p:nvSpPr>
        <p:spPr>
          <a:xfrm>
            <a:off x="4938713" y="1611313"/>
            <a:ext cx="2960687" cy="3694112"/>
          </a:xfrm>
          <a:prstGeom prst="rect">
            <a:avLst/>
          </a:prstGeom>
          <a:solidFill>
            <a:schemeClr val="bg1"/>
          </a:solidFill>
          <a:ln w="12700">
            <a:solidFill>
              <a:schemeClr val="accent6"/>
            </a:solidFill>
          </a:ln>
        </p:spPr>
        <p:txBody>
          <a:bodyPr>
            <a:spAutoFit/>
          </a:bodyPr>
          <a:lstStyle/>
          <a:p>
            <a:pPr eaLnBrk="1" fontAlgn="auto" hangingPunct="1">
              <a:spcBef>
                <a:spcPts val="0"/>
              </a:spcBef>
              <a:spcAft>
                <a:spcPts val="0"/>
              </a:spcAft>
              <a:defRPr/>
            </a:pPr>
            <a:r>
              <a:rPr lang="en-GB" dirty="0">
                <a:latin typeface="Twinkl" pitchFamily="50" charset="0"/>
              </a:rPr>
              <a:t>Anne was born on 12</a:t>
            </a:r>
            <a:r>
              <a:rPr lang="en-GB" baseline="30000" dirty="0">
                <a:latin typeface="Twinkl" pitchFamily="50" charset="0"/>
              </a:rPr>
              <a:t>th</a:t>
            </a:r>
            <a:r>
              <a:rPr lang="en-GB" dirty="0">
                <a:latin typeface="Twinkl" pitchFamily="50" charset="0"/>
              </a:rPr>
              <a:t> June 1929.</a:t>
            </a:r>
          </a:p>
          <a:p>
            <a:pPr eaLnBrk="1" fontAlgn="auto" hangingPunct="1">
              <a:spcBef>
                <a:spcPts val="0"/>
              </a:spcBef>
              <a:spcAft>
                <a:spcPts val="0"/>
              </a:spcAft>
              <a:defRPr/>
            </a:pPr>
            <a:r>
              <a:rPr lang="en-GB" dirty="0">
                <a:latin typeface="Twinkl" pitchFamily="50" charset="0"/>
              </a:rPr>
              <a:t>She had an older sister called Margot, a mother called Edith and a father, Otto. They were a Jewish family.</a:t>
            </a:r>
          </a:p>
          <a:p>
            <a:pPr eaLnBrk="1" fontAlgn="auto" hangingPunct="1">
              <a:spcBef>
                <a:spcPts val="0"/>
              </a:spcBef>
              <a:spcAft>
                <a:spcPts val="0"/>
              </a:spcAft>
              <a:defRPr/>
            </a:pPr>
            <a:r>
              <a:rPr lang="en-GB" dirty="0">
                <a:latin typeface="Twinkl" pitchFamily="50" charset="0"/>
              </a:rPr>
              <a:t>When Otto realised that life was going to get very difficult for Jewish people, he moved the family to Holland.</a:t>
            </a:r>
          </a:p>
          <a:p>
            <a:pPr eaLnBrk="1" fontAlgn="auto" hangingPunct="1">
              <a:spcBef>
                <a:spcPts val="0"/>
              </a:spcBef>
              <a:spcAft>
                <a:spcPts val="0"/>
              </a:spcAft>
              <a:defRPr/>
            </a:pPr>
            <a:endParaRPr lang="en-GB" dirty="0">
              <a:latin typeface="Twinkl" pitchFamily="50" charset="0"/>
            </a:endParaRPr>
          </a:p>
        </p:txBody>
      </p:sp>
      <p:pic>
        <p:nvPicPr>
          <p:cNvPr id="6" name="Picture 5">
            <a:extLst/>
          </p:cNvPr>
          <p:cNvPicPr>
            <a:picLocks noChangeAspect="1"/>
          </p:cNvPicPr>
          <p:nvPr/>
        </p:nvPicPr>
        <p:blipFill rotWithShape="1">
          <a:blip r:embed="rId4"/>
          <a:srcRect r="5049" b="5036"/>
          <a:stretch/>
        </p:blipFill>
        <p:spPr>
          <a:xfrm>
            <a:off x="1041400" y="1611313"/>
            <a:ext cx="3717925" cy="3694112"/>
          </a:xfrm>
          <a:prstGeom prst="rect">
            <a:avLst/>
          </a:prstGeom>
          <a:ln w="12700">
            <a:solidFill>
              <a:schemeClr val="accent6"/>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5708" y="560546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9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432</TotalTime>
  <Words>1083</Words>
  <Application>Microsoft Office PowerPoint</Application>
  <PresentationFormat>On-screen Show (4:3)</PresentationFormat>
  <Paragraphs>73</Paragraphs>
  <Slides>19</Slides>
  <Notes>0</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Twinkl SemiBold</vt:lpstr>
      <vt:lpstr>Tuffy</vt:lpstr>
      <vt:lpstr>Sassoon Infant Rg</vt:lpstr>
      <vt:lpstr>Times New Roman</vt:lpstr>
      <vt:lpstr>Twinkl</vt:lpstr>
      <vt:lpstr>Office Theme</vt:lpstr>
      <vt:lpstr>PowerPoint Presentation</vt:lpstr>
      <vt:lpstr>PowerPoint Presentation</vt:lpstr>
      <vt:lpstr>PowerPoint Presentation</vt:lpstr>
      <vt:lpstr>Holocaust Memorial Day</vt:lpstr>
      <vt:lpstr>What Is Holocaust Memorial Day?</vt:lpstr>
      <vt:lpstr>PowerPoint Presentation</vt:lpstr>
      <vt:lpstr>The Second World War</vt:lpstr>
      <vt:lpstr>What Is Prejudice?</vt:lpstr>
      <vt:lpstr>The Frank Family</vt:lpstr>
      <vt:lpstr>Kitty</vt:lpstr>
      <vt:lpstr>In Hiding</vt:lpstr>
      <vt:lpstr>Living in Fear</vt:lpstr>
      <vt:lpstr>PowerPoint Presentation</vt:lpstr>
      <vt:lpstr>PowerPoint Presentation</vt:lpstr>
      <vt:lpstr>Anne’s Diary</vt:lpstr>
      <vt:lpstr>The Power of Words</vt:lpstr>
      <vt:lpstr>PowerPoint Presentation</vt:lpstr>
      <vt:lpstr>Follow up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Kerekes</dc:creator>
  <cp:lastModifiedBy>Deputy Headteacher</cp:lastModifiedBy>
  <cp:revision>29</cp:revision>
  <dcterms:created xsi:type="dcterms:W3CDTF">2017-08-22T09:44:23Z</dcterms:created>
  <dcterms:modified xsi:type="dcterms:W3CDTF">2021-01-28T16:15:41Z</dcterms:modified>
</cp:coreProperties>
</file>