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2" r:id="rId2"/>
  </p:sldMasterIdLst>
  <p:notesMasterIdLst>
    <p:notesMasterId r:id="rId14"/>
  </p:notesMasterIdLst>
  <p:handoutMasterIdLst>
    <p:handoutMasterId r:id="rId15"/>
  </p:handoutMasterIdLst>
  <p:sldIdLst>
    <p:sldId id="282" r:id="rId3"/>
    <p:sldId id="366" r:id="rId4"/>
    <p:sldId id="386" r:id="rId5"/>
    <p:sldId id="387" r:id="rId6"/>
    <p:sldId id="378" r:id="rId7"/>
    <p:sldId id="379" r:id="rId8"/>
    <p:sldId id="373" r:id="rId9"/>
    <p:sldId id="389" r:id="rId10"/>
    <p:sldId id="344" r:id="rId11"/>
    <p:sldId id="334" r:id="rId12"/>
    <p:sldId id="38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961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D6C173-0475-4291-AD22-504A04D9653D}" v="23" dt="2021-01-21T21:51:49.0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4" autoAdjust="0"/>
    <p:restoredTop sz="84571" autoAdjust="0"/>
  </p:normalViewPr>
  <p:slideViewPr>
    <p:cSldViewPr snapToGrid="0">
      <p:cViewPr varScale="1">
        <p:scale>
          <a:sx n="58" d="100"/>
          <a:sy n="58" d="100"/>
        </p:scale>
        <p:origin x="80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Most</a:t>
            </a:r>
            <a:r>
              <a:rPr lang="en-US" baseline="0"/>
              <a:t> engaging activities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cat>
            <c:strRef>
              <c:f>Sheet1!$A$2:$A$12</c:f>
              <c:strCache>
                <c:ptCount val="11"/>
                <c:pt idx="0">
                  <c:v>Printed materials</c:v>
                </c:pt>
                <c:pt idx="1">
                  <c:v>Physical activities</c:v>
                </c:pt>
                <c:pt idx="2">
                  <c:v>Group activities</c:v>
                </c:pt>
                <c:pt idx="3">
                  <c:v>Games</c:v>
                </c:pt>
                <c:pt idx="4">
                  <c:v>Sensory activities</c:v>
                </c:pt>
                <c:pt idx="5">
                  <c:v>Life skills</c:v>
                </c:pt>
                <c:pt idx="6">
                  <c:v>Quizzes</c:v>
                </c:pt>
                <c:pt idx="7">
                  <c:v>Music and Drama</c:v>
                </c:pt>
                <c:pt idx="8">
                  <c:v>Videos</c:v>
                </c:pt>
                <c:pt idx="9">
                  <c:v>Visual art projects</c:v>
                </c:pt>
                <c:pt idx="10">
                  <c:v>Live Teaching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9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22</c:v>
                </c:pt>
                <c:pt idx="10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AE-42D6-BA3B-38A9164922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705289800"/>
        <c:axId val="668991944"/>
      </c:barChart>
      <c:catAx>
        <c:axId val="705289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8991944"/>
        <c:crosses val="autoZero"/>
        <c:auto val="1"/>
        <c:lblAlgn val="ctr"/>
        <c:lblOffset val="100"/>
        <c:noMultiLvlLbl val="0"/>
      </c:catAx>
      <c:valAx>
        <c:axId val="668991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5289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Least</a:t>
            </a:r>
            <a:r>
              <a:rPr lang="en-US" baseline="0"/>
              <a:t> engaging activities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cat>
            <c:strRef>
              <c:f>Sheet1!$A$2:$A$10</c:f>
              <c:strCache>
                <c:ptCount val="9"/>
                <c:pt idx="0">
                  <c:v>Chat and discussion</c:v>
                </c:pt>
                <c:pt idx="1">
                  <c:v>Videos</c:v>
                </c:pt>
                <c:pt idx="2">
                  <c:v>Passive listening</c:v>
                </c:pt>
                <c:pt idx="3">
                  <c:v>Live Teaching in groups</c:v>
                </c:pt>
                <c:pt idx="4">
                  <c:v>Academic subjects</c:v>
                </c:pt>
                <c:pt idx="5">
                  <c:v>Group activities</c:v>
                </c:pt>
                <c:pt idx="6">
                  <c:v>Independent reading</c:v>
                </c:pt>
                <c:pt idx="7">
                  <c:v>Writing and typing</c:v>
                </c:pt>
                <c:pt idx="8">
                  <c:v>Worksheets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</c:v>
                </c:pt>
                <c:pt idx="1">
                  <c:v>3</c:v>
                </c:pt>
                <c:pt idx="2">
                  <c:v>7</c:v>
                </c:pt>
                <c:pt idx="3">
                  <c:v>9</c:v>
                </c:pt>
                <c:pt idx="4">
                  <c:v>13</c:v>
                </c:pt>
                <c:pt idx="5">
                  <c:v>13</c:v>
                </c:pt>
                <c:pt idx="6">
                  <c:v>14</c:v>
                </c:pt>
                <c:pt idx="7">
                  <c:v>20</c:v>
                </c:pt>
                <c:pt idx="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88-4E53-A288-0BE84D48C8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705289800"/>
        <c:axId val="668991944"/>
      </c:barChart>
      <c:catAx>
        <c:axId val="705289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8991944"/>
        <c:crosses val="autoZero"/>
        <c:auto val="1"/>
        <c:lblAlgn val="ctr"/>
        <c:lblOffset val="100"/>
        <c:noMultiLvlLbl val="0"/>
      </c:catAx>
      <c:valAx>
        <c:axId val="668991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5289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92607-7D31-4A88-8324-D4F1F1AB20FB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43393-F8D1-441F-A259-55DD879C7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99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44B9D-ECB8-485A-8EB9-C295143F4239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BFFCD-AAE1-443B-BA13-18DE53688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46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Nominet (2020) Digital Access</a:t>
            </a:r>
            <a:r>
              <a:rPr lang="en-GB" baseline="0" dirty="0"/>
              <a:t> for All Launches to Help Solve Problem of Digital Exclusion</a:t>
            </a:r>
          </a:p>
          <a:p>
            <a:r>
              <a:rPr lang="en-GB" dirty="0"/>
              <a:t>https://www.nominet.uk/digital-access-for-all-launches-to-help-solve-problem-of-digital-exclusion/ </a:t>
            </a:r>
          </a:p>
          <a:p>
            <a:endParaRPr lang="en-GB" dirty="0"/>
          </a:p>
          <a:p>
            <a:r>
              <a:rPr lang="en-GB" dirty="0"/>
              <a:t>Glass, D. International School leader Magazine</a:t>
            </a:r>
            <a:r>
              <a:rPr lang="en-GB" baseline="0" dirty="0"/>
              <a:t> (2020) How </a:t>
            </a:r>
            <a:r>
              <a:rPr lang="en-GB" baseline="0" dirty="0" err="1"/>
              <a:t>edtech</a:t>
            </a:r>
            <a:r>
              <a:rPr lang="en-GB" baseline="0" dirty="0"/>
              <a:t> made a difference</a:t>
            </a:r>
          </a:p>
          <a:p>
            <a:r>
              <a:rPr lang="en-GB" dirty="0"/>
              <a:t>https://www.flipsnack.com/islmagazine/international-school-leader-magazine-september-2020-195g33jd1j.html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BFFCD-AAE1-443B-BA13-18DE53688C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79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Megan Lucas, Julie Nelson and David Sims (2020) Schools' responses to Covid-19: pupil engagement in remote learning</a:t>
            </a:r>
          </a:p>
          <a:p>
            <a:r>
              <a:rPr lang="en-GB" dirty="0"/>
              <a:t>https://www.nfer.ac.uk/schools-responses-to-covid-19-pupil-engagement-in-remote-learning/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BFFCD-AAE1-443B-BA13-18DE53688C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29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Jenna Julius and David Sims</a:t>
            </a:r>
            <a:r>
              <a:rPr lang="en-US" baseline="0" dirty="0"/>
              <a:t> (2020) </a:t>
            </a:r>
            <a:r>
              <a:rPr lang="en-US" dirty="0"/>
              <a:t>Schools' responses to Covid-19: Support for vulnerable pupils and the children of keyworkers</a:t>
            </a:r>
          </a:p>
          <a:p>
            <a:r>
              <a:rPr lang="en-GB" dirty="0"/>
              <a:t>https://www.nfer.ac.uk/schools-responses-to-covid-19-support-for-vulnerable-pupils-and-the-children-of-keyworkers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National Autistic Society (2020) </a:t>
            </a:r>
            <a:r>
              <a:rPr lang="en-US" dirty="0"/>
              <a:t>Left stranded: our new report into the impact of coronavirus</a:t>
            </a:r>
          </a:p>
          <a:p>
            <a:r>
              <a:rPr lang="en-GB" dirty="0"/>
              <a:t>https://www.autism.org.uk/what-we-do/news/coronavirus-report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BFFCD-AAE1-443B-BA13-18DE53688C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63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BFFCD-AAE1-443B-BA13-18DE53688C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28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Systematic approach does not mean a blanket one-size-fits-all solution, but diversified offer based on collective practice and evaluations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BFFCD-AAE1-443B-BA13-18DE53688C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74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BFFCD-AAE1-443B-BA13-18DE53688C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53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29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90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1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1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641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7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7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78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2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D36F22E-BB51-4670-BCB3-42293818BB7B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9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7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D36F22E-BB51-4670-BCB3-42293818BB7B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29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944" y="581613"/>
            <a:ext cx="10058400" cy="5597782"/>
          </a:xfrm>
        </p:spPr>
        <p:txBody>
          <a:bodyPr>
            <a:normAutofit/>
          </a:bodyPr>
          <a:lstStyle/>
          <a:p>
            <a:pPr algn="ctr"/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SEND Remote Education</a:t>
            </a:r>
            <a:b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Ania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Hildrey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Abbot’s Lea School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670" y="758951"/>
            <a:ext cx="2751620" cy="330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1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Project Stages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BECBB0F-5ADB-4265-8DDA-864556548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144130"/>
              </p:ext>
            </p:extLst>
          </p:nvPr>
        </p:nvGraphicFramePr>
        <p:xfrm>
          <a:off x="628449" y="2454444"/>
          <a:ext cx="10935101" cy="321608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76592">
                  <a:extLst>
                    <a:ext uri="{9D8B030D-6E8A-4147-A177-3AD203B41FA5}">
                      <a16:colId xmlns:a16="http://schemas.microsoft.com/office/drawing/2014/main" val="1555321926"/>
                    </a:ext>
                  </a:extLst>
                </a:gridCol>
                <a:gridCol w="8958509">
                  <a:extLst>
                    <a:ext uri="{9D8B030D-6E8A-4147-A177-3AD203B41FA5}">
                      <a16:colId xmlns:a16="http://schemas.microsoft.com/office/drawing/2014/main" val="1504512073"/>
                    </a:ext>
                  </a:extLst>
                </a:gridCol>
              </a:tblGrid>
              <a:tr h="561661">
                <a:tc>
                  <a:txBody>
                    <a:bodyPr/>
                    <a:lstStyle/>
                    <a:p>
                      <a:r>
                        <a:rPr lang="en-GB" sz="2400" dirty="0"/>
                        <a:t>STAGE 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Literature review and SEND Remote Education Survey</a:t>
                      </a:r>
                      <a:endParaRPr lang="en-GB" sz="2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802718"/>
                  </a:ext>
                </a:extLst>
              </a:tr>
              <a:tr h="561661">
                <a:tc>
                  <a:txBody>
                    <a:bodyPr/>
                    <a:lstStyle/>
                    <a:p>
                      <a:r>
                        <a:rPr lang="en-GB" sz="2400" dirty="0"/>
                        <a:t>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Research and practice of remote education around the world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167900"/>
                  </a:ext>
                </a:extLst>
              </a:tr>
              <a:tr h="561661">
                <a:tc>
                  <a:txBody>
                    <a:bodyPr/>
                    <a:lstStyle/>
                    <a:p>
                      <a:r>
                        <a:rPr lang="en-GB" sz="2400" b="1" dirty="0"/>
                        <a:t>STAGE 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Connecting with special schools, offering training and support</a:t>
                      </a:r>
                      <a:endParaRPr lang="en-GB" sz="2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7371"/>
                  </a:ext>
                </a:extLst>
              </a:tr>
              <a:tr h="561661">
                <a:tc>
                  <a:txBody>
                    <a:bodyPr/>
                    <a:lstStyle/>
                    <a:p>
                      <a:r>
                        <a:rPr lang="en-GB" sz="2400" b="1" dirty="0"/>
                        <a:t>STAGE 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Piloting chosen strategies in partner schools</a:t>
                      </a:r>
                      <a:endParaRPr lang="en-GB" sz="2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757159"/>
                  </a:ext>
                </a:extLst>
              </a:tr>
              <a:tr h="969442">
                <a:tc>
                  <a:txBody>
                    <a:bodyPr/>
                    <a:lstStyle/>
                    <a:p>
                      <a:r>
                        <a:rPr lang="en-GB" sz="2400" dirty="0"/>
                        <a:t>Report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Impact on engagement and creation of our evidence-based practice toolkit</a:t>
                      </a:r>
                      <a:endParaRPr lang="en-GB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066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78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Join our project (contact?)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F8DF0-5176-4ADA-9CAC-4C8EDB65E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21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07" y="286603"/>
            <a:ext cx="11563004" cy="1450757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Vision and Mission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007" y="2028304"/>
            <a:ext cx="11563004" cy="3840789"/>
          </a:xfrm>
        </p:spPr>
        <p:txBody>
          <a:bodyPr>
            <a:norm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the international Centre of Excellence in Autism education, research and professional development</a:t>
            </a:r>
          </a:p>
          <a:p>
            <a:pPr algn="ctr"/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Project</a:t>
            </a:r>
          </a:p>
          <a:p>
            <a:pPr algn="ctr" fontAlgn="base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Remote Education training and support for special and mainstream schools locally, nationally and globally</a:t>
            </a:r>
          </a:p>
          <a:p>
            <a:pPr fontAlgn="base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endParaRPr lang="en-GB" sz="3000" dirty="0"/>
          </a:p>
          <a:p>
            <a:pPr algn="ctr"/>
            <a:endParaRPr lang="en-GB" sz="3000" dirty="0"/>
          </a:p>
          <a:p>
            <a:pPr algn="ctr"/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63221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07" y="286603"/>
            <a:ext cx="11563004" cy="1450757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Review – Global Perspective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40575" y="1936864"/>
            <a:ext cx="7855527" cy="3840789"/>
          </a:xfrm>
        </p:spPr>
        <p:txBody>
          <a:bodyPr anchor="ctr">
            <a:normAutofit fontScale="92500" lnSpcReduction="10000"/>
          </a:bodyPr>
          <a:lstStyle/>
          <a:p>
            <a:pPr lvl="1"/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autistic students and those who have social anxiety are benefiting from homeschooling. </a:t>
            </a:r>
            <a:r>
              <a:rPr lang="en-US" dirty="0"/>
              <a:t>(</a:t>
            </a:r>
            <a:r>
              <a:rPr lang="en-GB" dirty="0"/>
              <a:t>Nissim </a:t>
            </a:r>
            <a:r>
              <a:rPr lang="en-GB" dirty="0" err="1"/>
              <a:t>Matheis</a:t>
            </a:r>
            <a:r>
              <a:rPr lang="en-GB" dirty="0"/>
              <a:t>, 2020)</a:t>
            </a:r>
            <a:endParaRPr lang="en-US" dirty="0"/>
          </a:p>
          <a:p>
            <a:pPr lvl="1"/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 one million children in the UK do not have adequate access to a suitable device or internet connectivity at home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Nominet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2020)</a:t>
            </a:r>
          </a:p>
          <a:p>
            <a:pPr lvl="1"/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4A66AC"/>
              </a:buClr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 of schools indicated that a lack of teachers’ skills to adapt their teaching and learning delivery was their biggest challenge during distance learning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(Glass, 2020)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1394"/>
          <a:stretch/>
        </p:blipFill>
        <p:spPr>
          <a:xfrm>
            <a:off x="8237913" y="1936864"/>
            <a:ext cx="3433366" cy="36554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31977A4-BF65-41B4-9885-A30E2BB5B811}"/>
              </a:ext>
            </a:extLst>
          </p:cNvPr>
          <p:cNvSpPr/>
          <p:nvPr/>
        </p:nvSpPr>
        <p:spPr>
          <a:xfrm>
            <a:off x="8298071" y="2065821"/>
            <a:ext cx="3591098" cy="95049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POTENTIAL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9084E8-55AE-469F-9009-EB618F2453BF}"/>
              </a:ext>
            </a:extLst>
          </p:cNvPr>
          <p:cNvSpPr/>
          <p:nvPr/>
        </p:nvSpPr>
        <p:spPr>
          <a:xfrm>
            <a:off x="8296102" y="3429000"/>
            <a:ext cx="3591098" cy="95049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BARRIER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39E81B-4F75-4FDB-BD66-E1576C68BA69}"/>
              </a:ext>
            </a:extLst>
          </p:cNvPr>
          <p:cNvSpPr/>
          <p:nvPr/>
        </p:nvSpPr>
        <p:spPr>
          <a:xfrm>
            <a:off x="8296102" y="4827158"/>
            <a:ext cx="3591098" cy="95049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NEED</a:t>
            </a:r>
          </a:p>
        </p:txBody>
      </p:sp>
    </p:spTree>
    <p:extLst>
      <p:ext uri="{BB962C8B-B14F-4D97-AF65-F5344CB8AC3E}">
        <p14:creationId xmlns:p14="http://schemas.microsoft.com/office/powerpoint/2010/main" val="49330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07" y="286603"/>
            <a:ext cx="11563004" cy="1450757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Review – National Perspective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2" b="12606"/>
          <a:stretch/>
        </p:blipFill>
        <p:spPr>
          <a:xfrm>
            <a:off x="266007" y="1920238"/>
            <a:ext cx="3627901" cy="365107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73978" y="1920238"/>
            <a:ext cx="8218516" cy="2942708"/>
          </a:xfrm>
        </p:spPr>
        <p:txBody>
          <a:bodyPr anchor="ctr">
            <a:normAutofit/>
          </a:bodyPr>
          <a:lstStyle/>
          <a:p>
            <a:pPr marL="201168" lvl="1" indent="0">
              <a:buNone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report that the following group of pupils are less engaged in remote learning than their classmates:</a:t>
            </a:r>
          </a:p>
          <a:p>
            <a:pPr lvl="3"/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Pupils with limited access to IT and/or study space (81%)</a:t>
            </a:r>
          </a:p>
          <a:p>
            <a:pPr lvl="3"/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Vulnerable pupils (62%)</a:t>
            </a:r>
          </a:p>
          <a:p>
            <a:pPr lvl="3"/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Pupils with special educational needs and disabilities (58%)</a:t>
            </a:r>
          </a:p>
          <a:p>
            <a:pPr lvl="3"/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Pupils eligible for Pupil Premium funding (52%)</a:t>
            </a:r>
          </a:p>
          <a:p>
            <a:pPr lvl="3"/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carers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(48%).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67796" y="5453594"/>
            <a:ext cx="5444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 collected by the National Foundation for Educational Research in May 2020 on a sample of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1,233 school leaders and 1,821 teachers (total: 3,054) in England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426075" y="1768565"/>
            <a:ext cx="6908800" cy="3685029"/>
          </a:xfrm>
          <a:prstGeom prst="wedgeRoundRectCallout">
            <a:avLst>
              <a:gd name="adj1" fmla="val -4235"/>
              <a:gd name="adj2" fmla="val 5999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“There are considerable differences in the levels of pupil engagement in remote learning, particularly amongst the most disadvantaged pupils. This supports a growing evidence base highlighting the risk of the attainment gap widening as a result of this pandemic. There is a pressing need for a comprehensive and long-term plan to address this issue.”</a:t>
            </a:r>
            <a:endParaRPr lang="en-GB" sz="2000" dirty="0"/>
          </a:p>
          <a:p>
            <a:pPr algn="r"/>
            <a:r>
              <a:rPr lang="en-US" i="1" dirty="0"/>
              <a:t>Carole Willis, Chief Executive at</a:t>
            </a:r>
            <a:br>
              <a:rPr lang="en-US" i="1" dirty="0"/>
            </a:br>
            <a:r>
              <a:rPr lang="en-US" i="1" dirty="0"/>
              <a:t>National Foundation for Educational Research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84457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4598" y="691861"/>
            <a:ext cx="10839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Autism and Remote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463" y="1845733"/>
            <a:ext cx="10395284" cy="4194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3 in every 5 teachers report that vulnerable pupils are less engaged than their classmates. Senior leaders (57%) and teachers (75%) report a lack of pupil engagement in learning as one of their main challenges in supporting vulnerable pupils who are not attending school.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(Julius and Sims, 2020)</a:t>
            </a:r>
            <a:endParaRPr lang="en-US" sz="2400" dirty="0"/>
          </a:p>
          <a:p>
            <a:pPr marL="0" indent="0" algn="l">
              <a:buNone/>
            </a:pPr>
            <a:endParaRPr lang="en-US" sz="2400" dirty="0"/>
          </a:p>
          <a:p>
            <a:pPr lvl="1"/>
            <a:r>
              <a:rPr lang="en-US" sz="2400" dirty="0"/>
              <a:t>1 in 5 family members of autistic students had to reduce work due to caring responsibilities.</a:t>
            </a:r>
          </a:p>
          <a:p>
            <a:pPr lvl="1"/>
            <a:r>
              <a:rPr lang="en-US" sz="2400" dirty="0"/>
              <a:t>7 in 10 parents say their autistic child has had difficulty understanding or completing schoolwork and around half said their child’s academic progress was suffering </a:t>
            </a:r>
            <a:br>
              <a:rPr lang="en-US" sz="2400" dirty="0"/>
            </a:br>
            <a:r>
              <a:rPr lang="en-US" sz="2000" dirty="0"/>
              <a:t>(National Autistic Society, 2020)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946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95" y="668990"/>
            <a:ext cx="10906298" cy="1032746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Remote Education Survey</a:t>
            </a:r>
            <a:endParaRPr lang="en-GB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GB" sz="2800" dirty="0">
                <a:solidFill>
                  <a:schemeClr val="tx1"/>
                </a:solidFill>
              </a:rPr>
              <a:t>Online survey distributed 21/12/2020 – 17/01/2021</a:t>
            </a:r>
          </a:p>
          <a:p>
            <a:pPr lvl="1">
              <a:lnSpc>
                <a:spcPct val="150000"/>
              </a:lnSpc>
            </a:pPr>
            <a:r>
              <a:rPr lang="en-GB" sz="2800" b="1" dirty="0">
                <a:solidFill>
                  <a:schemeClr val="tx1"/>
                </a:solidFill>
              </a:rPr>
              <a:t>100 teachers from 13 countries (4 continents)</a:t>
            </a:r>
          </a:p>
          <a:p>
            <a:pPr lvl="1">
              <a:lnSpc>
                <a:spcPct val="100000"/>
              </a:lnSpc>
            </a:pPr>
            <a:r>
              <a:rPr lang="en-GB" sz="2800" dirty="0">
                <a:solidFill>
                  <a:schemeClr val="tx1"/>
                </a:solidFill>
              </a:rPr>
              <a:t>Collecting quantitative and qualitative data on current remote education practice:</a:t>
            </a:r>
          </a:p>
          <a:p>
            <a:pPr lvl="3">
              <a:lnSpc>
                <a:spcPct val="100000"/>
              </a:lnSpc>
            </a:pPr>
            <a:r>
              <a:rPr lang="en-GB" sz="2000" dirty="0">
                <a:solidFill>
                  <a:schemeClr val="tx1"/>
                </a:solidFill>
              </a:rPr>
              <a:t>Infrastructure and available devices</a:t>
            </a:r>
          </a:p>
          <a:p>
            <a:pPr lvl="3">
              <a:lnSpc>
                <a:spcPct val="100000"/>
              </a:lnSpc>
            </a:pPr>
            <a:r>
              <a:rPr lang="en-GB" sz="2000" dirty="0">
                <a:solidFill>
                  <a:schemeClr val="tx1"/>
                </a:solidFill>
              </a:rPr>
              <a:t>Educational activities and support offer</a:t>
            </a:r>
          </a:p>
          <a:p>
            <a:pPr lvl="3">
              <a:lnSpc>
                <a:spcPct val="100000"/>
              </a:lnSpc>
            </a:pPr>
            <a:r>
              <a:rPr lang="en-GB" sz="2000" dirty="0">
                <a:solidFill>
                  <a:schemeClr val="tx1"/>
                </a:solidFill>
              </a:rPr>
              <a:t>Reflection on students’ engagement</a:t>
            </a:r>
          </a:p>
          <a:p>
            <a:pPr lvl="3">
              <a:lnSpc>
                <a:spcPct val="100000"/>
              </a:lnSpc>
            </a:pPr>
            <a:r>
              <a:rPr lang="en-GB" sz="2000" dirty="0">
                <a:solidFill>
                  <a:schemeClr val="tx1"/>
                </a:solidFill>
              </a:rPr>
              <a:t>Suggestions and ideas for future practice</a:t>
            </a:r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71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4598" y="691861"/>
            <a:ext cx="10839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Remote Education Activities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488" y="1846263"/>
            <a:ext cx="6473350" cy="4022725"/>
          </a:xfrm>
        </p:spPr>
      </p:pic>
      <p:sp>
        <p:nvSpPr>
          <p:cNvPr id="7" name="TextBox 6"/>
          <p:cNvSpPr txBox="1"/>
          <p:nvPr/>
        </p:nvSpPr>
        <p:spPr>
          <a:xfrm>
            <a:off x="523702" y="2172429"/>
            <a:ext cx="2698295" cy="156966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GB" dirty="0"/>
              <a:t>Live teaching is among most frequently delivered activities</a:t>
            </a:r>
            <a:br>
              <a:rPr lang="en-GB" dirty="0"/>
            </a:br>
            <a:r>
              <a:rPr lang="en-GB" sz="1400" dirty="0"/>
              <a:t>(62% of participants offer live teaching over Zoom, Teams or similar)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3702" y="4188605"/>
            <a:ext cx="2365786" cy="16312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GB" dirty="0"/>
              <a:t>Group interaction and activities are used by 35-39% of teaching staff</a:t>
            </a:r>
            <a:br>
              <a:rPr lang="en-GB" dirty="0"/>
            </a:br>
            <a:r>
              <a:rPr lang="en-GB" sz="1400" dirty="0"/>
              <a:t>(online chat, collaborative documents, online quizzes)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53302" y="2624044"/>
            <a:ext cx="2867257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GB" dirty="0"/>
              <a:t>28% of teaching staff give students PowerPoint presentations to go through individually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794864" y="4091390"/>
            <a:ext cx="2534748" cy="147732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GB" dirty="0"/>
              <a:t>Reading and completing worksheets individually is an activity offered by 50% of teaching staff</a:t>
            </a:r>
          </a:p>
        </p:txBody>
      </p:sp>
    </p:spTree>
    <p:extLst>
      <p:ext uri="{BB962C8B-B14F-4D97-AF65-F5344CB8AC3E}">
        <p14:creationId xmlns:p14="http://schemas.microsoft.com/office/powerpoint/2010/main" val="15820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How do we improve engagement with remote education?</a:t>
            </a:r>
          </a:p>
        </p:txBody>
      </p:sp>
      <p:sp>
        <p:nvSpPr>
          <p:cNvPr id="7" name="Rectangle 6"/>
          <p:cNvSpPr/>
          <p:nvPr/>
        </p:nvSpPr>
        <p:spPr>
          <a:xfrm>
            <a:off x="196645" y="2684207"/>
            <a:ext cx="1307690" cy="255638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373271" y="2684206"/>
            <a:ext cx="1307690" cy="255638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96646" y="5240593"/>
            <a:ext cx="2212258" cy="36933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Deliver more of…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3271" y="5240593"/>
            <a:ext cx="2220123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Deliver less of…</a:t>
            </a: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443435" y="5609925"/>
            <a:ext cx="10997381" cy="649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/>
              <a:t>Re-think ► Re-design ► Re-engage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579950152"/>
              </p:ext>
            </p:extLst>
          </p:nvPr>
        </p:nvGraphicFramePr>
        <p:xfrm>
          <a:off x="455726" y="2188659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871444006"/>
              </p:ext>
            </p:extLst>
          </p:nvPr>
        </p:nvGraphicFramePr>
        <p:xfrm>
          <a:off x="6316245" y="2188659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997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5" y="262747"/>
            <a:ext cx="4148050" cy="5867114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530043" y="553693"/>
            <a:ext cx="7268706" cy="3378630"/>
          </a:xfrm>
          <a:prstGeom prst="wedgeRoundRectCallout">
            <a:avLst>
              <a:gd name="adj1" fmla="val -4235"/>
              <a:gd name="adj2" fmla="val 5999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/>
              <a:t>Central to effective remote teaching is the establishment of teacher presence, whereby teachers actively engage with their students through different forms of dialogue, activities and assessment</a:t>
            </a:r>
          </a:p>
          <a:p>
            <a:pPr algn="r"/>
            <a:r>
              <a:rPr lang="en-GB" sz="2000" i="1" dirty="0" err="1"/>
              <a:t>McAleavy</a:t>
            </a:r>
            <a:r>
              <a:rPr lang="en-GB" sz="2000" i="1" dirty="0"/>
              <a:t> and </a:t>
            </a:r>
            <a:r>
              <a:rPr lang="en-GB" sz="2000" i="1" dirty="0" err="1"/>
              <a:t>Georgen</a:t>
            </a:r>
            <a:r>
              <a:rPr lang="en-GB" sz="2000" i="1" dirty="0"/>
              <a:t> (2020)</a:t>
            </a:r>
          </a:p>
        </p:txBody>
      </p:sp>
    </p:spTree>
    <p:extLst>
      <p:ext uri="{BB962C8B-B14F-4D97-AF65-F5344CB8AC3E}">
        <p14:creationId xmlns:p14="http://schemas.microsoft.com/office/powerpoint/2010/main" val="341740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9976695-B7C0-44A8-A33D-E044C0E399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743</Words>
  <Application>Microsoft Office PowerPoint</Application>
  <PresentationFormat>Widescreen</PresentationFormat>
  <Paragraphs>85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Retrospect</vt:lpstr>
      <vt:lpstr>SEND Remote Education  Ania Hildrey   Abbot’s Lea School</vt:lpstr>
      <vt:lpstr>Our Vision and Mission Statement</vt:lpstr>
      <vt:lpstr>Research Review – Global Perspective</vt:lpstr>
      <vt:lpstr>Research Review – National Perspective</vt:lpstr>
      <vt:lpstr>PowerPoint Presentation</vt:lpstr>
      <vt:lpstr>SEND Remote Education Survey</vt:lpstr>
      <vt:lpstr>PowerPoint Presentation</vt:lpstr>
      <vt:lpstr>How do we improve engagement with remote education?</vt:lpstr>
      <vt:lpstr>PowerPoint Presentation</vt:lpstr>
      <vt:lpstr>Project Stages</vt:lpstr>
      <vt:lpstr>Join our project (contact?)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2016-09-13T10:44:29Z</dcterms:created>
  <dcterms:modified xsi:type="dcterms:W3CDTF">2021-02-02T12:15:49Z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TC040015609991</vt:lpwstr>
  </property>
</Properties>
</file>