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58" r:id="rId2"/>
    <p:sldId id="280" r:id="rId3"/>
    <p:sldId id="282" r:id="rId4"/>
    <p:sldId id="284" r:id="rId5"/>
    <p:sldId id="270" r:id="rId6"/>
    <p:sldId id="264" r:id="rId7"/>
    <p:sldId id="286" r:id="rId8"/>
    <p:sldId id="275" r:id="rId9"/>
    <p:sldId id="285" r:id="rId10"/>
    <p:sldId id="276" r:id="rId11"/>
    <p:sldId id="277" r:id="rId12"/>
    <p:sldId id="278" r:id="rId13"/>
    <p:sldId id="288" r:id="rId14"/>
    <p:sldId id="289" r:id="rId15"/>
    <p:sldId id="290" r:id="rId16"/>
    <p:sldId id="291" r:id="rId17"/>
  </p:sldIdLst>
  <p:sldSz cx="9144000" cy="6858000" type="screen4x3"/>
  <p:notesSz cx="6858000" cy="9144000"/>
  <p:embeddedFontLst>
    <p:embeddedFont>
      <p:font typeface="Calibri" panose="020F0502020204030204" pitchFamily="34" charset="0"/>
      <p:regular r:id="rId20"/>
      <p:bold r:id="rId21"/>
      <p:italic r:id="rId22"/>
      <p:boldItalic r:id="rId23"/>
    </p:embeddedFont>
    <p:embeddedFont>
      <p:font typeface="Tuffy" panose="020B0603060100000000" charset="0"/>
      <p:regular r:id="rId24"/>
      <p:bold r:id="rId25"/>
      <p:italic r:id="rId26"/>
      <p:boldItalic r:id="rId27"/>
    </p:embeddedFont>
    <p:embeddedFont>
      <p:font typeface="Sassoon Infant Rg" panose="02000503030000020003" charset="0"/>
      <p:regular r:id="rId28"/>
      <p:bold r:id="rId29"/>
      <p:italic r:id="rId30"/>
    </p:embeddedFont>
    <p:embeddedFont>
      <p:font typeface="Twinkl SemiBold" charset="0"/>
      <p:bold r:id="rId31"/>
    </p:embeddedFont>
    <p:embeddedFont>
      <p:font typeface="Twinkl" panose="020B0604020202020204" charset="0"/>
      <p:regular r:id="rId32"/>
      <p:bold r:id="rId33"/>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C4E2"/>
    <a:srgbClr val="7768AD"/>
    <a:srgbClr val="9B9BCD"/>
    <a:srgbClr val="FFFFFF"/>
    <a:srgbClr val="BC0105"/>
    <a:srgbClr val="4DB1E3"/>
    <a:srgbClr val="DE1E5A"/>
    <a:srgbClr val="18A0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09" autoAdjust="0"/>
    <p:restoredTop sz="94660"/>
  </p:normalViewPr>
  <p:slideViewPr>
    <p:cSldViewPr snapToGrid="0">
      <p:cViewPr varScale="1">
        <p:scale>
          <a:sx n="99" d="100"/>
          <a:sy n="99" d="100"/>
        </p:scale>
        <p:origin x="878" y="8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FB54A1-04A1-4162-8AA0-7B54974A28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F5EDA624-E088-4CFC-B915-DC8E78A682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907CF37-E805-4773-96A1-9A73383FD78E}" type="datetimeFigureOut">
              <a:rPr lang="en-GB"/>
              <a:pPr>
                <a:defRPr/>
              </a:pPr>
              <a:t>22/01/2021</a:t>
            </a:fld>
            <a:endParaRPr lang="en-GB"/>
          </a:p>
        </p:txBody>
      </p:sp>
      <p:sp>
        <p:nvSpPr>
          <p:cNvPr id="4" name="Footer Placeholder 3">
            <a:extLst>
              <a:ext uri="{FF2B5EF4-FFF2-40B4-BE49-F238E27FC236}">
                <a16:creationId xmlns:a16="http://schemas.microsoft.com/office/drawing/2014/main" id="{96A430BF-DE13-4443-A745-8869C08602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6541E4F3-010A-427C-8DCA-8EFF140A324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6AA6F0C-52FA-430F-B743-AF3949B40599}"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A4EEA8-30CE-4E3C-B044-B25EDC3E325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F9CC7B40-C6F6-4E1C-99AC-C70F836892ED}"/>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893A337-1DA3-40E7-A6A9-CBFE45611894}" type="datetimeFigureOut">
              <a:rPr lang="en-GB"/>
              <a:pPr>
                <a:defRPr/>
              </a:pPr>
              <a:t>22/01/2021</a:t>
            </a:fld>
            <a:endParaRPr lang="en-GB"/>
          </a:p>
        </p:txBody>
      </p:sp>
      <p:sp>
        <p:nvSpPr>
          <p:cNvPr id="4" name="Slide Image Placeholder 3">
            <a:extLst>
              <a:ext uri="{FF2B5EF4-FFF2-40B4-BE49-F238E27FC236}">
                <a16:creationId xmlns:a16="http://schemas.microsoft.com/office/drawing/2014/main" id="{AFA20628-AB24-4822-8535-A0EB32561238}"/>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121DD670-7329-4246-A630-C1620C665C9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DB278F9C-5BC8-40CA-BC90-1ED835EFC2B5}"/>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4736C5C7-51BC-4352-8955-5199C6E839E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21CBEED5-C334-415F-BB64-2966361FEC35}"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519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8349F0B-C13F-45E2-AD93-6944ED2960B0}"/>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932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55274DB5-797E-4265-8F67-B4B76964B78D}"/>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701137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F55003E2-DC23-4CB6-88D2-C2A7D0F4652F}"/>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a:extLst>
              <a:ext uri="{FF2B5EF4-FFF2-40B4-BE49-F238E27FC236}">
                <a16:creationId xmlns:a16="http://schemas.microsoft.com/office/drawing/2014/main" id="{41558EAF-4774-4752-8E5D-998112C0E462}"/>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id="{88B9E61A-16C6-4B99-BCBD-A64AF01B5B50}"/>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id="{52F57058-E354-4ED8-90EE-DED06F7CB8FF}"/>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id="{85E663D3-7154-433B-9F0D-7740CD729219}"/>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1688460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66491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2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hyperlink" Target="https://www.allaboutbirds.org/news/how-to-learn-bird-songs-and-calls/"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hyperlink" Target="https://www.rspb.org.uk/get-involved/activities/birdwatch/"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hyperlink" Target="https://www.sciencedaily.com/releases/2016/07/160712110430.htm" TargetMode="Externa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allaboutbirds.org/news/how-to-learn-bird-songs-and-calls/"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200" y="479425"/>
            <a:ext cx="8220075" cy="993775"/>
          </a:xfrm>
        </p:spPr>
        <p:txBody>
          <a:bodyPr/>
          <a:lstStyle/>
          <a:p>
            <a:pPr eaLnBrk="1" hangingPunct="1">
              <a:defRPr/>
            </a:pPr>
            <a:r>
              <a:rPr lang="en-GB" altLang="en-US" sz="3600" dirty="0">
                <a:solidFill>
                  <a:schemeClr val="tx1"/>
                </a:solidFill>
                <a:latin typeface="Arial" panose="020B0604020202020204" pitchFamily="34" charset="0"/>
                <a:cs typeface="Arial" panose="020B0604020202020204" pitchFamily="34" charset="0"/>
              </a:rPr>
              <a:t>Make Bird Feeders</a:t>
            </a:r>
          </a:p>
        </p:txBody>
      </p:sp>
      <p:sp>
        <p:nvSpPr>
          <p:cNvPr id="12" name="Rectangle 11"/>
          <p:cNvSpPr>
            <a:spLocks noChangeArrowheads="1"/>
          </p:cNvSpPr>
          <p:nvPr/>
        </p:nvSpPr>
        <p:spPr bwMode="auto">
          <a:xfrm>
            <a:off x="755650" y="1514475"/>
            <a:ext cx="76327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dirty="0">
                <a:solidFill>
                  <a:schemeClr val="tx1"/>
                </a:solidFill>
                <a:latin typeface="Arial" panose="020B0604020202020204" pitchFamily="34" charset="0"/>
                <a:cs typeface="Arial" panose="020B0604020202020204" pitchFamily="34" charset="0"/>
              </a:rPr>
              <a:t>Birds need food all year round, and in the winter it can be harder for them to find it.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4963" y="2212975"/>
            <a:ext cx="4243387"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663575" y="2403475"/>
            <a:ext cx="34210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dirty="0">
                <a:solidFill>
                  <a:schemeClr val="tx1"/>
                </a:solidFill>
                <a:latin typeface="Arial" panose="020B0604020202020204" pitchFamily="34" charset="0"/>
                <a:cs typeface="Arial" panose="020B0604020202020204" pitchFamily="34" charset="0"/>
              </a:rPr>
              <a:t>Make a bird feeder using pine cones and lard stuffed with seeds and nuts to make a tasty snack for those hungry birds</a:t>
            </a:r>
            <a:r>
              <a:rPr lang="en-GB" altLang="en-US" dirty="0">
                <a:solidFill>
                  <a:schemeClr val="tx1"/>
                </a:solidFill>
              </a:rPr>
              <a:t>.</a:t>
            </a:r>
          </a:p>
        </p:txBody>
      </p:sp>
      <p:sp>
        <p:nvSpPr>
          <p:cNvPr id="16390" name="Rectangle 14"/>
          <p:cNvSpPr>
            <a:spLocks noChangeArrowheads="1"/>
          </p:cNvSpPr>
          <p:nvPr/>
        </p:nvSpPr>
        <p:spPr bwMode="auto">
          <a:xfrm>
            <a:off x="420688" y="6103938"/>
            <a:ext cx="82565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600">
                <a:latin typeface="Tuffy" pitchFamily="34" charset="0"/>
              </a:rPr>
              <a:t>Photo courtesy of domestic_meagan (@flickr.com) - granted under creative commons licence – attribution</a:t>
            </a:r>
            <a:endParaRPr lang="en-GB" altLang="en-US" sz="600">
              <a:solidFill>
                <a:schemeClr val="tx1"/>
              </a:solidFill>
              <a:latin typeface="Tuffy" pitchFamily="34"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57538" y="4379913"/>
            <a:ext cx="1912937"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5518" y="486965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 presetClass="mediacall" presetSubtype="0" fill="hold" nodeType="afterEffect">
                                  <p:stCondLst>
                                    <p:cond delay="0"/>
                                  </p:stCondLst>
                                  <p:childTnLst>
                                    <p:cmd type="call" cmd="playFrom(0.0)">
                                      <p:cBhvr>
                                        <p:cTn id="26" dur="1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21"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200" y="479425"/>
            <a:ext cx="8220075" cy="993775"/>
          </a:xfrm>
        </p:spPr>
        <p:txBody>
          <a:bodyPr/>
          <a:lstStyle/>
          <a:p>
            <a:pPr eaLnBrk="1" hangingPunct="1">
              <a:defRPr/>
            </a:pPr>
            <a:r>
              <a:rPr lang="en-GB" altLang="en-US" sz="3600" dirty="0">
                <a:solidFill>
                  <a:schemeClr val="tx1"/>
                </a:solidFill>
                <a:latin typeface="Arial" panose="020B0604020202020204" pitchFamily="34" charset="0"/>
                <a:cs typeface="Arial" panose="020B0604020202020204" pitchFamily="34" charset="0"/>
              </a:rPr>
              <a:t>Get Creative!</a:t>
            </a:r>
          </a:p>
        </p:txBody>
      </p:sp>
      <p:sp>
        <p:nvSpPr>
          <p:cNvPr id="12" name="Rectangle 11"/>
          <p:cNvSpPr>
            <a:spLocks noChangeArrowheads="1"/>
          </p:cNvSpPr>
          <p:nvPr/>
        </p:nvSpPr>
        <p:spPr bwMode="auto">
          <a:xfrm>
            <a:off x="755650" y="1514475"/>
            <a:ext cx="76327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latin typeface="Arial" panose="020B0604020202020204" pitchFamily="34" charset="0"/>
                <a:cs typeface="Arial" panose="020B0604020202020204" pitchFamily="34" charset="0"/>
              </a:rPr>
              <a:t>Have a go at drawing birds. Look really closely, using binoculars, to observe their colouring, feathers and shape. </a:t>
            </a:r>
          </a:p>
        </p:txBody>
      </p:sp>
      <p:sp>
        <p:nvSpPr>
          <p:cNvPr id="17412" name="Rectangle 14"/>
          <p:cNvSpPr>
            <a:spLocks noChangeArrowheads="1"/>
          </p:cNvSpPr>
          <p:nvPr/>
        </p:nvSpPr>
        <p:spPr bwMode="auto">
          <a:xfrm>
            <a:off x="420688" y="6103938"/>
            <a:ext cx="82565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600">
                <a:latin typeface="Tuffy" pitchFamily="34" charset="0"/>
              </a:rPr>
              <a:t>Photo courtesy of ianrees (@flickr.com) - granted under creative commons licence – attribution</a:t>
            </a:r>
            <a:endParaRPr lang="en-GB" altLang="en-US" sz="600">
              <a:solidFill>
                <a:schemeClr val="tx1"/>
              </a:solidFill>
              <a:latin typeface="Tuffy"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2433638"/>
            <a:ext cx="285115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2605088"/>
            <a:ext cx="2560638"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7000" y="2620963"/>
            <a:ext cx="3660775"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222" y="520858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p:stCondLst>
                              <p:cond delay="1500"/>
                            </p:stCondLst>
                            <p:childTnLst>
                              <p:par>
                                <p:cTn id="20" presetID="1" presetClass="mediacall" presetSubtype="0" fill="hold" nodeType="afterEffect">
                                  <p:stCondLst>
                                    <p:cond delay="0"/>
                                  </p:stCondLst>
                                  <p:childTnLst>
                                    <p:cmd type="call" cmd="playFrom(0.0)">
                                      <p:cBhvr>
                                        <p:cTn id="21" dur="180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rcRect l="43854" b="43204"/>
          <a:stretch>
            <a:fillRect/>
          </a:stretch>
        </p:blipFill>
        <p:spPr bwMode="auto">
          <a:xfrm>
            <a:off x="6880225" y="571500"/>
            <a:ext cx="144780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20"/>
          <p:cNvSpPr>
            <a:spLocks noGrp="1"/>
          </p:cNvSpPr>
          <p:nvPr>
            <p:ph type="title"/>
          </p:nvPr>
        </p:nvSpPr>
        <p:spPr>
          <a:xfrm>
            <a:off x="457200" y="479425"/>
            <a:ext cx="8220075" cy="993775"/>
          </a:xfrm>
        </p:spPr>
        <p:txBody>
          <a:bodyPr/>
          <a:lstStyle/>
          <a:p>
            <a:pPr eaLnBrk="1" hangingPunct="1">
              <a:defRPr/>
            </a:pPr>
            <a:r>
              <a:rPr lang="en-GB" altLang="en-US" sz="3600" dirty="0">
                <a:solidFill>
                  <a:schemeClr val="tx1"/>
                </a:solidFill>
                <a:latin typeface="Arial" panose="020B0604020202020204" pitchFamily="34" charset="0"/>
                <a:cs typeface="Arial" panose="020B0604020202020204" pitchFamily="34" charset="0"/>
              </a:rPr>
              <a:t>Danger! Danger!</a:t>
            </a:r>
          </a:p>
        </p:txBody>
      </p:sp>
      <p:sp>
        <p:nvSpPr>
          <p:cNvPr id="8" name="Rectangle 7">
            <a:extLst>
              <a:ext uri="{FF2B5EF4-FFF2-40B4-BE49-F238E27FC236}">
                <a16:creationId xmlns:a16="http://schemas.microsoft.com/office/drawing/2014/main" id="{ED0F5353-05B5-4BC9-9EA1-EEDC9F3FB823}"/>
              </a:ext>
            </a:extLst>
          </p:cNvPr>
          <p:cNvSpPr/>
          <p:nvPr/>
        </p:nvSpPr>
        <p:spPr>
          <a:xfrm>
            <a:off x="801688" y="2382838"/>
            <a:ext cx="6361112" cy="1922462"/>
          </a:xfrm>
          <a:prstGeom prst="rect">
            <a:avLst/>
          </a:prstGeom>
          <a:solidFill>
            <a:srgbClr val="C4C4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mj-lt"/>
            </a:endParaRPr>
          </a:p>
        </p:txBody>
      </p:sp>
      <p:sp>
        <p:nvSpPr>
          <p:cNvPr id="9" name="Rectangle 8">
            <a:extLst>
              <a:ext uri="{FF2B5EF4-FFF2-40B4-BE49-F238E27FC236}">
                <a16:creationId xmlns:a16="http://schemas.microsoft.com/office/drawing/2014/main" id="{69491C3E-D0EA-4CBF-8220-285BE2F45C86}"/>
              </a:ext>
            </a:extLst>
          </p:cNvPr>
          <p:cNvSpPr/>
          <p:nvPr/>
        </p:nvSpPr>
        <p:spPr>
          <a:xfrm>
            <a:off x="801688" y="1609725"/>
            <a:ext cx="6361112" cy="773113"/>
          </a:xfrm>
          <a:prstGeom prst="rect">
            <a:avLst/>
          </a:prstGeom>
          <a:solidFill>
            <a:srgbClr val="7768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mj-lt"/>
            </a:endParaRPr>
          </a:p>
        </p:txBody>
      </p:sp>
      <p:sp>
        <p:nvSpPr>
          <p:cNvPr id="10" name="Rectangle 9"/>
          <p:cNvSpPr>
            <a:spLocks/>
          </p:cNvSpPr>
          <p:nvPr/>
        </p:nvSpPr>
        <p:spPr bwMode="auto">
          <a:xfrm>
            <a:off x="801688" y="1609725"/>
            <a:ext cx="6186487"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dirty="0">
                <a:solidFill>
                  <a:schemeClr val="bg1"/>
                </a:solidFill>
                <a:latin typeface="Arial" panose="020B0604020202020204" pitchFamily="34" charset="0"/>
                <a:cs typeface="Arial" panose="020B0604020202020204" pitchFamily="34" charset="0"/>
              </a:rPr>
              <a:t>Design your own poster warning people about the dangers humans can pose to birds:</a:t>
            </a:r>
          </a:p>
        </p:txBody>
      </p:sp>
      <p:sp>
        <p:nvSpPr>
          <p:cNvPr id="11" name="Rectangle 10"/>
          <p:cNvSpPr>
            <a:spLocks noChangeArrowheads="1"/>
          </p:cNvSpPr>
          <p:nvPr/>
        </p:nvSpPr>
        <p:spPr bwMode="auto">
          <a:xfrm>
            <a:off x="906463" y="2468563"/>
            <a:ext cx="61499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pPr>
            <a:r>
              <a:rPr lang="en-GB" altLang="en-US" dirty="0">
                <a:solidFill>
                  <a:schemeClr val="tx1"/>
                </a:solidFill>
                <a:latin typeface="Arial" panose="020B0604020202020204" pitchFamily="34" charset="0"/>
                <a:cs typeface="Arial" panose="020B0604020202020204" pitchFamily="34" charset="0"/>
              </a:rPr>
              <a:t>Litter can poison or damage birds, especially if left in rivers or ponds.</a:t>
            </a:r>
          </a:p>
          <a:p>
            <a:pPr eaLnBrk="1" hangingPunct="1">
              <a:lnSpc>
                <a:spcPct val="100000"/>
              </a:lnSpc>
              <a:spcBef>
                <a:spcPct val="0"/>
              </a:spcBef>
            </a:pPr>
            <a:r>
              <a:rPr lang="en-GB" altLang="en-US" dirty="0">
                <a:solidFill>
                  <a:schemeClr val="tx1"/>
                </a:solidFill>
                <a:latin typeface="Arial" panose="020B0604020202020204" pitchFamily="34" charset="0"/>
                <a:cs typeface="Arial" panose="020B0604020202020204" pitchFamily="34" charset="0"/>
              </a:rPr>
              <a:t>Leaving poisons down for vermin can also poison birds. It needs to be used very carefully.</a:t>
            </a:r>
          </a:p>
          <a:p>
            <a:pPr eaLnBrk="1" hangingPunct="1">
              <a:lnSpc>
                <a:spcPct val="100000"/>
              </a:lnSpc>
              <a:spcBef>
                <a:spcPct val="0"/>
              </a:spcBef>
            </a:pPr>
            <a:r>
              <a:rPr lang="en-GB" altLang="en-US" dirty="0">
                <a:solidFill>
                  <a:schemeClr val="tx1"/>
                </a:solidFill>
                <a:latin typeface="Arial" panose="020B0604020202020204" pitchFamily="34" charset="0"/>
                <a:cs typeface="Arial" panose="020B0604020202020204" pitchFamily="34" charset="0"/>
              </a:rPr>
              <a:t>People who wander too close to ground nesting birds can unsettle them and cause distress.</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88175" y="2468563"/>
            <a:ext cx="1220788" cy="32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6628936">
            <a:off x="7169151" y="4940300"/>
            <a:ext cx="385762"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83300" y="5164138"/>
            <a:ext cx="1087438"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91075" y="4953000"/>
            <a:ext cx="18351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681605" y="516413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fade">
                                      <p:cBhvr>
                                        <p:cTn id="24" dur="500"/>
                                        <p:tgtEl>
                                          <p:spTgt spid="11">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fade">
                                      <p:cBhvr>
                                        <p:cTn id="29" dur="500"/>
                                        <p:tgtEl>
                                          <p:spTgt spid="11">
                                            <p:txEl>
                                              <p:pRg st="1" end="1"/>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xEl>
                                              <p:pRg st="2" end="2"/>
                                            </p:txEl>
                                          </p:spTgt>
                                        </p:tgtEl>
                                        <p:attrNameLst>
                                          <p:attrName>style.visibility</p:attrName>
                                        </p:attrNameLst>
                                      </p:cBhvr>
                                      <p:to>
                                        <p:strVal val="visible"/>
                                      </p:to>
                                    </p:set>
                                    <p:animEffect transition="in" filter="fade">
                                      <p:cBhvr>
                                        <p:cTn id="34" dur="500"/>
                                        <p:tgtEl>
                                          <p:spTgt spid="11">
                                            <p:txEl>
                                              <p:pRg st="2" end="2"/>
                                            </p:txEl>
                                          </p:spTgt>
                                        </p:tgtEl>
                                      </p:cBhvr>
                                    </p:animEffect>
                                  </p:childTnLst>
                                </p:cTn>
                              </p:par>
                            </p:childTnLst>
                          </p:cTn>
                        </p:par>
                        <p:par>
                          <p:cTn id="35" fill="hold" nodeType="afterGroup">
                            <p:stCondLst>
                              <p:cond delay="500"/>
                            </p:stCondLst>
                            <p:childTnLst>
                              <p:par>
                                <p:cTn id="36" presetID="10" presetClass="entr" presetSubtype="0"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par>
                          <p:cTn id="39" fill="hold" nodeType="afterGroup">
                            <p:stCondLst>
                              <p:cond delay="1000"/>
                            </p:stCondLst>
                            <p:childTnLst>
                              <p:par>
                                <p:cTn id="40" presetID="10" presetClass="entr" presetSubtype="0"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par>
                                <p:cTn id="43" presetID="10"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par>
                                <p:cTn id="46" presetID="10"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par>
                          <p:cTn id="49" fill="hold" nodeType="afterGroup">
                            <p:stCondLst>
                              <p:cond delay="1500"/>
                            </p:stCondLst>
                            <p:childTnLst>
                              <p:par>
                                <p:cTn id="50" presetID="10" presetClass="entr" presetSubtype="0"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par>
                          <p:cTn id="53" fill="hold">
                            <p:stCondLst>
                              <p:cond delay="2000"/>
                            </p:stCondLst>
                            <p:childTnLst>
                              <p:par>
                                <p:cTn id="54" presetID="1" presetClass="mediacall" presetSubtype="0" fill="hold" nodeType="afterEffect">
                                  <p:stCondLst>
                                    <p:cond delay="0"/>
                                  </p:stCondLst>
                                  <p:childTnLst>
                                    <p:cmd type="call" cmd="playFrom(0.0)">
                                      <p:cBhvr>
                                        <p:cTn id="55" dur="113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2"/>
                </p:tgtEl>
              </p:cMediaNode>
            </p:audio>
          </p:childTnLst>
        </p:cTn>
      </p:par>
    </p:tnLst>
    <p:bldLst>
      <p:bldP spid="21" grpId="0"/>
      <p:bldP spid="8" grpId="0" animBg="1"/>
      <p:bldP spid="9" grpId="0" animBg="1"/>
      <p:bldP spid="10" grpId="0"/>
      <p:bldP spid="1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7665" y="2340728"/>
            <a:ext cx="4192909" cy="2369279"/>
          </a:xfrm>
          <a:prstGeom prst="rect">
            <a:avLst/>
          </a:prstGeom>
        </p:spPr>
      </p:pic>
      <p:sp>
        <p:nvSpPr>
          <p:cNvPr id="4" name="Rounded Rectangle 3"/>
          <p:cNvSpPr/>
          <p:nvPr/>
        </p:nvSpPr>
        <p:spPr>
          <a:xfrm>
            <a:off x="755651" y="1434061"/>
            <a:ext cx="3073400" cy="3966613"/>
          </a:xfrm>
          <a:prstGeom prst="roundRect">
            <a:avLst>
              <a:gd name="adj" fmla="val 6989"/>
            </a:avLst>
          </a:prstGeom>
          <a:solidFill>
            <a:srgbClr val="FAC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21" name="Title 20"/>
          <p:cNvSpPr>
            <a:spLocks noGrp="1"/>
          </p:cNvSpPr>
          <p:nvPr>
            <p:ph type="title"/>
          </p:nvPr>
        </p:nvSpPr>
        <p:spPr>
          <a:xfrm>
            <a:off x="2700337" y="792783"/>
            <a:ext cx="8220075" cy="994306"/>
          </a:xfrm>
        </p:spPr>
        <p:txBody>
          <a:bodyPr/>
          <a:lstStyle/>
          <a:p>
            <a:r>
              <a:rPr lang="en-GB" sz="3600" dirty="0">
                <a:latin typeface="Arial" panose="020B0604020202020204" pitchFamily="34" charset="0"/>
                <a:cs typeface="Arial" panose="020B0604020202020204" pitchFamily="34" charset="0"/>
              </a:rPr>
              <a:t>Barn Owl</a:t>
            </a:r>
          </a:p>
        </p:txBody>
      </p:sp>
      <p:sp>
        <p:nvSpPr>
          <p:cNvPr id="5" name="Rectangle 4"/>
          <p:cNvSpPr/>
          <p:nvPr/>
        </p:nvSpPr>
        <p:spPr>
          <a:xfrm>
            <a:off x="943813" y="1611767"/>
            <a:ext cx="2717626" cy="3046988"/>
          </a:xfrm>
          <a:prstGeom prst="rect">
            <a:avLst/>
          </a:prstGeom>
        </p:spPr>
        <p:txBody>
          <a:bodyPr wrap="square" lIns="0" tIns="0" rIns="0" bIns="0">
            <a:spAutoFit/>
          </a:bodyPr>
          <a:lstStyle/>
          <a:p>
            <a:r>
              <a:rPr lang="en-GB" dirty="0">
                <a:latin typeface="Arial" panose="020B0604020202020204" pitchFamily="34" charset="0"/>
                <a:cs typeface="Arial" panose="020B0604020202020204" pitchFamily="34" charset="0"/>
              </a:rPr>
              <a:t>Barn owls are </a:t>
            </a:r>
            <a:r>
              <a:rPr lang="en-GB" b="1" dirty="0">
                <a:latin typeface="Arial" panose="020B0604020202020204" pitchFamily="34" charset="0"/>
                <a:cs typeface="Arial" panose="020B0604020202020204" pitchFamily="34" charset="0"/>
              </a:rPr>
              <a:t>nocturnal</a:t>
            </a:r>
            <a:r>
              <a:rPr lang="en-GB" dirty="0">
                <a:latin typeface="Arial" panose="020B0604020202020204" pitchFamily="34" charset="0"/>
                <a:cs typeface="Arial" panose="020B0604020202020204" pitchFamily="34" charset="0"/>
              </a:rPr>
              <a:t>. They hunt at night.</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They can turn their heads right around to look behind them!</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They are </a:t>
            </a:r>
            <a:r>
              <a:rPr lang="en-GB" b="1" dirty="0">
                <a:latin typeface="Arial" panose="020B0604020202020204" pitchFamily="34" charset="0"/>
                <a:cs typeface="Arial" panose="020B0604020202020204" pitchFamily="34" charset="0"/>
              </a:rPr>
              <a:t>carnivores</a:t>
            </a:r>
            <a:r>
              <a:rPr lang="en-GB" dirty="0">
                <a:latin typeface="Arial" panose="020B0604020202020204" pitchFamily="34" charset="0"/>
                <a:cs typeface="Arial" panose="020B0604020202020204" pitchFamily="34" charset="0"/>
              </a:rPr>
              <a:t>. They eat small animals like mice, shrews and birds.</a:t>
            </a:r>
          </a:p>
        </p:txBody>
      </p:sp>
      <p:grpSp>
        <p:nvGrpSpPr>
          <p:cNvPr id="36" name="Group 35"/>
          <p:cNvGrpSpPr/>
          <p:nvPr/>
        </p:nvGrpSpPr>
        <p:grpSpPr>
          <a:xfrm>
            <a:off x="5719518" y="2138014"/>
            <a:ext cx="2255657" cy="1800208"/>
            <a:chOff x="5719518" y="2138014"/>
            <a:chExt cx="2255657" cy="1800208"/>
          </a:xfrm>
        </p:grpSpPr>
        <p:cxnSp>
          <p:nvCxnSpPr>
            <p:cNvPr id="3" name="Straight Arrow Connector 2"/>
            <p:cNvCxnSpPr/>
            <p:nvPr/>
          </p:nvCxnSpPr>
          <p:spPr>
            <a:xfrm flipH="1">
              <a:off x="6653645" y="2672977"/>
              <a:ext cx="163544" cy="1265245"/>
            </a:xfrm>
            <a:prstGeom prst="straightConnector1">
              <a:avLst/>
            </a:prstGeom>
            <a:ln w="19050">
              <a:solidFill>
                <a:srgbClr val="003F7A"/>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719518" y="2138014"/>
              <a:ext cx="2255657" cy="492443"/>
            </a:xfrm>
            <a:prstGeom prst="rect">
              <a:avLst/>
            </a:prstGeom>
          </p:spPr>
          <p:txBody>
            <a:bodyPr wrap="square" lIns="0" tIns="0" rIns="0" bIns="0">
              <a:spAutoFit/>
            </a:bodyPr>
            <a:lstStyle/>
            <a:p>
              <a:pPr algn="ctr"/>
              <a:r>
                <a:rPr lang="en-GB" sz="1600" dirty="0">
                  <a:latin typeface="Arial" panose="020B0604020202020204" pitchFamily="34" charset="0"/>
                  <a:cs typeface="Arial" panose="020B0604020202020204" pitchFamily="34" charset="0"/>
                </a:rPr>
                <a:t>good eyesight to help them hunt in the dark</a:t>
              </a:r>
            </a:p>
          </p:txBody>
        </p:sp>
      </p:grpSp>
      <p:grpSp>
        <p:nvGrpSpPr>
          <p:cNvPr id="30" name="Group 29"/>
          <p:cNvGrpSpPr/>
          <p:nvPr/>
        </p:nvGrpSpPr>
        <p:grpSpPr>
          <a:xfrm>
            <a:off x="6810375" y="2836266"/>
            <a:ext cx="1713805" cy="897534"/>
            <a:chOff x="6810375" y="2836266"/>
            <a:chExt cx="1713805" cy="897534"/>
          </a:xfrm>
        </p:grpSpPr>
        <p:sp>
          <p:nvSpPr>
            <p:cNvPr id="14" name="Rectangle 13"/>
            <p:cNvSpPr/>
            <p:nvPr/>
          </p:nvSpPr>
          <p:spPr>
            <a:xfrm>
              <a:off x="6810375" y="2836266"/>
              <a:ext cx="1713805" cy="492443"/>
            </a:xfrm>
            <a:prstGeom prst="rect">
              <a:avLst/>
            </a:prstGeom>
          </p:spPr>
          <p:txBody>
            <a:bodyPr wrap="square" lIns="0" tIns="0" rIns="0" bIns="0">
              <a:spAutoFit/>
            </a:bodyPr>
            <a:lstStyle/>
            <a:p>
              <a:pPr algn="ctr"/>
              <a:r>
                <a:rPr lang="en-GB" sz="1600" dirty="0">
                  <a:latin typeface="Arial" panose="020B0604020202020204" pitchFamily="34" charset="0"/>
                  <a:cs typeface="Arial" panose="020B0604020202020204" pitchFamily="34" charset="0"/>
                </a:rPr>
                <a:t>heart-shaped</a:t>
              </a:r>
            </a:p>
            <a:p>
              <a:pPr algn="ctr"/>
              <a:r>
                <a:rPr lang="en-GB" sz="1600" dirty="0">
                  <a:latin typeface="Arial" panose="020B0604020202020204" pitchFamily="34" charset="0"/>
                  <a:cs typeface="Arial" panose="020B0604020202020204" pitchFamily="34" charset="0"/>
                </a:rPr>
                <a:t> face</a:t>
              </a:r>
            </a:p>
          </p:txBody>
        </p:sp>
        <p:cxnSp>
          <p:nvCxnSpPr>
            <p:cNvPr id="18" name="Straight Arrow Connector 17"/>
            <p:cNvCxnSpPr/>
            <p:nvPr/>
          </p:nvCxnSpPr>
          <p:spPr>
            <a:xfrm flipH="1">
              <a:off x="6810375" y="3192383"/>
              <a:ext cx="545109" cy="541417"/>
            </a:xfrm>
            <a:prstGeom prst="straightConnector1">
              <a:avLst/>
            </a:prstGeom>
            <a:ln w="19050">
              <a:solidFill>
                <a:srgbClr val="003F7A"/>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6277174" y="4372033"/>
            <a:ext cx="1981200" cy="967122"/>
            <a:chOff x="6277174" y="4372033"/>
            <a:chExt cx="1981200" cy="967122"/>
          </a:xfrm>
        </p:grpSpPr>
        <p:cxnSp>
          <p:nvCxnSpPr>
            <p:cNvPr id="19" name="Straight Arrow Connector 18"/>
            <p:cNvCxnSpPr/>
            <p:nvPr/>
          </p:nvCxnSpPr>
          <p:spPr>
            <a:xfrm flipH="1" flipV="1">
              <a:off x="6283601" y="4372033"/>
              <a:ext cx="883962" cy="404845"/>
            </a:xfrm>
            <a:prstGeom prst="straightConnector1">
              <a:avLst/>
            </a:prstGeom>
            <a:ln w="19050">
              <a:solidFill>
                <a:srgbClr val="003F7A"/>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277174" y="4846712"/>
              <a:ext cx="1981200" cy="492443"/>
            </a:xfrm>
            <a:prstGeom prst="rect">
              <a:avLst/>
            </a:prstGeom>
          </p:spPr>
          <p:txBody>
            <a:bodyPr wrap="square" lIns="0" tIns="0" rIns="0" bIns="0">
              <a:spAutoFit/>
            </a:bodyPr>
            <a:lstStyle/>
            <a:p>
              <a:pPr algn="ctr"/>
              <a:r>
                <a:rPr lang="en-GB" sz="1600" dirty="0">
                  <a:latin typeface="Arial" panose="020B0604020202020204" pitchFamily="34" charset="0"/>
                  <a:cs typeface="Arial" panose="020B0604020202020204" pitchFamily="34" charset="0"/>
                </a:rPr>
                <a:t>white feathers </a:t>
              </a:r>
            </a:p>
            <a:p>
              <a:pPr algn="ctr"/>
              <a:r>
                <a:rPr lang="en-GB" sz="1600" dirty="0">
                  <a:latin typeface="Arial" panose="020B0604020202020204" pitchFamily="34" charset="0"/>
                  <a:cs typeface="Arial" panose="020B0604020202020204" pitchFamily="34" charset="0"/>
                </a:rPr>
                <a:t>on the belly</a:t>
              </a:r>
            </a:p>
          </p:txBody>
        </p:sp>
      </p:grpSp>
      <p:grpSp>
        <p:nvGrpSpPr>
          <p:cNvPr id="33" name="Group 32"/>
          <p:cNvGrpSpPr/>
          <p:nvPr/>
        </p:nvGrpSpPr>
        <p:grpSpPr>
          <a:xfrm>
            <a:off x="3576635" y="4284759"/>
            <a:ext cx="1986402" cy="1888109"/>
            <a:chOff x="3576635" y="4284759"/>
            <a:chExt cx="1986402" cy="1888109"/>
          </a:xfrm>
        </p:grpSpPr>
        <p:sp>
          <p:nvSpPr>
            <p:cNvPr id="25" name="Rectangle 24"/>
            <p:cNvSpPr/>
            <p:nvPr/>
          </p:nvSpPr>
          <p:spPr>
            <a:xfrm>
              <a:off x="3576635" y="5434204"/>
              <a:ext cx="1981200" cy="738664"/>
            </a:xfrm>
            <a:prstGeom prst="rect">
              <a:avLst/>
            </a:prstGeom>
          </p:spPr>
          <p:txBody>
            <a:bodyPr wrap="square" lIns="0" tIns="0" rIns="0" bIns="0">
              <a:spAutoFit/>
            </a:bodyPr>
            <a:lstStyle/>
            <a:p>
              <a:pPr algn="ctr"/>
              <a:r>
                <a:rPr lang="en-GB" sz="1600" dirty="0">
                  <a:latin typeface="Arial" panose="020B0604020202020204" pitchFamily="34" charset="0"/>
                  <a:cs typeface="Arial" panose="020B0604020202020204" pitchFamily="34" charset="0"/>
                </a:rPr>
                <a:t>long legs for reaching into long grass to catch food</a:t>
              </a:r>
            </a:p>
          </p:txBody>
        </p:sp>
        <p:cxnSp>
          <p:nvCxnSpPr>
            <p:cNvPr id="26" name="Straight Arrow Connector 25"/>
            <p:cNvCxnSpPr>
              <a:stCxn id="25" idx="0"/>
            </p:cNvCxnSpPr>
            <p:nvPr/>
          </p:nvCxnSpPr>
          <p:spPr>
            <a:xfrm flipV="1">
              <a:off x="4567235" y="4284759"/>
              <a:ext cx="995802" cy="1149445"/>
            </a:xfrm>
            <a:prstGeom prst="straightConnector1">
              <a:avLst/>
            </a:prstGeom>
            <a:ln w="19050">
              <a:solidFill>
                <a:srgbClr val="003F7A"/>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5340617" y="4611182"/>
            <a:ext cx="2030851" cy="1264228"/>
            <a:chOff x="5340617" y="4611182"/>
            <a:chExt cx="2030851" cy="1264228"/>
          </a:xfrm>
        </p:grpSpPr>
        <p:sp>
          <p:nvSpPr>
            <p:cNvPr id="28" name="Rectangle 27"/>
            <p:cNvSpPr/>
            <p:nvPr/>
          </p:nvSpPr>
          <p:spPr>
            <a:xfrm>
              <a:off x="5390268" y="5382967"/>
              <a:ext cx="1981200" cy="492443"/>
            </a:xfrm>
            <a:prstGeom prst="rect">
              <a:avLst/>
            </a:prstGeom>
          </p:spPr>
          <p:txBody>
            <a:bodyPr wrap="square" lIns="0" tIns="0" rIns="0" bIns="0">
              <a:spAutoFit/>
            </a:bodyPr>
            <a:lstStyle/>
            <a:p>
              <a:pPr algn="ctr"/>
              <a:r>
                <a:rPr lang="en-GB" sz="1600" dirty="0">
                  <a:latin typeface="Arial" panose="020B0604020202020204" pitchFamily="34" charset="0"/>
                  <a:cs typeface="Arial" panose="020B0604020202020204" pitchFamily="34" charset="0"/>
                </a:rPr>
                <a:t>sharp talons for catching </a:t>
              </a:r>
              <a:r>
                <a:rPr lang="en-GB" sz="1600" b="1" dirty="0">
                  <a:latin typeface="Arial" panose="020B0604020202020204" pitchFamily="34" charset="0"/>
                  <a:cs typeface="Arial" panose="020B0604020202020204" pitchFamily="34" charset="0"/>
                </a:rPr>
                <a:t>prey</a:t>
              </a:r>
            </a:p>
          </p:txBody>
        </p:sp>
        <p:cxnSp>
          <p:nvCxnSpPr>
            <p:cNvPr id="29" name="Straight Arrow Connector 28"/>
            <p:cNvCxnSpPr/>
            <p:nvPr/>
          </p:nvCxnSpPr>
          <p:spPr>
            <a:xfrm flipH="1" flipV="1">
              <a:off x="5340617" y="4611182"/>
              <a:ext cx="822951" cy="737058"/>
            </a:xfrm>
            <a:prstGeom prst="straightConnector1">
              <a:avLst/>
            </a:prstGeom>
            <a:ln w="19050">
              <a:solidFill>
                <a:srgbClr val="003F7A"/>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4120519" y="1519786"/>
            <a:ext cx="2256606" cy="2418436"/>
            <a:chOff x="4120519" y="1519786"/>
            <a:chExt cx="2256606" cy="2418436"/>
          </a:xfrm>
        </p:grpSpPr>
        <p:cxnSp>
          <p:nvCxnSpPr>
            <p:cNvPr id="35" name="Straight Arrow Connector 34"/>
            <p:cNvCxnSpPr/>
            <p:nvPr/>
          </p:nvCxnSpPr>
          <p:spPr>
            <a:xfrm>
              <a:off x="5061911" y="2322929"/>
              <a:ext cx="1315214" cy="1615293"/>
            </a:xfrm>
            <a:prstGeom prst="straightConnector1">
              <a:avLst/>
            </a:prstGeom>
            <a:ln w="19050">
              <a:solidFill>
                <a:srgbClr val="003F7A"/>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120519" y="1519786"/>
              <a:ext cx="1825634" cy="738664"/>
            </a:xfrm>
            <a:prstGeom prst="rect">
              <a:avLst/>
            </a:prstGeom>
          </p:spPr>
          <p:txBody>
            <a:bodyPr wrap="square" lIns="0" tIns="0" rIns="0" bIns="0">
              <a:spAutoFit/>
            </a:bodyPr>
            <a:lstStyle/>
            <a:p>
              <a:pPr algn="ctr"/>
              <a:r>
                <a:rPr lang="en-GB" sz="1600" dirty="0">
                  <a:latin typeface="Arial" panose="020B0604020202020204" pitchFamily="34" charset="0"/>
                  <a:cs typeface="Arial" panose="020B0604020202020204" pitchFamily="34" charset="0"/>
                </a:rPr>
                <a:t>excellent hearing to find small animals in the dark</a:t>
              </a:r>
            </a:p>
          </p:txBody>
        </p:sp>
      </p:grpSp>
      <p:grpSp>
        <p:nvGrpSpPr>
          <p:cNvPr id="34" name="Group 33"/>
          <p:cNvGrpSpPr/>
          <p:nvPr/>
        </p:nvGrpSpPr>
        <p:grpSpPr>
          <a:xfrm>
            <a:off x="3884437" y="3395736"/>
            <a:ext cx="1751471" cy="615032"/>
            <a:chOff x="3884437" y="3395736"/>
            <a:chExt cx="1751471" cy="615032"/>
          </a:xfrm>
        </p:grpSpPr>
        <p:cxnSp>
          <p:nvCxnSpPr>
            <p:cNvPr id="46" name="Straight Arrow Connector 45"/>
            <p:cNvCxnSpPr/>
            <p:nvPr/>
          </p:nvCxnSpPr>
          <p:spPr>
            <a:xfrm>
              <a:off x="5235402" y="3748897"/>
              <a:ext cx="400506" cy="261871"/>
            </a:xfrm>
            <a:prstGeom prst="straightConnector1">
              <a:avLst/>
            </a:prstGeom>
            <a:ln w="19050">
              <a:solidFill>
                <a:srgbClr val="003F7A"/>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3884437" y="3395736"/>
              <a:ext cx="1447788" cy="492443"/>
            </a:xfrm>
            <a:prstGeom prst="rect">
              <a:avLst/>
            </a:prstGeom>
          </p:spPr>
          <p:txBody>
            <a:bodyPr wrap="square" lIns="0" tIns="0" rIns="0" bIns="0">
              <a:spAutoFit/>
            </a:bodyPr>
            <a:lstStyle/>
            <a:p>
              <a:pPr algn="ctr"/>
              <a:r>
                <a:rPr lang="en-GB" sz="1600" dirty="0">
                  <a:latin typeface="Arial" panose="020B0604020202020204" pitchFamily="34" charset="0"/>
                  <a:cs typeface="Arial" panose="020B0604020202020204" pitchFamily="34" charset="0"/>
                </a:rPr>
                <a:t>brown feathers on the back</a:t>
              </a:r>
            </a:p>
          </p:txBody>
        </p:sp>
      </p:grpSp>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391" y="4525457"/>
            <a:ext cx="854166" cy="640624"/>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7650" y="4560212"/>
            <a:ext cx="700059" cy="667547"/>
          </a:xfrm>
          <a:prstGeom prst="rect">
            <a:avLst/>
          </a:prstGeom>
        </p:spPr>
      </p:pic>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0354" y="4559462"/>
            <a:ext cx="984839" cy="736254"/>
          </a:xfrm>
          <a:prstGeom prst="rect">
            <a:avLst/>
          </a:prstGeom>
        </p:spPr>
      </p:pic>
      <p:sp>
        <p:nvSpPr>
          <p:cNvPr id="2" name="TextBox 1"/>
          <p:cNvSpPr txBox="1"/>
          <p:nvPr/>
        </p:nvSpPr>
        <p:spPr>
          <a:xfrm>
            <a:off x="1320474" y="496086"/>
            <a:ext cx="6770577" cy="369332"/>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Produce an information sheet about a certain type of bird</a:t>
            </a:r>
            <a:endParaRPr lang="en-GB" dirty="0">
              <a:latin typeface="Arial" panose="020B0604020202020204" pitchFamily="34" charset="0"/>
              <a:cs typeface="Arial" panose="020B0604020202020204" pitchFamily="34"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86672" y="6062196"/>
            <a:ext cx="487363" cy="487363"/>
          </a:xfrm>
          <a:prstGeom prst="rect">
            <a:avLst/>
          </a:prstGeom>
        </p:spPr>
      </p:pic>
    </p:spTree>
    <p:extLst>
      <p:ext uri="{BB962C8B-B14F-4D97-AF65-F5344CB8AC3E}">
        <p14:creationId xmlns:p14="http://schemas.microsoft.com/office/powerpoint/2010/main" val="258456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par>
                          <p:cTn id="38" fill="hold">
                            <p:stCondLst>
                              <p:cond delay="500"/>
                            </p:stCondLst>
                            <p:childTnLst>
                              <p:par>
                                <p:cTn id="39" presetID="1" presetClass="mediacall" presetSubtype="0" fill="hold" nodeType="afterEffect">
                                  <p:stCondLst>
                                    <p:cond delay="0"/>
                                  </p:stCondLst>
                                  <p:childTnLst>
                                    <p:cmd type="call" cmd="playFrom(0.0)">
                                      <p:cBhvr>
                                        <p:cTn id="40" dur="190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888198"/>
            <a:ext cx="8220075" cy="994306"/>
          </a:xfrm>
        </p:spPr>
        <p:txBody>
          <a:bodyPr/>
          <a:lstStyle/>
          <a:p>
            <a:pPr algn="ctr"/>
            <a:r>
              <a:rPr lang="en-GB" dirty="0" smtClean="0">
                <a:latin typeface="Arial" panose="020B0604020202020204" pitchFamily="34" charset="0"/>
                <a:cs typeface="Arial" panose="020B0604020202020204" pitchFamily="34" charset="0"/>
              </a:rPr>
              <a:t>Learn how to recognise the sounds</a:t>
            </a:r>
            <a:endParaRPr lang="en-GB" dirty="0">
              <a:latin typeface="Arial" panose="020B0604020202020204" pitchFamily="34" charset="0"/>
              <a:cs typeface="Arial" panose="020B0604020202020204" pitchFamily="34" charset="0"/>
            </a:endParaRPr>
          </a:p>
        </p:txBody>
      </p:sp>
      <p:sp>
        <p:nvSpPr>
          <p:cNvPr id="3" name="Rectangle 2"/>
          <p:cNvSpPr/>
          <p:nvPr/>
        </p:nvSpPr>
        <p:spPr>
          <a:xfrm>
            <a:off x="679269" y="2967335"/>
            <a:ext cx="8090262" cy="646331"/>
          </a:xfrm>
          <a:prstGeom prst="rect">
            <a:avLst/>
          </a:prstGeom>
        </p:spPr>
        <p:txBody>
          <a:bodyPr wrap="square">
            <a:spAutoFit/>
          </a:bodyPr>
          <a:lstStyle/>
          <a:p>
            <a:r>
              <a:rPr lang="en-GB" dirty="0" smtClean="0">
                <a:hlinkClick r:id="rId4"/>
              </a:rPr>
              <a:t>https://www.allaboutbirds.org/news/how-to-learn-bird-songs-and-calls/</a:t>
            </a:r>
            <a:endParaRPr lang="en-GB" dirty="0" smtClean="0"/>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84622" y="4961073"/>
            <a:ext cx="487363" cy="487363"/>
          </a:xfrm>
          <a:prstGeom prst="rect">
            <a:avLst/>
          </a:prstGeom>
        </p:spPr>
      </p:pic>
    </p:spTree>
    <p:extLst>
      <p:ext uri="{BB962C8B-B14F-4D97-AF65-F5344CB8AC3E}">
        <p14:creationId xmlns:p14="http://schemas.microsoft.com/office/powerpoint/2010/main" val="177953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478895"/>
            <a:ext cx="8242665" cy="994306"/>
          </a:xfrm>
        </p:spPr>
        <p:txBody>
          <a:bodyPr/>
          <a:lstStyle/>
          <a:p>
            <a:pPr algn="ctr"/>
            <a:r>
              <a:rPr lang="en-GB" dirty="0" smtClean="0">
                <a:latin typeface="Arial" panose="020B0604020202020204" pitchFamily="34" charset="0"/>
                <a:cs typeface="Arial" panose="020B0604020202020204" pitchFamily="34" charset="0"/>
              </a:rPr>
              <a:t>Other activities </a:t>
            </a:r>
            <a:br>
              <a:rPr lang="en-GB" dirty="0" smtClean="0">
                <a:latin typeface="Arial" panose="020B0604020202020204" pitchFamily="34" charset="0"/>
                <a:cs typeface="Arial" panose="020B0604020202020204" pitchFamily="34" charset="0"/>
              </a:rPr>
            </a:br>
            <a:r>
              <a:rPr lang="en-GB" sz="3000" dirty="0" smtClean="0">
                <a:latin typeface="Arial" panose="020B0604020202020204" pitchFamily="34" charset="0"/>
                <a:cs typeface="Arial" panose="020B0604020202020204" pitchFamily="34" charset="0"/>
              </a:rPr>
              <a:t>(your class teams have these resources)</a:t>
            </a:r>
            <a:endParaRPr lang="en-GB" sz="3000" dirty="0">
              <a:latin typeface="Arial" panose="020B0604020202020204" pitchFamily="34" charset="0"/>
              <a:cs typeface="Arial" panose="020B0604020202020204" pitchFamily="34" charset="0"/>
            </a:endParaRPr>
          </a:p>
        </p:txBody>
      </p:sp>
      <p:sp>
        <p:nvSpPr>
          <p:cNvPr id="4" name="TextBox 3"/>
          <p:cNvSpPr txBox="1"/>
          <p:nvPr/>
        </p:nvSpPr>
        <p:spPr>
          <a:xfrm>
            <a:off x="618309" y="1863633"/>
            <a:ext cx="8081554" cy="3170099"/>
          </a:xfrm>
          <a:prstGeom prst="rect">
            <a:avLst/>
          </a:prstGeom>
          <a:noFill/>
        </p:spPr>
        <p:txBody>
          <a:bodyPr wrap="square" rtlCol="0">
            <a:spAutoFit/>
          </a:bodyPr>
          <a:lstStyle/>
          <a:p>
            <a:r>
              <a:rPr lang="en-GB" sz="2000" dirty="0" err="1" smtClean="0">
                <a:latin typeface="Arial" panose="020B0604020202020204" pitchFamily="34" charset="0"/>
                <a:cs typeface="Arial" panose="020B0604020202020204" pitchFamily="34" charset="0"/>
              </a:rPr>
              <a:t>Wordsearch</a:t>
            </a:r>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Reading Comprehension</a:t>
            </a:r>
          </a:p>
          <a:p>
            <a:r>
              <a:rPr lang="en-GB" sz="2000" dirty="0" smtClean="0">
                <a:latin typeface="Arial" panose="020B0604020202020204" pitchFamily="34" charset="0"/>
                <a:cs typeface="Arial" panose="020B0604020202020204" pitchFamily="34" charset="0"/>
              </a:rPr>
              <a:t>Learn how to draw a bird</a:t>
            </a:r>
          </a:p>
          <a:p>
            <a:r>
              <a:rPr lang="en-GB" sz="2000" dirty="0" smtClean="0">
                <a:latin typeface="Arial" panose="020B0604020202020204" pitchFamily="34" charset="0"/>
                <a:cs typeface="Arial" panose="020B0604020202020204" pitchFamily="34" charset="0"/>
              </a:rPr>
              <a:t>Learn how to make bird origami</a:t>
            </a:r>
          </a:p>
          <a:p>
            <a:r>
              <a:rPr lang="en-GB" sz="2000" dirty="0" smtClean="0">
                <a:latin typeface="Arial" panose="020B0604020202020204" pitchFamily="34" charset="0"/>
                <a:cs typeface="Arial" panose="020B0604020202020204" pitchFamily="34" charset="0"/>
              </a:rPr>
              <a:t>Download your sighting checklist</a:t>
            </a:r>
          </a:p>
          <a:p>
            <a:r>
              <a:rPr lang="en-GB" sz="2000" dirty="0" smtClean="0">
                <a:latin typeface="Arial" panose="020B0604020202020204" pitchFamily="34" charset="0"/>
                <a:cs typeface="Arial" panose="020B0604020202020204" pitchFamily="34" charset="0"/>
              </a:rPr>
              <a:t>Top trumps</a:t>
            </a:r>
          </a:p>
          <a:p>
            <a:endParaRPr lang="en-GB" sz="2000" dirty="0">
              <a:latin typeface="Arial" panose="020B0604020202020204" pitchFamily="34" charset="0"/>
              <a:cs typeface="Arial" panose="020B0604020202020204" pitchFamily="34" charset="0"/>
            </a:endParaRPr>
          </a:p>
          <a:p>
            <a:endParaRPr lang="en-GB" sz="2000" dirty="0" smtClean="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https://www.rspb.org.uk/about-the-rspb/</a:t>
            </a:r>
            <a:endParaRPr lang="en-GB" sz="2000" dirty="0">
              <a:latin typeface="Arial" panose="020B0604020202020204" pitchFamily="34" charset="0"/>
              <a:cs typeface="Arial" panose="020B0604020202020204" pitchFamily="34"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71022" y="5424164"/>
            <a:ext cx="487363" cy="487363"/>
          </a:xfrm>
          <a:prstGeom prst="rect">
            <a:avLst/>
          </a:prstGeom>
        </p:spPr>
      </p:pic>
    </p:spTree>
    <p:extLst>
      <p:ext uri="{BB962C8B-B14F-4D97-AF65-F5344CB8AC3E}">
        <p14:creationId xmlns:p14="http://schemas.microsoft.com/office/powerpoint/2010/main" val="62735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286000" y="1933911"/>
            <a:ext cx="4572000" cy="4513223"/>
          </a:xfrm>
          <a:prstGeom prst="rect">
            <a:avLst/>
          </a:prstGeom>
        </p:spPr>
        <p:txBody>
          <a:bodyPr>
            <a:spAutoFit/>
          </a:bodyPr>
          <a:lstStyle/>
          <a:p>
            <a:pPr algn="ctr">
              <a:lnSpc>
                <a:spcPct val="107000"/>
              </a:lnSpc>
              <a:spcAft>
                <a:spcPts val="0"/>
              </a:spcAft>
            </a:pPr>
            <a:r>
              <a:rPr lang="en-GB" sz="3000" b="1" dirty="0">
                <a:ln w="9525" cap="flat" cmpd="sng" algn="ctr">
                  <a:solidFill>
                    <a:srgbClr val="FFFFFF"/>
                  </a:solidFill>
                  <a:prstDash val="solid"/>
                  <a:round/>
                </a:ln>
                <a:solidFill>
                  <a:srgbClr val="FF0000"/>
                </a:solidFill>
                <a:effectLst>
                  <a:outerShdw blurRad="12700" dist="38100" dir="2700000" algn="tl">
                    <a:schemeClr val="bg1">
                      <a:lumMod val="50000"/>
                    </a:schemeClr>
                  </a:outerShdw>
                </a:effectLst>
                <a:latin typeface="Arial" panose="020B0604020202020204" pitchFamily="34" charset="0"/>
                <a:ea typeface="Calibri" panose="020F0502020204030204" pitchFamily="34" charset="0"/>
                <a:cs typeface="Times New Roman" panose="02020603050405020304" pitchFamily="18" charset="0"/>
              </a:rPr>
              <a:t>Primary Department:</a:t>
            </a:r>
            <a:endParaRPr lang="en-GB" sz="3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3000" b="1" dirty="0" smtClean="0">
                <a:solidFill>
                  <a:srgbClr val="1F4E79"/>
                </a:solidFill>
                <a:latin typeface="Arial" panose="020B0604020202020204" pitchFamily="34" charset="0"/>
                <a:ea typeface="Calibri" panose="020F0502020204030204" pitchFamily="34" charset="0"/>
                <a:cs typeface="Times New Roman" panose="02020603050405020304" pitchFamily="18" charset="0"/>
              </a:rPr>
              <a:t>Matthew 26 </a:t>
            </a:r>
            <a:r>
              <a:rPr lang="en-GB" sz="3000" b="1" dirty="0">
                <a:solidFill>
                  <a:srgbClr val="1F4E79"/>
                </a:solidFill>
                <a:latin typeface="Arial" panose="020B0604020202020204" pitchFamily="34" charset="0"/>
                <a:ea typeface="Calibri" panose="020F0502020204030204" pitchFamily="34" charset="0"/>
                <a:cs typeface="Times New Roman" panose="02020603050405020304" pitchFamily="18" charset="0"/>
              </a:rPr>
              <a:t>January</a:t>
            </a:r>
            <a:endParaRPr lang="en-GB" sz="3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3000" b="1" dirty="0">
                <a:solidFill>
                  <a:srgbClr val="1F4E79"/>
                </a:solidFill>
                <a:latin typeface="Arial" panose="020B0604020202020204" pitchFamily="34" charset="0"/>
                <a:ea typeface="Calibri" panose="020F0502020204030204" pitchFamily="34" charset="0"/>
                <a:cs typeface="Times New Roman" panose="02020603050405020304" pitchFamily="18" charset="0"/>
              </a:rPr>
              <a:t> </a:t>
            </a:r>
            <a:endParaRPr lang="en-GB" sz="3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3000" b="1" dirty="0">
                <a:ln w="9525" cap="flat" cmpd="sng" algn="ctr">
                  <a:solidFill>
                    <a:srgbClr val="FFFFFF"/>
                  </a:solidFill>
                  <a:prstDash val="solid"/>
                  <a:round/>
                </a:ln>
                <a:solidFill>
                  <a:srgbClr val="FF0000"/>
                </a:solidFill>
                <a:effectLst>
                  <a:outerShdw blurRad="12700" dist="38100" dir="2700000" algn="tl">
                    <a:schemeClr val="bg1">
                      <a:lumMod val="50000"/>
                    </a:schemeClr>
                  </a:outerShdw>
                </a:effectLst>
                <a:latin typeface="Arial" panose="020B0604020202020204" pitchFamily="34" charset="0"/>
                <a:ea typeface="Calibri" panose="020F0502020204030204" pitchFamily="34" charset="0"/>
                <a:cs typeface="Times New Roman" panose="02020603050405020304" pitchFamily="18" charset="0"/>
              </a:rPr>
              <a:t>Secondary Department:</a:t>
            </a:r>
            <a:endParaRPr lang="en-GB" sz="3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3000" b="1" dirty="0" smtClean="0">
                <a:solidFill>
                  <a:srgbClr val="1F4E79"/>
                </a:solidFill>
                <a:latin typeface="Arial" panose="020B0604020202020204" pitchFamily="34" charset="0"/>
                <a:ea typeface="Calibri" panose="020F0502020204030204" pitchFamily="34" charset="0"/>
                <a:cs typeface="Times New Roman" panose="02020603050405020304" pitchFamily="18" charset="0"/>
              </a:rPr>
              <a:t>Alex 28 January</a:t>
            </a:r>
            <a:endParaRPr lang="en-GB" sz="3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3000" b="1" dirty="0">
                <a:solidFill>
                  <a:srgbClr val="538135"/>
                </a:solidFill>
                <a:latin typeface="Arial" panose="020B0604020202020204" pitchFamily="34" charset="0"/>
                <a:ea typeface="Calibri" panose="020F0502020204030204" pitchFamily="34" charset="0"/>
                <a:cs typeface="Times New Roman" panose="02020603050405020304" pitchFamily="18" charset="0"/>
              </a:rPr>
              <a:t> </a:t>
            </a:r>
            <a:endParaRPr lang="en-GB" sz="3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3000" dirty="0">
                <a:solidFill>
                  <a:srgbClr val="FF0000"/>
                </a:solidFill>
                <a:latin typeface="Arial" panose="020B0604020202020204" pitchFamily="34" charset="0"/>
                <a:ea typeface="Calibri" panose="020F0502020204030204" pitchFamily="34" charset="0"/>
                <a:cs typeface="Times New Roman" panose="02020603050405020304" pitchFamily="18" charset="0"/>
              </a:rPr>
              <a:t>We wish you all a </a:t>
            </a:r>
            <a:r>
              <a:rPr lang="en-GB" sz="30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Wonderful</a:t>
            </a:r>
            <a:r>
              <a:rPr lang="en-GB" sz="30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n-GB" sz="30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Birthday</a:t>
            </a:r>
            <a:r>
              <a:rPr lang="en-GB" sz="30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n-GB" sz="3000" dirty="0">
                <a:solidFill>
                  <a:srgbClr val="FFC000"/>
                </a:solidFill>
                <a:latin typeface="Arial" panose="020B0604020202020204" pitchFamily="34" charset="0"/>
                <a:ea typeface="Calibri" panose="020F0502020204030204" pitchFamily="34" charset="0"/>
                <a:cs typeface="Times New Roman" panose="02020603050405020304" pitchFamily="18" charset="0"/>
              </a:rPr>
              <a:t>and have fun!</a:t>
            </a:r>
            <a:endParaRPr lang="en-GB" sz="3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p:nvPr/>
        </p:nvPicPr>
        <p:blipFill>
          <a:blip r:embed="rId4" cstate="print">
            <a:extLst>
              <a:ext uri="{28A0092B-C50C-407E-A947-70E740481C1C}">
                <a14:useLocalDpi xmlns:a14="http://schemas.microsoft.com/office/drawing/2010/main" val="0"/>
              </a:ext>
            </a:extLst>
          </a:blip>
          <a:stretch>
            <a:fillRect/>
          </a:stretch>
        </p:blipFill>
        <p:spPr>
          <a:xfrm>
            <a:off x="38100" y="0"/>
            <a:ext cx="2247900" cy="2247900"/>
          </a:xfrm>
          <a:prstGeom prst="rect">
            <a:avLst/>
          </a:prstGeom>
        </p:spPr>
      </p:pic>
      <p:pic>
        <p:nvPicPr>
          <p:cNvPr id="4" name="Picture 3"/>
          <p:cNvPicPr/>
          <p:nvPr/>
        </p:nvPicPr>
        <p:blipFill>
          <a:blip r:embed="rId4" cstate="print">
            <a:extLst>
              <a:ext uri="{28A0092B-C50C-407E-A947-70E740481C1C}">
                <a14:useLocalDpi xmlns:a14="http://schemas.microsoft.com/office/drawing/2010/main" val="0"/>
              </a:ext>
            </a:extLst>
          </a:blip>
          <a:stretch>
            <a:fillRect/>
          </a:stretch>
        </p:blipFill>
        <p:spPr>
          <a:xfrm>
            <a:off x="6757308" y="110490"/>
            <a:ext cx="2247900" cy="224790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95766" y="5335542"/>
            <a:ext cx="487363" cy="487363"/>
          </a:xfrm>
          <a:prstGeom prst="rect">
            <a:avLst/>
          </a:prstGeom>
        </p:spPr>
      </p:pic>
    </p:spTree>
    <p:extLst>
      <p:ext uri="{BB962C8B-B14F-4D97-AF65-F5344CB8AC3E}">
        <p14:creationId xmlns:p14="http://schemas.microsoft.com/office/powerpoint/2010/main" val="132854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176" y="1280160"/>
            <a:ext cx="8847909" cy="3785652"/>
          </a:xfrm>
          <a:prstGeom prst="rect">
            <a:avLst/>
          </a:prstGeom>
          <a:noFill/>
        </p:spPr>
        <p:txBody>
          <a:bodyPr wrap="square" rtlCol="0">
            <a:spAutoFit/>
          </a:bodyPr>
          <a:lstStyle/>
          <a:p>
            <a:pPr algn="ctr"/>
            <a:r>
              <a:rPr lang="en-GB" sz="6000" dirty="0" smtClean="0">
                <a:latin typeface="Arial" panose="020B0604020202020204" pitchFamily="34" charset="0"/>
                <a:cs typeface="Arial" panose="020B0604020202020204" pitchFamily="34" charset="0"/>
              </a:rPr>
              <a:t>Aims</a:t>
            </a:r>
          </a:p>
          <a:p>
            <a:endParaRPr lang="en-GB" sz="3000" dirty="0" smtClean="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3000" dirty="0" smtClean="0">
                <a:latin typeface="Arial" panose="020B0604020202020204" pitchFamily="34" charset="0"/>
                <a:cs typeface="Arial" panose="020B0604020202020204" pitchFamily="34" charset="0"/>
              </a:rPr>
              <a:t>To understand what the Big Birdwatch is</a:t>
            </a:r>
          </a:p>
          <a:p>
            <a:pPr marL="457200" indent="-457200">
              <a:buFont typeface="Arial" panose="020B0604020202020204" pitchFamily="34" charset="0"/>
              <a:buChar char="•"/>
            </a:pPr>
            <a:r>
              <a:rPr lang="en-GB" sz="3000" dirty="0" smtClean="0">
                <a:latin typeface="Arial" panose="020B0604020202020204" pitchFamily="34" charset="0"/>
                <a:cs typeface="Arial" panose="020B0604020202020204" pitchFamily="34" charset="0"/>
              </a:rPr>
              <a:t>To understand who runs it</a:t>
            </a:r>
          </a:p>
          <a:p>
            <a:pPr marL="457200" indent="-457200">
              <a:buFont typeface="Arial" panose="020B0604020202020204" pitchFamily="34" charset="0"/>
              <a:buChar char="•"/>
            </a:pPr>
            <a:r>
              <a:rPr lang="en-GB" sz="3000" dirty="0" smtClean="0">
                <a:latin typeface="Arial" panose="020B0604020202020204" pitchFamily="34" charset="0"/>
                <a:cs typeface="Arial" panose="020B0604020202020204" pitchFamily="34" charset="0"/>
              </a:rPr>
              <a:t>To understand why it’s important</a:t>
            </a:r>
          </a:p>
          <a:p>
            <a:pPr marL="457200" indent="-457200">
              <a:buFont typeface="Arial" panose="020B0604020202020204" pitchFamily="34" charset="0"/>
              <a:buChar char="•"/>
            </a:pPr>
            <a:r>
              <a:rPr lang="en-GB" sz="3000" dirty="0" smtClean="0">
                <a:latin typeface="Arial" panose="020B0604020202020204" pitchFamily="34" charset="0"/>
                <a:cs typeface="Arial" panose="020B0604020202020204" pitchFamily="34" charset="0"/>
              </a:rPr>
              <a:t>To get involved and help our country!</a:t>
            </a:r>
          </a:p>
          <a:p>
            <a:pPr marL="457200" indent="-457200">
              <a:buFont typeface="Arial" panose="020B0604020202020204" pitchFamily="34" charset="0"/>
              <a:buChar char="•"/>
            </a:pPr>
            <a:endParaRPr lang="en-GB" sz="3000" dirty="0">
              <a:latin typeface="Arial" panose="020B0604020202020204" pitchFamily="34" charset="0"/>
              <a:cs typeface="Arial" panose="020B0604020202020204"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83045" y="5196205"/>
            <a:ext cx="487363" cy="487363"/>
          </a:xfrm>
          <a:prstGeom prst="rect">
            <a:avLst/>
          </a:prstGeom>
        </p:spPr>
      </p:pic>
    </p:spTree>
    <p:extLst>
      <p:ext uri="{BB962C8B-B14F-4D97-AF65-F5344CB8AC3E}">
        <p14:creationId xmlns:p14="http://schemas.microsoft.com/office/powerpoint/2010/main" val="221464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176" y="1280160"/>
            <a:ext cx="8142515" cy="5170646"/>
          </a:xfrm>
          <a:prstGeom prst="rect">
            <a:avLst/>
          </a:prstGeom>
          <a:noFill/>
        </p:spPr>
        <p:txBody>
          <a:bodyPr wrap="square" rtlCol="0">
            <a:spAutoFit/>
          </a:bodyPr>
          <a:lstStyle/>
          <a:p>
            <a:pPr algn="ctr"/>
            <a:r>
              <a:rPr lang="en-GB" sz="6000" dirty="0" smtClean="0">
                <a:latin typeface="Arial" panose="020B0604020202020204" pitchFamily="34" charset="0"/>
                <a:cs typeface="Arial" panose="020B0604020202020204" pitchFamily="34" charset="0"/>
              </a:rPr>
              <a:t>What is the Big Birdwatch?</a:t>
            </a:r>
          </a:p>
          <a:p>
            <a:endParaRPr lang="en-GB" sz="3000" dirty="0" smtClean="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3000" dirty="0" smtClean="0">
                <a:latin typeface="Arial" panose="020B0604020202020204" pitchFamily="34" charset="0"/>
                <a:cs typeface="Arial" panose="020B0604020202020204" pitchFamily="34" charset="0"/>
              </a:rPr>
              <a:t>The world’s biggest garden survey</a:t>
            </a:r>
          </a:p>
          <a:p>
            <a:pPr marL="457200" indent="-457200">
              <a:buFont typeface="Arial" panose="020B0604020202020204" pitchFamily="34" charset="0"/>
              <a:buChar char="•"/>
            </a:pPr>
            <a:r>
              <a:rPr lang="en-GB" sz="3000" dirty="0" smtClean="0">
                <a:latin typeface="Arial" panose="020B0604020202020204" pitchFamily="34" charset="0"/>
                <a:cs typeface="Arial" panose="020B0604020202020204" pitchFamily="34" charset="0"/>
              </a:rPr>
              <a:t>People like you and I count the birds outside our houses for one hour</a:t>
            </a:r>
          </a:p>
          <a:p>
            <a:pPr marL="457200" indent="-457200">
              <a:buFont typeface="Arial" panose="020B0604020202020204" pitchFamily="34" charset="0"/>
              <a:buChar char="•"/>
            </a:pPr>
            <a:r>
              <a:rPr lang="en-GB" sz="3000" dirty="0" smtClean="0">
                <a:latin typeface="Arial" panose="020B0604020202020204" pitchFamily="34" charset="0"/>
                <a:cs typeface="Arial" panose="020B0604020202020204" pitchFamily="34" charset="0"/>
              </a:rPr>
              <a:t>We send the information to the RSPB</a:t>
            </a:r>
          </a:p>
          <a:p>
            <a:pPr marL="457200" indent="-457200">
              <a:buFont typeface="Arial" panose="020B0604020202020204" pitchFamily="34" charset="0"/>
              <a:buChar char="•"/>
            </a:pPr>
            <a:r>
              <a:rPr lang="en-GB" sz="3000" dirty="0" smtClean="0">
                <a:latin typeface="Arial" panose="020B0604020202020204" pitchFamily="34" charset="0"/>
                <a:cs typeface="Arial" panose="020B0604020202020204" pitchFamily="34" charset="0"/>
              </a:rPr>
              <a:t>You can do this at any point you wish on 29 Jan, 30 Jan or 31 Jan 2021</a:t>
            </a:r>
            <a:endParaRPr lang="en-GB" sz="3000" dirty="0">
              <a:latin typeface="Arial" panose="020B0604020202020204" pitchFamily="34" charset="0"/>
              <a:cs typeface="Arial" panose="020B0604020202020204"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2108" y="2609760"/>
            <a:ext cx="487363" cy="487363"/>
          </a:xfrm>
          <a:prstGeom prst="rect">
            <a:avLst/>
          </a:prstGeom>
        </p:spPr>
      </p:pic>
    </p:spTree>
    <p:extLst>
      <p:ext uri="{BB962C8B-B14F-4D97-AF65-F5344CB8AC3E}">
        <p14:creationId xmlns:p14="http://schemas.microsoft.com/office/powerpoint/2010/main" val="7166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3142" y="644434"/>
            <a:ext cx="7689670" cy="5786199"/>
          </a:xfrm>
          <a:prstGeom prst="rect">
            <a:avLst/>
          </a:prstGeom>
          <a:noFill/>
        </p:spPr>
        <p:txBody>
          <a:bodyPr wrap="square" rtlCol="0">
            <a:spAutoFit/>
          </a:bodyPr>
          <a:lstStyle/>
          <a:p>
            <a:pPr algn="ctr"/>
            <a:r>
              <a:rPr lang="en-GB" sz="3000" dirty="0" smtClean="0">
                <a:latin typeface="Arial" panose="020B0604020202020204" pitchFamily="34" charset="0"/>
                <a:cs typeface="Arial" panose="020B0604020202020204" pitchFamily="34" charset="0"/>
              </a:rPr>
              <a:t>How do I do it?</a:t>
            </a:r>
          </a:p>
          <a:p>
            <a:pPr lvl="0"/>
            <a:r>
              <a:rPr lang="en-GB" sz="1600" b="1" dirty="0" smtClean="0">
                <a:latin typeface="Arial" panose="020B0604020202020204" pitchFamily="34" charset="0"/>
                <a:cs typeface="Arial" panose="020B0604020202020204" pitchFamily="34" charset="0"/>
              </a:rPr>
              <a:t>1) Pick</a:t>
            </a:r>
            <a:r>
              <a:rPr lang="en-GB" sz="1600" b="1" dirty="0">
                <a:latin typeface="Arial" panose="020B0604020202020204" pitchFamily="34" charset="0"/>
                <a:cs typeface="Arial" panose="020B0604020202020204" pitchFamily="34" charset="0"/>
              </a:rPr>
              <a:t> a time</a:t>
            </a:r>
            <a:r>
              <a:rPr lang="en-GB" sz="1600" dirty="0">
                <a:latin typeface="Arial" panose="020B0604020202020204" pitchFamily="34" charset="0"/>
                <a:cs typeface="Arial" panose="020B0604020202020204" pitchFamily="34" charset="0"/>
              </a:rPr>
              <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You can choose any hour between 29 and 31 January. So whether you’re an early bird or a night owl, you can still take part.</a:t>
            </a:r>
            <a:br>
              <a:rPr lang="en-GB" sz="1600" dirty="0">
                <a:latin typeface="Arial" panose="020B0604020202020204" pitchFamily="34" charset="0"/>
                <a:cs typeface="Arial" panose="020B0604020202020204" pitchFamily="34" charset="0"/>
              </a:rPr>
            </a:br>
            <a:endParaRPr lang="en-GB" sz="1600" dirty="0">
              <a:latin typeface="Arial" panose="020B0604020202020204" pitchFamily="34" charset="0"/>
              <a:cs typeface="Arial" panose="020B0604020202020204" pitchFamily="34" charset="0"/>
            </a:endParaRPr>
          </a:p>
          <a:p>
            <a:pPr lvl="0"/>
            <a:r>
              <a:rPr lang="en-GB" sz="1600" b="1" dirty="0" smtClean="0">
                <a:latin typeface="Arial" panose="020B0604020202020204" pitchFamily="34" charset="0"/>
                <a:cs typeface="Arial" panose="020B0604020202020204" pitchFamily="34" charset="0"/>
              </a:rPr>
              <a:t>2) Tell </a:t>
            </a:r>
            <a:r>
              <a:rPr lang="en-GB" sz="1600" b="1" dirty="0">
                <a:latin typeface="Arial" panose="020B0604020202020204" pitchFamily="34" charset="0"/>
                <a:cs typeface="Arial" panose="020B0604020202020204" pitchFamily="34" charset="0"/>
              </a:rPr>
              <a:t>us what you see </a:t>
            </a:r>
            <a:r>
              <a:rPr lang="en-GB" sz="1600" dirty="0">
                <a:latin typeface="Arial" panose="020B0604020202020204" pitchFamily="34" charset="0"/>
                <a:cs typeface="Arial" panose="020B0604020202020204" pitchFamily="34" charset="0"/>
              </a:rPr>
              <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Count the birds you see in your garden or from your balcony*. Ignore any birds that are still in flight. To avoid double-counting, just record the highest number of each bird species you see at any one time – not a running total.</a:t>
            </a:r>
            <a:br>
              <a:rPr lang="en-GB" sz="1600" dirty="0">
                <a:latin typeface="Arial" panose="020B0604020202020204" pitchFamily="34" charset="0"/>
                <a:cs typeface="Arial" panose="020B0604020202020204" pitchFamily="34" charset="0"/>
              </a:rPr>
            </a:br>
            <a:r>
              <a:rPr lang="en-GB" sz="1600" dirty="0" smtClean="0">
                <a:latin typeface="Arial" panose="020B0604020202020204" pitchFamily="34" charset="0"/>
                <a:cs typeface="Arial" panose="020B0604020202020204" pitchFamily="34" charset="0"/>
              </a:rPr>
              <a:t>This </a:t>
            </a:r>
            <a:r>
              <a:rPr lang="en-GB" sz="1600" dirty="0">
                <a:latin typeface="Arial" panose="020B0604020202020204" pitchFamily="34" charset="0"/>
                <a:cs typeface="Arial" panose="020B0604020202020204" pitchFamily="34" charset="0"/>
              </a:rPr>
              <a:t>year our advice is to take part in the safety of your own home. This could include a birdwatch from your window if you overlook a green space or courtyard.</a:t>
            </a:r>
          </a:p>
          <a:p>
            <a:pPr lvl="0"/>
            <a:endParaRPr lang="en-GB" sz="1600" b="1" dirty="0" smtClean="0">
              <a:latin typeface="Arial" panose="020B0604020202020204" pitchFamily="34" charset="0"/>
              <a:cs typeface="Arial" panose="020B0604020202020204" pitchFamily="34" charset="0"/>
            </a:endParaRPr>
          </a:p>
          <a:p>
            <a:pPr lvl="0"/>
            <a:r>
              <a:rPr lang="en-GB" sz="1600" b="1" dirty="0" smtClean="0">
                <a:latin typeface="Arial" panose="020B0604020202020204" pitchFamily="34" charset="0"/>
                <a:cs typeface="Arial" panose="020B0604020202020204" pitchFamily="34" charset="0"/>
              </a:rPr>
              <a:t>3) Submit </a:t>
            </a:r>
            <a:r>
              <a:rPr lang="en-GB" sz="1600" b="1" dirty="0">
                <a:latin typeface="Arial" panose="020B0604020202020204" pitchFamily="34" charset="0"/>
                <a:cs typeface="Arial" panose="020B0604020202020204" pitchFamily="34" charset="0"/>
              </a:rPr>
              <a:t>your results</a:t>
            </a:r>
            <a:r>
              <a:rPr lang="en-GB" sz="1600" dirty="0">
                <a:latin typeface="Arial" panose="020B0604020202020204" pitchFamily="34" charset="0"/>
                <a:cs typeface="Arial" panose="020B0604020202020204" pitchFamily="34" charset="0"/>
              </a:rPr>
              <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Online: You can submit your results online at </a:t>
            </a:r>
            <a:r>
              <a:rPr lang="en-GB" sz="1600" u="sng" dirty="0">
                <a:latin typeface="Arial" panose="020B0604020202020204" pitchFamily="34" charset="0"/>
                <a:cs typeface="Arial" panose="020B0604020202020204" pitchFamily="34" charset="0"/>
                <a:hlinkClick r:id="rId4"/>
              </a:rPr>
              <a:t>rspb.org.uk/birdwatch</a:t>
            </a:r>
            <a:r>
              <a:rPr lang="en-GB" sz="1600" dirty="0">
                <a:latin typeface="Arial" panose="020B0604020202020204" pitchFamily="34" charset="0"/>
                <a:cs typeface="Arial" panose="020B0604020202020204" pitchFamily="34" charset="0"/>
              </a:rPr>
              <a:t> from 29 January until 19 February.</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By post: If you’d rather send your results by post, you can download a submission form below. Please post your results to us before 15 February.</a:t>
            </a:r>
          </a:p>
          <a:p>
            <a:r>
              <a:rPr lang="en-GB" sz="1600" dirty="0">
                <a:latin typeface="Arial" panose="020B0604020202020204" pitchFamily="34" charset="0"/>
                <a:cs typeface="Arial" panose="020B0604020202020204" pitchFamily="34" charset="0"/>
              </a:rPr>
              <a:t>Every count is important so, if you don’t see anything, please still submit your result. Finding out which birds don’t visit your area is as important as understanding those which do!</a:t>
            </a:r>
          </a:p>
          <a:p>
            <a:r>
              <a:rPr lang="en-GB" sz="1200" dirty="0"/>
              <a:t> </a:t>
            </a:r>
          </a:p>
          <a:p>
            <a:pPr algn="ctr"/>
            <a:endParaRPr lang="en-GB" sz="1200" dirty="0" smtClean="0">
              <a:latin typeface="Arial" panose="020B0604020202020204" pitchFamily="34" charset="0"/>
              <a:cs typeface="Arial" panose="020B0604020202020204" pitchFamily="34" charset="0"/>
            </a:endParaRPr>
          </a:p>
          <a:p>
            <a:endParaRPr lang="en-GB" sz="1200" dirty="0" smtClean="0">
              <a:latin typeface="Arial" panose="020B0604020202020204" pitchFamily="34" charset="0"/>
              <a:cs typeface="Arial" panose="020B0604020202020204"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06451" y="5239748"/>
            <a:ext cx="487363" cy="487363"/>
          </a:xfrm>
          <a:prstGeom prst="rect">
            <a:avLst/>
          </a:prstGeom>
        </p:spPr>
      </p:pic>
    </p:spTree>
    <p:extLst>
      <p:ext uri="{BB962C8B-B14F-4D97-AF65-F5344CB8AC3E}">
        <p14:creationId xmlns:p14="http://schemas.microsoft.com/office/powerpoint/2010/main" val="175456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7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61962" y="1051213"/>
            <a:ext cx="8220075" cy="673100"/>
          </a:xfrm>
        </p:spPr>
        <p:txBody>
          <a:bodyPr/>
          <a:lstStyle/>
          <a:p>
            <a:pPr eaLnBrk="1" hangingPunct="1"/>
            <a:r>
              <a:rPr lang="en-GB" sz="6000" dirty="0">
                <a:latin typeface="Arial" panose="020B0604020202020204" pitchFamily="34" charset="0"/>
                <a:cs typeface="Arial" panose="020B0604020202020204" pitchFamily="34" charset="0"/>
              </a:rPr>
              <a:t>Who runs it</a:t>
            </a:r>
            <a:r>
              <a:rPr lang="en-GB" sz="6000" dirty="0" smtClean="0">
                <a:latin typeface="Arial" panose="020B0604020202020204" pitchFamily="34" charset="0"/>
                <a:cs typeface="Arial" panose="020B0604020202020204" pitchFamily="34" charset="0"/>
              </a:rPr>
              <a:t>?</a:t>
            </a:r>
            <a:r>
              <a:rPr lang="en-GB" altLang="en-US" sz="6000" dirty="0" smtClean="0">
                <a:solidFill>
                  <a:schemeClr val="tx1"/>
                </a:solidFill>
                <a:latin typeface="Arial" panose="020B0604020202020204" pitchFamily="34" charset="0"/>
                <a:cs typeface="Arial" panose="020B0604020202020204" pitchFamily="34" charset="0"/>
              </a:rPr>
              <a:t/>
            </a:r>
            <a:br>
              <a:rPr lang="en-GB" altLang="en-US" sz="6000" dirty="0" smtClean="0">
                <a:solidFill>
                  <a:schemeClr val="tx1"/>
                </a:solidFill>
                <a:latin typeface="Arial" panose="020B0604020202020204" pitchFamily="34" charset="0"/>
                <a:cs typeface="Arial" panose="020B0604020202020204" pitchFamily="34" charset="0"/>
              </a:rPr>
            </a:br>
            <a:endParaRPr lang="en-GB" altLang="en-US" sz="6000" dirty="0" smtClean="0">
              <a:solidFill>
                <a:schemeClr val="tx1"/>
              </a:solidFill>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755650" y="1514475"/>
            <a:ext cx="7632700" cy="88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dirty="0">
                <a:solidFill>
                  <a:schemeClr val="tx1"/>
                </a:solidFill>
                <a:latin typeface="Arial" panose="020B0604020202020204" pitchFamily="34" charset="0"/>
                <a:cs typeface="Arial" panose="020B0604020202020204" pitchFamily="34" charset="0"/>
              </a:rPr>
              <a:t>The</a:t>
            </a:r>
            <a:r>
              <a:rPr lang="en-GB" altLang="en-US" b="1" dirty="0">
                <a:solidFill>
                  <a:schemeClr val="tx1"/>
                </a:solidFill>
                <a:latin typeface="Arial" panose="020B0604020202020204" pitchFamily="34" charset="0"/>
                <a:cs typeface="Arial" panose="020B0604020202020204" pitchFamily="34" charset="0"/>
              </a:rPr>
              <a:t> </a:t>
            </a:r>
            <a:r>
              <a:rPr lang="en-GB" altLang="en-US" sz="3000" b="1" dirty="0">
                <a:solidFill>
                  <a:schemeClr val="tx1"/>
                </a:solidFill>
                <a:latin typeface="Arial" panose="020B0604020202020204" pitchFamily="34" charset="0"/>
                <a:cs typeface="Arial" panose="020B0604020202020204" pitchFamily="34" charset="0"/>
              </a:rPr>
              <a:t>RSPB</a:t>
            </a:r>
            <a:r>
              <a:rPr lang="en-GB" altLang="en-US" b="1" dirty="0">
                <a:solidFill>
                  <a:schemeClr val="tx1"/>
                </a:solidFill>
                <a:latin typeface="Arial" panose="020B0604020202020204" pitchFamily="34" charset="0"/>
                <a:cs typeface="Arial" panose="020B0604020202020204" pitchFamily="34" charset="0"/>
              </a:rPr>
              <a:t> </a:t>
            </a:r>
            <a:r>
              <a:rPr lang="en-GB" altLang="en-US" dirty="0">
                <a:solidFill>
                  <a:schemeClr val="tx1"/>
                </a:solidFill>
                <a:latin typeface="Arial" panose="020B0604020202020204" pitchFamily="34" charset="0"/>
                <a:cs typeface="Arial" panose="020B0604020202020204" pitchFamily="34" charset="0"/>
              </a:rPr>
              <a:t>is a charity which was founded in 1889 to ensure birds were protected in England, Scotland and Wales.</a:t>
            </a:r>
          </a:p>
        </p:txBody>
      </p:sp>
      <p:sp>
        <p:nvSpPr>
          <p:cNvPr id="7" name="Rectangle 6"/>
          <p:cNvSpPr>
            <a:spLocks noChangeArrowheads="1"/>
          </p:cNvSpPr>
          <p:nvPr/>
        </p:nvSpPr>
        <p:spPr bwMode="auto">
          <a:xfrm>
            <a:off x="771525" y="2340339"/>
            <a:ext cx="19543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dirty="0">
                <a:solidFill>
                  <a:schemeClr val="tx1"/>
                </a:solidFill>
                <a:latin typeface="Arial" panose="020B0604020202020204" pitchFamily="34" charset="0"/>
                <a:cs typeface="Arial" panose="020B0604020202020204" pitchFamily="34" charset="0"/>
              </a:rPr>
              <a:t>RSPB stands for:</a:t>
            </a:r>
          </a:p>
        </p:txBody>
      </p:sp>
      <p:sp>
        <p:nvSpPr>
          <p:cNvPr id="11" name="Rectangle 10"/>
          <p:cNvSpPr>
            <a:spLocks noChangeArrowheads="1"/>
          </p:cNvSpPr>
          <p:nvPr/>
        </p:nvSpPr>
        <p:spPr bwMode="auto">
          <a:xfrm>
            <a:off x="1266825" y="2770188"/>
            <a:ext cx="4812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sz="3200" b="1" dirty="0">
                <a:solidFill>
                  <a:srgbClr val="7768AD"/>
                </a:solidFill>
                <a:latin typeface="Arial" panose="020B0604020202020204" pitchFamily="34" charset="0"/>
                <a:cs typeface="Arial" panose="020B0604020202020204" pitchFamily="34" charset="0"/>
              </a:rPr>
              <a:t>R</a:t>
            </a:r>
          </a:p>
        </p:txBody>
      </p:sp>
      <p:sp>
        <p:nvSpPr>
          <p:cNvPr id="12" name="Rectangle 11"/>
          <p:cNvSpPr>
            <a:spLocks noChangeArrowheads="1"/>
          </p:cNvSpPr>
          <p:nvPr/>
        </p:nvSpPr>
        <p:spPr bwMode="auto">
          <a:xfrm>
            <a:off x="1266825" y="3355975"/>
            <a:ext cx="4587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sz="3200" b="1" dirty="0">
                <a:solidFill>
                  <a:srgbClr val="7768AD"/>
                </a:solidFill>
                <a:latin typeface="Arial" panose="020B0604020202020204" pitchFamily="34" charset="0"/>
                <a:cs typeface="Arial" panose="020B0604020202020204" pitchFamily="34" charset="0"/>
              </a:rPr>
              <a:t>S</a:t>
            </a:r>
          </a:p>
        </p:txBody>
      </p:sp>
      <p:sp>
        <p:nvSpPr>
          <p:cNvPr id="13" name="Rectangle 12"/>
          <p:cNvSpPr>
            <a:spLocks noChangeArrowheads="1"/>
          </p:cNvSpPr>
          <p:nvPr/>
        </p:nvSpPr>
        <p:spPr bwMode="auto">
          <a:xfrm>
            <a:off x="1266825" y="4319588"/>
            <a:ext cx="4587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sz="3200" b="1" dirty="0">
                <a:solidFill>
                  <a:srgbClr val="7768AD"/>
                </a:solidFill>
                <a:latin typeface="Arial" panose="020B0604020202020204" pitchFamily="34" charset="0"/>
                <a:cs typeface="Arial" panose="020B0604020202020204" pitchFamily="34" charset="0"/>
              </a:rPr>
              <a:t>P</a:t>
            </a:r>
          </a:p>
        </p:txBody>
      </p:sp>
      <p:sp>
        <p:nvSpPr>
          <p:cNvPr id="14" name="Rectangle 13"/>
          <p:cNvSpPr>
            <a:spLocks noChangeArrowheads="1"/>
          </p:cNvSpPr>
          <p:nvPr/>
        </p:nvSpPr>
        <p:spPr bwMode="auto">
          <a:xfrm>
            <a:off x="1266825" y="5265738"/>
            <a:ext cx="4812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sz="3200" b="1" dirty="0">
                <a:solidFill>
                  <a:srgbClr val="7768AD"/>
                </a:solidFill>
                <a:latin typeface="Arial" panose="020B0604020202020204" pitchFamily="34" charset="0"/>
                <a:cs typeface="Arial" panose="020B0604020202020204" pitchFamily="34" charset="0"/>
              </a:rPr>
              <a:t>B</a:t>
            </a:r>
          </a:p>
        </p:txBody>
      </p:sp>
      <p:sp>
        <p:nvSpPr>
          <p:cNvPr id="15" name="Rectangle 14"/>
          <p:cNvSpPr>
            <a:spLocks noChangeArrowheads="1"/>
          </p:cNvSpPr>
          <p:nvPr/>
        </p:nvSpPr>
        <p:spPr bwMode="auto">
          <a:xfrm>
            <a:off x="1517650" y="2770188"/>
            <a:ext cx="16367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sz="3200" dirty="0" err="1">
                <a:solidFill>
                  <a:schemeClr val="tx1"/>
                </a:solidFill>
                <a:latin typeface="Arial" panose="020B0604020202020204" pitchFamily="34" charset="0"/>
                <a:cs typeface="Arial" panose="020B0604020202020204" pitchFamily="34" charset="0"/>
              </a:rPr>
              <a:t>oyal</a:t>
            </a:r>
            <a:endParaRPr lang="en-GB" altLang="en-US" sz="3200" dirty="0">
              <a:solidFill>
                <a:schemeClr val="tx1"/>
              </a:solidFill>
              <a:latin typeface="Arial" panose="020B0604020202020204" pitchFamily="34" charset="0"/>
              <a:cs typeface="Arial" panose="020B0604020202020204" pitchFamily="34" charset="0"/>
            </a:endParaRPr>
          </a:p>
        </p:txBody>
      </p:sp>
      <p:sp>
        <p:nvSpPr>
          <p:cNvPr id="16" name="Rectangle 15"/>
          <p:cNvSpPr>
            <a:spLocks noChangeArrowheads="1"/>
          </p:cNvSpPr>
          <p:nvPr/>
        </p:nvSpPr>
        <p:spPr bwMode="auto">
          <a:xfrm>
            <a:off x="1493838" y="3363913"/>
            <a:ext cx="163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sz="3200" dirty="0" err="1">
                <a:solidFill>
                  <a:schemeClr val="tx1"/>
                </a:solidFill>
                <a:latin typeface="Arial" panose="020B0604020202020204" pitchFamily="34" charset="0"/>
                <a:cs typeface="Arial" panose="020B0604020202020204" pitchFamily="34" charset="0"/>
              </a:rPr>
              <a:t>ociety</a:t>
            </a:r>
            <a:endParaRPr lang="en-GB" altLang="en-US" sz="3200" dirty="0">
              <a:solidFill>
                <a:schemeClr val="tx1"/>
              </a:solidFill>
              <a:latin typeface="Arial" panose="020B0604020202020204" pitchFamily="34" charset="0"/>
              <a:cs typeface="Arial" panose="020B0604020202020204" pitchFamily="34" charset="0"/>
            </a:endParaRPr>
          </a:p>
        </p:txBody>
      </p:sp>
      <p:sp>
        <p:nvSpPr>
          <p:cNvPr id="17" name="Rectangle 16"/>
          <p:cNvSpPr>
            <a:spLocks noChangeArrowheads="1"/>
          </p:cNvSpPr>
          <p:nvPr/>
        </p:nvSpPr>
        <p:spPr bwMode="auto">
          <a:xfrm>
            <a:off x="1509713" y="4319588"/>
            <a:ext cx="23955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sz="3200" dirty="0" err="1">
                <a:solidFill>
                  <a:schemeClr val="tx1"/>
                </a:solidFill>
                <a:latin typeface="Arial" panose="020B0604020202020204" pitchFamily="34" charset="0"/>
                <a:cs typeface="Arial" panose="020B0604020202020204" pitchFamily="34" charset="0"/>
              </a:rPr>
              <a:t>rotection</a:t>
            </a:r>
            <a:endParaRPr lang="en-GB" altLang="en-US" sz="3200" dirty="0">
              <a:solidFill>
                <a:schemeClr val="tx1"/>
              </a:solidFill>
              <a:latin typeface="Arial" panose="020B0604020202020204" pitchFamily="34" charset="0"/>
              <a:cs typeface="Arial" panose="020B0604020202020204" pitchFamily="34" charset="0"/>
            </a:endParaRPr>
          </a:p>
        </p:txBody>
      </p:sp>
      <p:sp>
        <p:nvSpPr>
          <p:cNvPr id="18" name="Rectangle 17"/>
          <p:cNvSpPr>
            <a:spLocks noChangeArrowheads="1"/>
          </p:cNvSpPr>
          <p:nvPr/>
        </p:nvSpPr>
        <p:spPr bwMode="auto">
          <a:xfrm>
            <a:off x="1509713" y="5265738"/>
            <a:ext cx="16367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sz="3200" dirty="0" err="1">
                <a:solidFill>
                  <a:schemeClr val="tx1"/>
                </a:solidFill>
                <a:latin typeface="Arial" panose="020B0604020202020204" pitchFamily="34" charset="0"/>
                <a:cs typeface="Arial" panose="020B0604020202020204" pitchFamily="34" charset="0"/>
              </a:rPr>
              <a:t>irds</a:t>
            </a:r>
            <a:endParaRPr lang="en-GB" altLang="en-US" sz="3200" dirty="0">
              <a:solidFill>
                <a:schemeClr val="tx1"/>
              </a:solidFill>
              <a:latin typeface="Arial" panose="020B0604020202020204" pitchFamily="34" charset="0"/>
              <a:cs typeface="Arial" panose="020B0604020202020204" pitchFamily="34" charset="0"/>
            </a:endParaRPr>
          </a:p>
        </p:txBody>
      </p:sp>
      <p:sp>
        <p:nvSpPr>
          <p:cNvPr id="19" name="Rectangle 18"/>
          <p:cNvSpPr>
            <a:spLocks noChangeArrowheads="1"/>
          </p:cNvSpPr>
          <p:nvPr/>
        </p:nvSpPr>
        <p:spPr bwMode="auto">
          <a:xfrm>
            <a:off x="1266825" y="3970338"/>
            <a:ext cx="23955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dirty="0">
                <a:solidFill>
                  <a:schemeClr val="tx1"/>
                </a:solidFill>
                <a:latin typeface="Arial" panose="020B0604020202020204" pitchFamily="34" charset="0"/>
                <a:cs typeface="Arial" panose="020B0604020202020204" pitchFamily="34" charset="0"/>
              </a:rPr>
              <a:t>for the </a:t>
            </a:r>
          </a:p>
        </p:txBody>
      </p:sp>
      <p:sp>
        <p:nvSpPr>
          <p:cNvPr id="20" name="Rectangle 19"/>
          <p:cNvSpPr>
            <a:spLocks noChangeArrowheads="1"/>
          </p:cNvSpPr>
          <p:nvPr/>
        </p:nvSpPr>
        <p:spPr bwMode="auto">
          <a:xfrm>
            <a:off x="1266825" y="4897438"/>
            <a:ext cx="23955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dirty="0">
                <a:solidFill>
                  <a:schemeClr val="tx1"/>
                </a:solidFill>
                <a:latin typeface="Arial" panose="020B0604020202020204" pitchFamily="34" charset="0"/>
                <a:cs typeface="Arial" panose="020B0604020202020204" pitchFamily="34" charset="0"/>
              </a:rPr>
              <a:t>of</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62363" y="2797175"/>
            <a:ext cx="4560887"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6" name="Rectangle 21"/>
          <p:cNvSpPr>
            <a:spLocks noChangeArrowheads="1"/>
          </p:cNvSpPr>
          <p:nvPr/>
        </p:nvSpPr>
        <p:spPr bwMode="auto">
          <a:xfrm>
            <a:off x="420688" y="6103938"/>
            <a:ext cx="82565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600">
                <a:latin typeface="Tuffy" pitchFamily="34" charset="0"/>
              </a:rPr>
              <a:t>Photo courtesy of steveransome (@flickr.com) - granted under creative commons licence – attribution</a:t>
            </a:r>
            <a:endParaRPr lang="en-GB" altLang="en-US" sz="600">
              <a:solidFill>
                <a:schemeClr val="tx1"/>
              </a:solidFill>
              <a:latin typeface="Tuffy"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12826" y="359697"/>
            <a:ext cx="1134488" cy="11344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9313" y="3675063"/>
            <a:ext cx="1716087"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646F4E87-F00C-4D0B-8A02-E65BFC8B1DE7}"/>
              </a:ext>
            </a:extLst>
          </p:cNvPr>
          <p:cNvSpPr/>
          <p:nvPr/>
        </p:nvSpPr>
        <p:spPr>
          <a:xfrm>
            <a:off x="755650" y="2779713"/>
            <a:ext cx="5702300" cy="2244725"/>
          </a:xfrm>
          <a:prstGeom prst="rect">
            <a:avLst/>
          </a:prstGeom>
          <a:solidFill>
            <a:srgbClr val="C4C4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mj-lt"/>
            </a:endParaRPr>
          </a:p>
        </p:txBody>
      </p:sp>
      <p:sp>
        <p:nvSpPr>
          <p:cNvPr id="3" name="Rectangle 2">
            <a:extLst>
              <a:ext uri="{FF2B5EF4-FFF2-40B4-BE49-F238E27FC236}">
                <a16:creationId xmlns:a16="http://schemas.microsoft.com/office/drawing/2014/main" id="{A95B8FD0-5348-40CC-B7A1-1107A9031468}"/>
              </a:ext>
            </a:extLst>
          </p:cNvPr>
          <p:cNvSpPr/>
          <p:nvPr/>
        </p:nvSpPr>
        <p:spPr>
          <a:xfrm>
            <a:off x="755650" y="2292350"/>
            <a:ext cx="5702300" cy="495300"/>
          </a:xfrm>
          <a:prstGeom prst="rect">
            <a:avLst/>
          </a:prstGeom>
          <a:solidFill>
            <a:srgbClr val="7768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mj-lt"/>
            </a:endParaRPr>
          </a:p>
        </p:txBody>
      </p:sp>
      <p:sp>
        <p:nvSpPr>
          <p:cNvPr id="21" name="Title 20"/>
          <p:cNvSpPr>
            <a:spLocks noGrp="1"/>
          </p:cNvSpPr>
          <p:nvPr>
            <p:ph type="title"/>
          </p:nvPr>
        </p:nvSpPr>
        <p:spPr>
          <a:xfrm>
            <a:off x="457200" y="479425"/>
            <a:ext cx="8220075" cy="993775"/>
          </a:xfrm>
        </p:spPr>
        <p:txBody>
          <a:bodyPr/>
          <a:lstStyle/>
          <a:p>
            <a:pPr eaLnBrk="1" hangingPunct="1"/>
            <a:r>
              <a:rPr lang="en-GB" altLang="en-US" sz="3600" dirty="0" smtClean="0">
                <a:solidFill>
                  <a:schemeClr val="tx1"/>
                </a:solidFill>
                <a:latin typeface="Arial" panose="020B0604020202020204" pitchFamily="34" charset="0"/>
                <a:cs typeface="Arial" panose="020B0604020202020204" pitchFamily="34" charset="0"/>
              </a:rPr>
              <a:t>Why Do Birds Matter?</a:t>
            </a:r>
          </a:p>
        </p:txBody>
      </p:sp>
      <p:sp>
        <p:nvSpPr>
          <p:cNvPr id="5" name="Rectangle 4"/>
          <p:cNvSpPr>
            <a:spLocks noChangeArrowheads="1"/>
          </p:cNvSpPr>
          <p:nvPr/>
        </p:nvSpPr>
        <p:spPr bwMode="auto">
          <a:xfrm>
            <a:off x="755650" y="1514475"/>
            <a:ext cx="76327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dirty="0">
                <a:solidFill>
                  <a:schemeClr val="tx1"/>
                </a:solidFill>
                <a:latin typeface="Arial" panose="020B0604020202020204" pitchFamily="34" charset="0"/>
                <a:cs typeface="Arial" panose="020B0604020202020204" pitchFamily="34" charset="0"/>
              </a:rPr>
              <a:t>We often think that birds are just something pretty to look at. </a:t>
            </a:r>
          </a:p>
          <a:p>
            <a:pPr eaLnBrk="1" hangingPunct="1">
              <a:lnSpc>
                <a:spcPct val="100000"/>
              </a:lnSpc>
              <a:spcBef>
                <a:spcPct val="0"/>
              </a:spcBef>
              <a:buFontTx/>
              <a:buNone/>
            </a:pPr>
            <a:r>
              <a:rPr lang="en-GB" altLang="en-US" dirty="0">
                <a:solidFill>
                  <a:schemeClr val="tx1"/>
                </a:solidFill>
                <a:latin typeface="Arial" panose="020B0604020202020204" pitchFamily="34" charset="0"/>
                <a:cs typeface="Arial" panose="020B0604020202020204" pitchFamily="34" charset="0"/>
              </a:rPr>
              <a:t>However, they actually serve many vital uses in the environment.</a:t>
            </a:r>
          </a:p>
        </p:txBody>
      </p:sp>
      <p:sp>
        <p:nvSpPr>
          <p:cNvPr id="6" name="Rectangle 5"/>
          <p:cNvSpPr>
            <a:spLocks/>
          </p:cNvSpPr>
          <p:nvPr/>
        </p:nvSpPr>
        <p:spPr bwMode="auto">
          <a:xfrm>
            <a:off x="755650" y="2292350"/>
            <a:ext cx="31813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b="1">
                <a:solidFill>
                  <a:srgbClr val="FFFFFF"/>
                </a:solidFill>
                <a:latin typeface="Twinkl SemiBold" pitchFamily="2" charset="0"/>
              </a:rPr>
              <a:t>Did you know that birds…</a:t>
            </a:r>
          </a:p>
        </p:txBody>
      </p:sp>
      <p:sp>
        <p:nvSpPr>
          <p:cNvPr id="2" name="Rectangle 1"/>
          <p:cNvSpPr>
            <a:spLocks noChangeArrowheads="1"/>
          </p:cNvSpPr>
          <p:nvPr/>
        </p:nvSpPr>
        <p:spPr bwMode="auto">
          <a:xfrm>
            <a:off x="646113" y="5111750"/>
            <a:ext cx="774223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dirty="0">
                <a:solidFill>
                  <a:schemeClr val="tx1"/>
                </a:solidFill>
                <a:latin typeface="Arial" panose="020B0604020202020204" pitchFamily="34" charset="0"/>
                <a:cs typeface="Arial" panose="020B0604020202020204" pitchFamily="34" charset="0"/>
              </a:rPr>
              <a:t>Birds provide important economic benefits, and serve as important indicators for scientists about the state of the environment</a:t>
            </a:r>
            <a:r>
              <a:rPr lang="en-GB" altLang="en-US" dirty="0" smtClean="0">
                <a:solidFill>
                  <a:schemeClr val="tx1"/>
                </a:solidFill>
                <a:latin typeface="Arial" panose="020B0604020202020204" pitchFamily="34" charset="0"/>
                <a:cs typeface="Arial" panose="020B0604020202020204" pitchFamily="34" charset="0"/>
              </a:rPr>
              <a:t>.</a:t>
            </a:r>
          </a:p>
          <a:p>
            <a:pPr eaLnBrk="1" hangingPunct="1">
              <a:lnSpc>
                <a:spcPct val="100000"/>
              </a:lnSpc>
              <a:spcBef>
                <a:spcPct val="0"/>
              </a:spcBef>
              <a:buFontTx/>
              <a:buNone/>
            </a:pPr>
            <a:endParaRPr lang="en-GB" altLang="en-US"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en-GB" altLang="en-US" dirty="0" smtClean="0">
                <a:solidFill>
                  <a:schemeClr val="tx1"/>
                </a:solidFill>
                <a:latin typeface="Arial" panose="020B0604020202020204" pitchFamily="34" charset="0"/>
                <a:cs typeface="Arial" panose="020B0604020202020204" pitchFamily="34" charset="0"/>
                <a:hlinkClick r:id="rId5"/>
              </a:rPr>
              <a:t>https://www.sciencedaily.com/releases/2016/07/160712110430.htm</a:t>
            </a:r>
            <a:endParaRPr lang="en-GB" altLang="en-US" dirty="0" smtClean="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FontTx/>
              <a:buNone/>
            </a:pPr>
            <a:endParaRPr lang="en-GB" altLang="en-US" dirty="0">
              <a:solidFill>
                <a:schemeClr val="tx1"/>
              </a:solidFill>
              <a:latin typeface="Arial" panose="020B0604020202020204" pitchFamily="34" charset="0"/>
              <a:cs typeface="Arial" panose="020B0604020202020204" pitchFamily="34" charset="0"/>
            </a:endParaRPr>
          </a:p>
        </p:txBody>
      </p:sp>
      <p:sp>
        <p:nvSpPr>
          <p:cNvPr id="4" name="Rectangle 3"/>
          <p:cNvSpPr>
            <a:spLocks noChangeArrowheads="1"/>
          </p:cNvSpPr>
          <p:nvPr/>
        </p:nvSpPr>
        <p:spPr bwMode="auto">
          <a:xfrm>
            <a:off x="887413" y="2867025"/>
            <a:ext cx="5487987"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pPr>
            <a:r>
              <a:rPr lang="en-GB" altLang="en-US" dirty="0">
                <a:solidFill>
                  <a:schemeClr val="tx1"/>
                </a:solidFill>
                <a:latin typeface="Arial" panose="020B0604020202020204" pitchFamily="34" charset="0"/>
                <a:cs typeface="Arial" panose="020B0604020202020204" pitchFamily="34" charset="0"/>
              </a:rPr>
              <a:t>contribute to the diversity of plant life through pollination and seed dispersal;</a:t>
            </a:r>
          </a:p>
          <a:p>
            <a:pPr eaLnBrk="1" hangingPunct="1">
              <a:lnSpc>
                <a:spcPct val="100000"/>
              </a:lnSpc>
              <a:spcBef>
                <a:spcPct val="0"/>
              </a:spcBef>
            </a:pPr>
            <a:r>
              <a:rPr lang="en-GB" altLang="en-US" dirty="0">
                <a:solidFill>
                  <a:schemeClr val="tx1"/>
                </a:solidFill>
                <a:latin typeface="Arial" panose="020B0604020202020204" pitchFamily="34" charset="0"/>
                <a:cs typeface="Arial" panose="020B0604020202020204" pitchFamily="34" charset="0"/>
              </a:rPr>
              <a:t>control insect outbreaks and create important nesting areas for other species;</a:t>
            </a:r>
          </a:p>
          <a:p>
            <a:pPr eaLnBrk="1" hangingPunct="1">
              <a:lnSpc>
                <a:spcPct val="100000"/>
              </a:lnSpc>
              <a:spcBef>
                <a:spcPct val="0"/>
              </a:spcBef>
            </a:pPr>
            <a:r>
              <a:rPr lang="en-GB" altLang="en-US" dirty="0">
                <a:solidFill>
                  <a:schemeClr val="tx1"/>
                </a:solidFill>
                <a:latin typeface="Arial" panose="020B0604020202020204" pitchFamily="34" charset="0"/>
                <a:cs typeface="Arial" panose="020B0604020202020204" pitchFamily="34" charset="0"/>
              </a:rPr>
              <a:t>help rid the world of disease through scavenger “clean-up” services, like carrion crows and magpies.</a:t>
            </a:r>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56705" y="355361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3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rot="5400000">
            <a:off x="244731" y="1809233"/>
            <a:ext cx="4794798" cy="4179329"/>
          </a:xfrm>
          <a:prstGeom prst="rect">
            <a:avLst/>
          </a:prstGeom>
        </p:spPr>
      </p:pic>
      <p:pic>
        <p:nvPicPr>
          <p:cNvPr id="4" name="Picture 3"/>
          <p:cNvPicPr>
            <a:picLocks noChangeAspect="1"/>
          </p:cNvPicPr>
          <p:nvPr/>
        </p:nvPicPr>
        <p:blipFill>
          <a:blip r:embed="rId5"/>
          <a:stretch>
            <a:fillRect/>
          </a:stretch>
        </p:blipFill>
        <p:spPr>
          <a:xfrm>
            <a:off x="5123154" y="1541416"/>
            <a:ext cx="3363105" cy="4754881"/>
          </a:xfrm>
          <a:prstGeom prst="rect">
            <a:avLst/>
          </a:prstGeom>
        </p:spPr>
      </p:pic>
      <p:sp>
        <p:nvSpPr>
          <p:cNvPr id="5" name="TextBox 4"/>
          <p:cNvSpPr txBox="1"/>
          <p:nvPr/>
        </p:nvSpPr>
        <p:spPr>
          <a:xfrm>
            <a:off x="853440" y="505097"/>
            <a:ext cx="7388979" cy="923330"/>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Why do you think I saw a pheasant and ducks at my house on Easter Day (during lockdown!?) – they don’t usually visit me!</a:t>
            </a:r>
          </a:p>
          <a:p>
            <a:r>
              <a:rPr lang="en-GB" dirty="0" smtClean="0">
                <a:latin typeface="Arial" panose="020B0604020202020204" pitchFamily="34" charset="0"/>
                <a:cs typeface="Arial" panose="020B0604020202020204" pitchFamily="34" charset="0"/>
              </a:rPr>
              <a:t>What does it teach us about the environment last Easter?</a:t>
            </a:r>
            <a:endParaRPr lang="en-GB" dirty="0">
              <a:latin typeface="Arial" panose="020B0604020202020204" pitchFamily="34" charset="0"/>
              <a:cs typeface="Arial" panose="020B0604020202020204" pitchFamily="34"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8637" y="5276796"/>
            <a:ext cx="487363" cy="487363"/>
          </a:xfrm>
          <a:prstGeom prst="rect">
            <a:avLst/>
          </a:prstGeom>
        </p:spPr>
      </p:pic>
    </p:spTree>
    <p:extLst>
      <p:ext uri="{BB962C8B-B14F-4D97-AF65-F5344CB8AC3E}">
        <p14:creationId xmlns:p14="http://schemas.microsoft.com/office/powerpoint/2010/main" val="365800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200" y="479425"/>
            <a:ext cx="8220075" cy="993775"/>
          </a:xfrm>
        </p:spPr>
        <p:txBody>
          <a:bodyPr/>
          <a:lstStyle/>
          <a:p>
            <a:pPr eaLnBrk="1" hangingPunct="1"/>
            <a:r>
              <a:rPr lang="en-GB" altLang="en-US" dirty="0" smtClean="0">
                <a:solidFill>
                  <a:schemeClr val="tx1"/>
                </a:solidFill>
                <a:latin typeface="Arial" panose="020B0604020202020204" pitchFamily="34" charset="0"/>
                <a:cs typeface="Arial" panose="020B0604020202020204" pitchFamily="34" charset="0"/>
              </a:rPr>
              <a:t>Identifying Birds</a:t>
            </a:r>
          </a:p>
        </p:txBody>
      </p:sp>
      <p:sp>
        <p:nvSpPr>
          <p:cNvPr id="16" name="Rectangle 15">
            <a:extLst>
              <a:ext uri="{FF2B5EF4-FFF2-40B4-BE49-F238E27FC236}">
                <a16:creationId xmlns:a16="http://schemas.microsoft.com/office/drawing/2014/main" id="{9D70E48B-D422-4C7F-9CAD-D947224BBCA0}"/>
              </a:ext>
            </a:extLst>
          </p:cNvPr>
          <p:cNvSpPr/>
          <p:nvPr/>
        </p:nvSpPr>
        <p:spPr>
          <a:xfrm>
            <a:off x="801688" y="2244725"/>
            <a:ext cx="6361112" cy="3051175"/>
          </a:xfrm>
          <a:prstGeom prst="rect">
            <a:avLst/>
          </a:prstGeom>
          <a:solidFill>
            <a:srgbClr val="C4C4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mj-lt"/>
            </a:endParaRPr>
          </a:p>
        </p:txBody>
      </p:sp>
      <p:sp>
        <p:nvSpPr>
          <p:cNvPr id="19" name="Rectangle 18">
            <a:extLst>
              <a:ext uri="{FF2B5EF4-FFF2-40B4-BE49-F238E27FC236}">
                <a16:creationId xmlns:a16="http://schemas.microsoft.com/office/drawing/2014/main" id="{98EED75F-FEE1-4794-B2CD-3F67B893F397}"/>
              </a:ext>
            </a:extLst>
          </p:cNvPr>
          <p:cNvSpPr/>
          <p:nvPr/>
        </p:nvSpPr>
        <p:spPr>
          <a:xfrm>
            <a:off x="801688" y="1473200"/>
            <a:ext cx="6361112" cy="771525"/>
          </a:xfrm>
          <a:prstGeom prst="rect">
            <a:avLst/>
          </a:prstGeom>
          <a:solidFill>
            <a:srgbClr val="7768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mj-lt"/>
            </a:endParaRPr>
          </a:p>
        </p:txBody>
      </p:sp>
      <p:sp>
        <p:nvSpPr>
          <p:cNvPr id="20" name="Rectangle 19"/>
          <p:cNvSpPr>
            <a:spLocks/>
          </p:cNvSpPr>
          <p:nvPr/>
        </p:nvSpPr>
        <p:spPr bwMode="auto">
          <a:xfrm>
            <a:off x="801688" y="1473200"/>
            <a:ext cx="426243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b="1" dirty="0">
                <a:solidFill>
                  <a:srgbClr val="FFFFFF"/>
                </a:solidFill>
                <a:latin typeface="Arial" panose="020B0604020202020204" pitchFamily="34" charset="0"/>
                <a:cs typeface="Arial" panose="020B0604020202020204" pitchFamily="34" charset="0"/>
              </a:rPr>
              <a:t>Identifying birds can be tricky. Here are some tips to help you:</a:t>
            </a:r>
          </a:p>
        </p:txBody>
      </p:sp>
      <p:sp>
        <p:nvSpPr>
          <p:cNvPr id="22" name="Rectangle 21"/>
          <p:cNvSpPr>
            <a:spLocks noChangeArrowheads="1"/>
          </p:cNvSpPr>
          <p:nvPr/>
        </p:nvSpPr>
        <p:spPr bwMode="auto">
          <a:xfrm>
            <a:off x="933450" y="2332038"/>
            <a:ext cx="6167438"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pPr>
            <a:r>
              <a:rPr lang="en-GB" altLang="en-US" dirty="0">
                <a:solidFill>
                  <a:schemeClr val="tx1"/>
                </a:solidFill>
                <a:latin typeface="Arial" panose="020B0604020202020204" pitchFamily="34" charset="0"/>
                <a:cs typeface="Arial" panose="020B0604020202020204" pitchFamily="34" charset="0"/>
              </a:rPr>
              <a:t>Many birds do not look like they do in books. They are sometimes a bit bigger or smaller in real life. Their feathers are replaced about twice a year, so they may look duller at different times in the year.</a:t>
            </a:r>
          </a:p>
          <a:p>
            <a:pPr eaLnBrk="1" hangingPunct="1">
              <a:lnSpc>
                <a:spcPct val="100000"/>
              </a:lnSpc>
              <a:spcBef>
                <a:spcPct val="0"/>
              </a:spcBef>
            </a:pPr>
            <a:r>
              <a:rPr lang="en-GB" altLang="en-US" dirty="0">
                <a:solidFill>
                  <a:schemeClr val="tx1"/>
                </a:solidFill>
                <a:latin typeface="Arial" panose="020B0604020202020204" pitchFamily="34" charset="0"/>
                <a:cs typeface="Arial" panose="020B0604020202020204" pitchFamily="34" charset="0"/>
              </a:rPr>
              <a:t>In colder weather, birds often fluff out their feathers, which makes them look rounder and fluffier than usual.</a:t>
            </a:r>
          </a:p>
          <a:p>
            <a:pPr eaLnBrk="1" hangingPunct="1">
              <a:lnSpc>
                <a:spcPct val="100000"/>
              </a:lnSpc>
              <a:spcBef>
                <a:spcPct val="0"/>
              </a:spcBef>
            </a:pPr>
            <a:r>
              <a:rPr lang="en-GB" altLang="en-US" dirty="0">
                <a:solidFill>
                  <a:schemeClr val="tx1"/>
                </a:solidFill>
                <a:latin typeface="Arial" panose="020B0604020202020204" pitchFamily="34" charset="0"/>
                <a:cs typeface="Arial" panose="020B0604020202020204" pitchFamily="34" charset="0"/>
              </a:rPr>
              <a:t>Use your ears as well as your eyes. You may think you know what birds sound like, but listen to some clips on the RSPB website and see if there are any you haven’t heard before.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27888" y="5026025"/>
            <a:ext cx="1311275"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rcRect l="74924"/>
          <a:stretch>
            <a:fillRect/>
          </a:stretch>
        </p:blipFill>
        <p:spPr bwMode="auto">
          <a:xfrm>
            <a:off x="7600950" y="3552825"/>
            <a:ext cx="1762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rcRect r="68138"/>
          <a:stretch>
            <a:fillRect/>
          </a:stretch>
        </p:blipFill>
        <p:spPr bwMode="auto">
          <a:xfrm>
            <a:off x="7345363" y="4503738"/>
            <a:ext cx="2222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rcRect l="32402" r="44702"/>
          <a:stretch>
            <a:fillRect/>
          </a:stretch>
        </p:blipFill>
        <p:spPr bwMode="auto">
          <a:xfrm>
            <a:off x="7581900" y="4294188"/>
            <a:ext cx="1587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rcRect l="56082" r="25383"/>
          <a:stretch>
            <a:fillRect/>
          </a:stretch>
        </p:blipFill>
        <p:spPr bwMode="auto">
          <a:xfrm>
            <a:off x="7437438" y="4032250"/>
            <a:ext cx="13017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29443" y="5475069"/>
            <a:ext cx="6471445" cy="923330"/>
          </a:xfrm>
          <a:prstGeom prst="rect">
            <a:avLst/>
          </a:prstGeom>
        </p:spPr>
        <p:txBody>
          <a:bodyPr wrap="square">
            <a:spAutoFit/>
          </a:bodyPr>
          <a:lstStyle/>
          <a:p>
            <a:r>
              <a:rPr lang="en-GB" dirty="0" smtClean="0">
                <a:latin typeface="Arial" panose="020B0604020202020204" pitchFamily="34" charset="0"/>
                <a:cs typeface="Arial" panose="020B0604020202020204" pitchFamily="34" charset="0"/>
                <a:hlinkClick r:id="rId6"/>
              </a:rPr>
              <a:t>https://www.allaboutbirds.org/news/how-to-learn-bird-songs-and-calls/</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83525" y="529510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Follow up learning and helping</a:t>
            </a:r>
            <a:endParaRPr lang="en-GB" dirty="0">
              <a:latin typeface="Arial" panose="020B0604020202020204" pitchFamily="34" charset="0"/>
              <a:cs typeface="Arial" panose="020B0604020202020204"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31700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1818</TotalTime>
  <Words>995</Words>
  <Application>Microsoft Office PowerPoint</Application>
  <PresentationFormat>On-screen Show (4:3)</PresentationFormat>
  <Paragraphs>100</Paragraphs>
  <Slides>16</Slides>
  <Notes>0</Notes>
  <HiddenSlides>0</HiddenSlides>
  <MMClips>16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Tuffy</vt:lpstr>
      <vt:lpstr>Twinkl Sb</vt:lpstr>
      <vt:lpstr>Sassoon Infant Rg</vt:lpstr>
      <vt:lpstr>Times New Roman</vt:lpstr>
      <vt:lpstr>Twinkl SemiBold</vt:lpstr>
      <vt:lpstr>Twinkl</vt:lpstr>
      <vt:lpstr>Office Theme</vt:lpstr>
      <vt:lpstr>PowerPoint Presentation</vt:lpstr>
      <vt:lpstr>PowerPoint Presentation</vt:lpstr>
      <vt:lpstr>PowerPoint Presentation</vt:lpstr>
      <vt:lpstr>PowerPoint Presentation</vt:lpstr>
      <vt:lpstr>Who runs it? </vt:lpstr>
      <vt:lpstr>Why Do Birds Matter?</vt:lpstr>
      <vt:lpstr>PowerPoint Presentation</vt:lpstr>
      <vt:lpstr>Identifying Birds</vt:lpstr>
      <vt:lpstr>Follow up learning and helping</vt:lpstr>
      <vt:lpstr>Make Bird Feeders</vt:lpstr>
      <vt:lpstr>Get Creative!</vt:lpstr>
      <vt:lpstr>Danger! Danger!</vt:lpstr>
      <vt:lpstr>Barn Owl</vt:lpstr>
      <vt:lpstr>Learn how to recognise the sounds</vt:lpstr>
      <vt:lpstr>Other activities  (your class teams have these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Deputy Headteacher</cp:lastModifiedBy>
  <cp:revision>154</cp:revision>
  <dcterms:created xsi:type="dcterms:W3CDTF">2014-10-01T16:09:27Z</dcterms:created>
  <dcterms:modified xsi:type="dcterms:W3CDTF">2021-01-22T09:10:29Z</dcterms:modified>
</cp:coreProperties>
</file>