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86" r:id="rId3"/>
    <p:sldId id="287" r:id="rId4"/>
    <p:sldId id="284" r:id="rId5"/>
    <p:sldId id="285" r:id="rId6"/>
    <p:sldId id="264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8" r:id="rId15"/>
    <p:sldId id="289" r:id="rId16"/>
    <p:sldId id="290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S PGothic" panose="020B0600070205080204" pitchFamily="34" charset="-128"/>
      <p:regular r:id="rId24"/>
    </p:embeddedFont>
    <p:embeddedFont>
      <p:font typeface="Twinkl" panose="020B0604020202020204" charset="0"/>
      <p:regular r:id="rId25"/>
      <p:bold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EF9"/>
    <a:srgbClr val="FFEDAA"/>
    <a:srgbClr val="F9C4BF"/>
    <a:srgbClr val="9ECFE8"/>
    <a:srgbClr val="CFE09B"/>
    <a:srgbClr val="FDD182"/>
    <a:srgbClr val="CFB6D8"/>
    <a:srgbClr val="F39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16" y="9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63CE87E-7B22-4400-AB31-4932C826D60C}" type="datetimeFigureOut">
              <a:rPr lang="en-GB"/>
              <a:pPr>
                <a:defRPr/>
              </a:pPr>
              <a:t>12/02/2021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778A377-69C1-43FE-B8FB-1ED562786FF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C37B22-C0E0-4DB2-A478-D11F2B8C5E38}" type="datetimeFigureOut">
              <a:rPr lang="en-GB"/>
              <a:pPr>
                <a:defRPr/>
              </a:pPr>
              <a:t>12/02/2021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AAFFED6-5324-489C-A823-9B00F90C57B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home-key-stage-1-subjects/pshe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home-key-stage-1-subjects/pshe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3"/>
          </p:cNvPr>
          <p:cNvSpPr/>
          <p:nvPr userDrawn="1"/>
        </p:nvSpPr>
        <p:spPr>
          <a:xfrm>
            <a:off x="4137025" y="5754688"/>
            <a:ext cx="869950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083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77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22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26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3"/>
          </p:cNvPr>
          <p:cNvSpPr/>
          <p:nvPr userDrawn="1"/>
        </p:nvSpPr>
        <p:spPr>
          <a:xfrm>
            <a:off x="4137025" y="3243263"/>
            <a:ext cx="869950" cy="554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22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0" r:id="rId4"/>
    <p:sldLayoutId id="2147483694" r:id="rId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video" Target="file:///\\DC1\StaffShare\2020-2021\1.%20Primary%20Department\KS2\Spain%20Class\Molly%20Rigby\Project\Flagballs%20Defeated%20FINAL%20CUT%2010.mp4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401" y="602657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963613" y="2911475"/>
            <a:ext cx="7207250" cy="2212975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solidFill>
                  <a:srgbClr val="0076B0"/>
                </a:solidFill>
                <a:latin typeface="+mn-lt"/>
              </a:rPr>
              <a:t>Why Are People Different?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74725" y="1473200"/>
            <a:ext cx="74231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Lots of people in this country have come from other countries – or their families came from other countries. This is a good thing, because it means we have a mix of lots of different people living together.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3297"/>
          <a:stretch>
            <a:fillRect/>
          </a:stretch>
        </p:blipFill>
        <p:spPr bwMode="auto">
          <a:xfrm>
            <a:off x="1169988" y="2947988"/>
            <a:ext cx="3759200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26100" y="3429000"/>
            <a:ext cx="23479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call this mix of different people living together </a:t>
            </a:r>
            <a:r>
              <a:rPr lang="en-GB" altLang="en-US" b="1">
                <a:solidFill>
                  <a:schemeClr val="tx1"/>
                </a:solidFill>
              </a:rPr>
              <a:t>diversity</a:t>
            </a:r>
            <a:r>
              <a:rPr lang="en-GB" altLang="en-US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119" y="52292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solidFill>
                  <a:srgbClr val="0076B0"/>
                </a:solidFill>
                <a:latin typeface="+mn-lt"/>
              </a:rPr>
              <a:t>Why Are People Different?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74725" y="1473200"/>
            <a:ext cx="742315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Look at this map of the world.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Do you or anyone in your family come from a different country? Do you know anyone who comes from a different country? Do you have any family who live in a different place?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935163"/>
            <a:ext cx="59086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3114675"/>
            <a:ext cx="712787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1913" y="44354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solidFill>
                  <a:srgbClr val="0076B0"/>
                </a:solidFill>
                <a:latin typeface="+mn-lt"/>
              </a:rPr>
              <a:t>Respecting Differences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74725" y="1473200"/>
            <a:ext cx="74231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It is very important to respect people’s differences and not make fun of them. Being different is what makes us all special and interesting! </a:t>
            </a:r>
            <a:endParaRPr lang="en-US" altLang="en-US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974725" y="2438400"/>
            <a:ext cx="1601788" cy="1593850"/>
            <a:chOff x="1158240" y="2580640"/>
            <a:chExt cx="1991360" cy="1981200"/>
          </a:xfrm>
        </p:grpSpPr>
        <p:sp>
          <p:nvSpPr>
            <p:cNvPr id="2" name="Oval 1"/>
            <p:cNvSpPr/>
            <p:nvPr/>
          </p:nvSpPr>
          <p:spPr>
            <a:xfrm>
              <a:off x="1158240" y="2580640"/>
              <a:ext cx="1991360" cy="1981200"/>
            </a:xfrm>
            <a:prstGeom prst="ellipse">
              <a:avLst/>
            </a:prstGeom>
            <a:solidFill>
              <a:srgbClr val="F9C4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/>
            <a:srcRect l="-23548" t="-2000" r="-23548" b="50000"/>
            <a:stretch/>
          </p:blipFill>
          <p:spPr>
            <a:xfrm>
              <a:off x="1158240" y="2580640"/>
              <a:ext cx="1991360" cy="1981200"/>
            </a:xfrm>
            <a:prstGeom prst="ellipse">
              <a:avLst/>
            </a:prstGeom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339975" y="3646488"/>
            <a:ext cx="1601788" cy="1592262"/>
            <a:chOff x="2580640" y="4111625"/>
            <a:chExt cx="1991360" cy="1981201"/>
          </a:xfrm>
        </p:grpSpPr>
        <p:sp>
          <p:nvSpPr>
            <p:cNvPr id="9" name="Oval 8"/>
            <p:cNvSpPr/>
            <p:nvPr/>
          </p:nvSpPr>
          <p:spPr>
            <a:xfrm>
              <a:off x="2580640" y="4111625"/>
              <a:ext cx="1991360" cy="1981201"/>
            </a:xfrm>
            <a:prstGeom prst="ellipse">
              <a:avLst/>
            </a:prstGeom>
            <a:solidFill>
              <a:srgbClr val="FDD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/>
            <a:srcRect l="-22957" t="-12418" r="-21352"/>
            <a:stretch/>
          </p:blipFill>
          <p:spPr>
            <a:xfrm>
              <a:off x="2580640" y="4111626"/>
              <a:ext cx="1991359" cy="1981200"/>
            </a:xfrm>
            <a:prstGeom prst="ellipse">
              <a:avLst/>
            </a:prstGeom>
          </p:spPr>
        </p:pic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705225" y="2466975"/>
            <a:ext cx="1600200" cy="1593850"/>
            <a:chOff x="3576320" y="2389284"/>
            <a:chExt cx="1991360" cy="1981201"/>
          </a:xfrm>
        </p:grpSpPr>
        <p:sp>
          <p:nvSpPr>
            <p:cNvPr id="17" name="Oval 16"/>
            <p:cNvSpPr/>
            <p:nvPr/>
          </p:nvSpPr>
          <p:spPr>
            <a:xfrm>
              <a:off x="3576320" y="2389284"/>
              <a:ext cx="1991360" cy="1981201"/>
            </a:xfrm>
            <a:prstGeom prst="ellipse">
              <a:avLst/>
            </a:prstGeom>
            <a:solidFill>
              <a:srgbClr val="FFE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/>
            <a:srcRect l="-7374" t="-11232" r="-25809"/>
            <a:stretch/>
          </p:blipFill>
          <p:spPr>
            <a:xfrm>
              <a:off x="3576320" y="2389284"/>
              <a:ext cx="1991359" cy="1981201"/>
            </a:xfrm>
            <a:prstGeom prst="ellipse">
              <a:avLst/>
            </a:prstGeom>
          </p:spPr>
        </p:pic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5146675" y="3646488"/>
            <a:ext cx="1601788" cy="1592262"/>
            <a:chOff x="5212078" y="4295969"/>
            <a:chExt cx="1991361" cy="1981201"/>
          </a:xfrm>
        </p:grpSpPr>
        <p:sp>
          <p:nvSpPr>
            <p:cNvPr id="22" name="Oval 21"/>
            <p:cNvSpPr/>
            <p:nvPr/>
          </p:nvSpPr>
          <p:spPr>
            <a:xfrm>
              <a:off x="5212078" y="4295969"/>
              <a:ext cx="1991361" cy="1981201"/>
            </a:xfrm>
            <a:prstGeom prst="ellipse">
              <a:avLst/>
            </a:prstGeom>
            <a:solidFill>
              <a:srgbClr val="CFE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 cstate="print"/>
            <a:srcRect l="-26385" t="-7849" r="-14812"/>
            <a:stretch/>
          </p:blipFill>
          <p:spPr>
            <a:xfrm>
              <a:off x="5212078" y="4295969"/>
              <a:ext cx="1991358" cy="1981201"/>
            </a:xfrm>
            <a:prstGeom prst="ellipse">
              <a:avLst/>
            </a:prstGeom>
          </p:spPr>
        </p:pic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6588125" y="2401888"/>
            <a:ext cx="1601788" cy="1593850"/>
            <a:chOff x="6396988" y="2389282"/>
            <a:chExt cx="1991361" cy="1981201"/>
          </a:xfrm>
        </p:grpSpPr>
        <p:sp>
          <p:nvSpPr>
            <p:cNvPr id="26" name="Oval 25"/>
            <p:cNvSpPr/>
            <p:nvPr/>
          </p:nvSpPr>
          <p:spPr>
            <a:xfrm>
              <a:off x="6396988" y="2389282"/>
              <a:ext cx="1991361" cy="1981201"/>
            </a:xfrm>
            <a:prstGeom prst="ellipse">
              <a:avLst/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print"/>
            <a:srcRect l="-23187" t="-14770" r="-23187"/>
            <a:stretch/>
          </p:blipFill>
          <p:spPr>
            <a:xfrm>
              <a:off x="6396988" y="2389282"/>
              <a:ext cx="1991357" cy="1981201"/>
            </a:xfrm>
            <a:prstGeom prst="ellipse">
              <a:avLst/>
            </a:prstGeom>
          </p:spPr>
        </p:pic>
      </p:grp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974725" y="5386388"/>
            <a:ext cx="7413625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If </a:t>
            </a:r>
            <a:r>
              <a:rPr lang="en-GB" altLang="en-US" dirty="0" smtClean="0">
                <a:solidFill>
                  <a:schemeClr val="tx1"/>
                </a:solidFill>
              </a:rPr>
              <a:t>someone is unkind </a:t>
            </a:r>
            <a:r>
              <a:rPr lang="en-GB" altLang="en-US" dirty="0">
                <a:solidFill>
                  <a:schemeClr val="tx1"/>
                </a:solidFill>
              </a:rPr>
              <a:t>about the ways someone is different, this is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called </a:t>
            </a:r>
            <a:r>
              <a:rPr lang="en-GB" altLang="en-US" b="1" dirty="0">
                <a:solidFill>
                  <a:schemeClr val="tx1"/>
                </a:solidFill>
              </a:rPr>
              <a:t>discrimination.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7417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000" dirty="0">
                <a:solidFill>
                  <a:srgbClr val="0076B0"/>
                </a:solidFill>
                <a:latin typeface="+mn-lt"/>
              </a:rPr>
              <a:t>What To Do If Discrimination Is Happening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755650" y="1735138"/>
            <a:ext cx="5857875" cy="949325"/>
          </a:xfrm>
          <a:prstGeom prst="roundRect">
            <a:avLst/>
          </a:prstGeom>
          <a:solidFill>
            <a:srgbClr val="F9C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If you thought you were being bullied because of your differences, what do you think you should do?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2530475" y="3225800"/>
            <a:ext cx="5857875" cy="947738"/>
          </a:xfrm>
          <a:prstGeom prst="roundRect">
            <a:avLst/>
          </a:prstGeom>
          <a:solidFill>
            <a:srgbClr val="FF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If you heard someone being unkind about differences at school, who would you tell? What would you do?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755650" y="4714875"/>
            <a:ext cx="5857875" cy="949325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If you heard someone being unkind about differences at home, who would you tell? What would you do?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44800"/>
            <a:ext cx="170338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5" t="-1807" r="-8206"/>
          <a:stretch>
            <a:fillRect/>
          </a:stretch>
        </p:blipFill>
        <p:spPr bwMode="auto">
          <a:xfrm>
            <a:off x="6459538" y="1587500"/>
            <a:ext cx="231616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/>
          <a:stretch>
            <a:fillRect/>
          </a:stretch>
        </p:blipFill>
        <p:spPr bwMode="auto">
          <a:xfrm>
            <a:off x="6753225" y="4310063"/>
            <a:ext cx="18510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0987" y="56642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000" dirty="0">
                <a:solidFill>
                  <a:srgbClr val="0076B0"/>
                </a:solidFill>
                <a:latin typeface="+mn-lt"/>
              </a:rPr>
              <a:t>What To Do If Discrimination Is Happening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755650" y="1735138"/>
            <a:ext cx="5857875" cy="949325"/>
          </a:xfrm>
          <a:prstGeom prst="roundRect">
            <a:avLst/>
          </a:prstGeom>
          <a:solidFill>
            <a:srgbClr val="F9C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If you thought you were being bullied because of your differences, what do you think you should do?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2530475" y="3225800"/>
            <a:ext cx="5857875" cy="947738"/>
          </a:xfrm>
          <a:prstGeom prst="roundRect">
            <a:avLst/>
          </a:prstGeom>
          <a:solidFill>
            <a:srgbClr val="FF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If you heard someone being unkind about differences at school, who would you tell? What would you do?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755650" y="4714875"/>
            <a:ext cx="5857875" cy="949325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If you heard someone being unkind about differences at home, who would you tell? What would you do?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44800"/>
            <a:ext cx="170338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5" t="-1807" r="-8206"/>
          <a:stretch>
            <a:fillRect/>
          </a:stretch>
        </p:blipFill>
        <p:spPr bwMode="auto">
          <a:xfrm>
            <a:off x="6459538" y="1587500"/>
            <a:ext cx="231616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/>
          <a:stretch>
            <a:fillRect/>
          </a:stretch>
        </p:blipFill>
        <p:spPr bwMode="auto">
          <a:xfrm>
            <a:off x="6753225" y="4310063"/>
            <a:ext cx="18510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088" y="5565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606" y="1589903"/>
            <a:ext cx="82131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Follow up work. </a:t>
            </a:r>
          </a:p>
          <a:p>
            <a:endParaRPr lang="en-GB" dirty="0"/>
          </a:p>
          <a:p>
            <a:r>
              <a:rPr lang="en-GB" dirty="0" smtClean="0"/>
              <a:t>Your teacher has a range of resources for you. However, you could also:</a:t>
            </a:r>
          </a:p>
          <a:p>
            <a:endParaRPr lang="en-GB" dirty="0"/>
          </a:p>
          <a:p>
            <a:r>
              <a:rPr lang="en-GB" dirty="0" smtClean="0"/>
              <a:t>* Write a poem about being different</a:t>
            </a:r>
          </a:p>
          <a:p>
            <a:r>
              <a:rPr lang="en-GB" dirty="0" smtClean="0"/>
              <a:t>* Learn something new about a different culture</a:t>
            </a:r>
          </a:p>
          <a:p>
            <a:r>
              <a:rPr lang="en-GB" dirty="0" smtClean="0"/>
              <a:t>* Talk to a friend and find three ways in which you are the same and three ways in which you are different</a:t>
            </a:r>
          </a:p>
          <a:p>
            <a:r>
              <a:rPr lang="en-GB" dirty="0" smtClean="0"/>
              <a:t>* Research a famous historical figure that was treated badly because of their differences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952" y="5120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4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1225929"/>
            <a:ext cx="4572000" cy="44061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Secondary </a:t>
            </a:r>
            <a:r>
              <a:rPr lang="en-GB" sz="1800" b="1" dirty="0" err="1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Dept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dirty="0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Leighton for 14 February 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dirty="0" err="1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Maksymilian</a:t>
            </a:r>
            <a:r>
              <a:rPr lang="en-GB" sz="1800" dirty="0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16 February 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dirty="0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Louis for 18 February 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dirty="0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Liam for 21 February 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dirty="0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Harley for 23 February 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</a:t>
            </a:r>
            <a:r>
              <a:rPr lang="en-GB" sz="1800" b="1" dirty="0" err="1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Dept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dirty="0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 for 13 February 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dirty="0" err="1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Layal</a:t>
            </a:r>
            <a:r>
              <a:rPr lang="en-GB" sz="1800" dirty="0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15 February 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dirty="0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Lucas for 16 February 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800" dirty="0" smtClean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Wyatt for 23 February 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400" b="1" dirty="0" smtClean="0">
                <a:solidFill>
                  <a:srgbClr val="5381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16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all a </a:t>
            </a:r>
            <a:r>
              <a:rPr lang="en-GB" sz="16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Wonderful</a:t>
            </a:r>
            <a:r>
              <a:rPr lang="en-GB" sz="1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Birthday</a:t>
            </a:r>
            <a:r>
              <a:rPr lang="en-GB" sz="1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have fun!</a:t>
            </a:r>
            <a:endParaRPr lang="en-GB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0" y="566866"/>
            <a:ext cx="2247900" cy="22479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336" y="5005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763" y="5539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5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4486" y="1260389"/>
            <a:ext cx="696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are first going to think about a time when somebody thought being different was terrible…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4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swast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6" y="1182458"/>
            <a:ext cx="2546436" cy="382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5708" y="551936"/>
            <a:ext cx="56511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became the symbol of the Nazi party, led by Hitler.</a:t>
            </a:r>
          </a:p>
          <a:p>
            <a:endParaRPr lang="en-GB" dirty="0"/>
          </a:p>
          <a:p>
            <a:r>
              <a:rPr lang="en-GB" dirty="0" smtClean="0"/>
              <a:t>The Nazi party wanted everybody to be the same#</a:t>
            </a:r>
          </a:p>
          <a:p>
            <a:endParaRPr lang="en-GB" dirty="0"/>
          </a:p>
          <a:p>
            <a:r>
              <a:rPr lang="en-GB" dirty="0" smtClean="0"/>
              <a:t>Nazi people did terrible things to anyone who was “different” in their eyes</a:t>
            </a:r>
          </a:p>
          <a:p>
            <a:endParaRPr lang="en-GB" dirty="0"/>
          </a:p>
          <a:p>
            <a:r>
              <a:rPr lang="en-GB" dirty="0" smtClean="0"/>
              <a:t>This is now a very bad symbol and if you see anybody using it, you should tell an adult you trust.</a:t>
            </a:r>
          </a:p>
          <a:p>
            <a:endParaRPr lang="en-GB" dirty="0"/>
          </a:p>
          <a:p>
            <a:r>
              <a:rPr lang="en-GB" dirty="0" smtClean="0"/>
              <a:t>This symbol will be used in the following video clip, as it represents a moment in history when it was used.</a:t>
            </a:r>
          </a:p>
          <a:p>
            <a:endParaRPr lang="en-GB" dirty="0"/>
          </a:p>
          <a:p>
            <a:r>
              <a:rPr lang="en-GB" dirty="0" smtClean="0"/>
              <a:t>The student had permission to use this symbol in a very appropriate context. </a:t>
            </a:r>
          </a:p>
          <a:p>
            <a:endParaRPr lang="en-GB" dirty="0"/>
          </a:p>
          <a:p>
            <a:r>
              <a:rPr lang="en-GB" dirty="0" smtClean="0"/>
              <a:t>Please remember, that we should never use this symbol in other situations. 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541" y="5696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7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agballs Defeated FINAL CUT 10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12540" y="1636447"/>
            <a:ext cx="4275438" cy="242274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681" y="5886536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128" y="4503906"/>
            <a:ext cx="7140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21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965200" y="2125663"/>
            <a:ext cx="7204075" cy="1870075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solidFill>
                  <a:srgbClr val="0076B0"/>
                </a:solidFill>
                <a:latin typeface="+mn-lt"/>
              </a:rPr>
              <a:t>What Things Make Us Different?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1606550"/>
            <a:ext cx="43148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65200" y="5029200"/>
            <a:ext cx="72040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No two people are ever the same! Look around your classroom </a:t>
            </a:r>
            <a:r>
              <a:rPr lang="en-US" altLang="en-US" dirty="0" smtClean="0">
                <a:solidFill>
                  <a:schemeClr val="tx1"/>
                </a:solidFill>
              </a:rPr>
              <a:t>or house and </a:t>
            </a:r>
            <a:r>
              <a:rPr lang="en-US" altLang="en-US" dirty="0">
                <a:solidFill>
                  <a:schemeClr val="tx1"/>
                </a:solidFill>
              </a:rPr>
              <a:t>think about different people you know. What makes you different from each other?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547" y="41894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965200" y="2125663"/>
            <a:ext cx="7204075" cy="1870075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solidFill>
                  <a:srgbClr val="0076B0"/>
                </a:solidFill>
                <a:latin typeface="+mn-lt"/>
              </a:rPr>
              <a:t>What Things Make Us Different?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985838" y="5580063"/>
            <a:ext cx="2209800" cy="539750"/>
          </a:xfrm>
          <a:prstGeom prst="roundRect">
            <a:avLst/>
          </a:prstGeom>
          <a:solidFill>
            <a:srgbClr val="FDD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Eye colour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985838" y="4906963"/>
            <a:ext cx="2209800" cy="539750"/>
          </a:xfrm>
          <a:prstGeom prst="roundRect">
            <a:avLst/>
          </a:prstGeom>
          <a:solidFill>
            <a:srgbClr val="F9C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Hair colour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3471863" y="5580063"/>
            <a:ext cx="2209800" cy="539750"/>
          </a:xfrm>
          <a:prstGeom prst="roundRect">
            <a:avLst/>
          </a:prstGeom>
          <a:solidFill>
            <a:srgbClr val="CF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Height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3471863" y="4906963"/>
            <a:ext cx="2209800" cy="539750"/>
          </a:xfrm>
          <a:prstGeom prst="roundRect">
            <a:avLst/>
          </a:prstGeom>
          <a:solidFill>
            <a:srgbClr val="FF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Skin colour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5957888" y="5580063"/>
            <a:ext cx="2211387" cy="539750"/>
          </a:xfrm>
          <a:prstGeom prst="roundRect">
            <a:avLst/>
          </a:prstGeom>
          <a:solidFill>
            <a:srgbClr val="CFB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else?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5957888" y="4906963"/>
            <a:ext cx="2211387" cy="539750"/>
          </a:xfrm>
          <a:prstGeom prst="roundRect">
            <a:avLst/>
          </a:prstGeom>
          <a:solidFill>
            <a:srgbClr val="9EC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Type of family</a:t>
            </a:r>
          </a:p>
        </p:txBody>
      </p:sp>
      <p:pic>
        <p:nvPicPr>
          <p:cNvPr id="10250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1606550"/>
            <a:ext cx="43148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919" y="42862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/>
          <p:cNvSpPr/>
          <p:nvPr/>
        </p:nvSpPr>
        <p:spPr>
          <a:xfrm>
            <a:off x="965200" y="2125663"/>
            <a:ext cx="7204075" cy="1870075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solidFill>
                  <a:srgbClr val="0076B0"/>
                </a:solidFill>
                <a:latin typeface="+mn-lt"/>
              </a:rPr>
              <a:t>What Things Make Us Special?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1606550"/>
            <a:ext cx="12414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689100"/>
            <a:ext cx="12271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65200" y="5048250"/>
            <a:ext cx="7423150" cy="13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Tell </a:t>
            </a:r>
            <a:r>
              <a:rPr lang="en-US" altLang="en-US" dirty="0" smtClean="0">
                <a:solidFill>
                  <a:schemeClr val="tx1"/>
                </a:solidFill>
              </a:rPr>
              <a:t>somebody one </a:t>
            </a:r>
            <a:r>
              <a:rPr lang="en-US" altLang="en-US" dirty="0">
                <a:solidFill>
                  <a:schemeClr val="tx1"/>
                </a:solidFill>
              </a:rPr>
              <a:t>thing about them that is </a:t>
            </a:r>
            <a:r>
              <a:rPr lang="en-US" altLang="en-US" b="1" dirty="0">
                <a:solidFill>
                  <a:schemeClr val="tx1"/>
                </a:solidFill>
              </a:rPr>
              <a:t>special</a:t>
            </a:r>
            <a:r>
              <a:rPr lang="en-US" altLang="en-US" dirty="0">
                <a:solidFill>
                  <a:schemeClr val="tx1"/>
                </a:solidFill>
              </a:rPr>
              <a:t>. It might be the </a:t>
            </a:r>
            <a:r>
              <a:rPr lang="en-US" altLang="en-US" dirty="0" err="1">
                <a:solidFill>
                  <a:schemeClr val="tx1"/>
                </a:solidFill>
              </a:rPr>
              <a:t>colour</a:t>
            </a:r>
            <a:r>
              <a:rPr lang="en-US" altLang="en-US" dirty="0">
                <a:solidFill>
                  <a:schemeClr val="tx1"/>
                </a:solidFill>
              </a:rPr>
              <a:t> of their hair, or something that you know they like or are really good at.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7817" y="40251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965200" y="2324100"/>
            <a:ext cx="7204075" cy="1671638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solidFill>
                  <a:srgbClr val="0076B0"/>
                </a:solidFill>
                <a:latin typeface="+mn-lt"/>
              </a:rPr>
              <a:t>What Things Make Us Special?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74725" y="1473200"/>
            <a:ext cx="742315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Just imagine if everyone looked exactly the same and we all liked the same things.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>
            <a:fillRect/>
          </a:stretch>
        </p:blipFill>
        <p:spPr bwMode="auto">
          <a:xfrm>
            <a:off x="1058863" y="2466975"/>
            <a:ext cx="2360612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654425" y="2103438"/>
            <a:ext cx="3965575" cy="2620962"/>
            <a:chOff x="3654972" y="2103063"/>
            <a:chExt cx="3965028" cy="2479040"/>
          </a:xfrm>
        </p:grpSpPr>
        <p:pic>
          <p:nvPicPr>
            <p:cNvPr id="1229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4972" y="2103063"/>
              <a:ext cx="3965028" cy="2479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TextBox 6"/>
            <p:cNvSpPr txBox="1">
              <a:spLocks noChangeArrowheads="1"/>
            </p:cNvSpPr>
            <p:nvPr/>
          </p:nvSpPr>
          <p:spPr bwMode="auto">
            <a:xfrm>
              <a:off x="4443095" y="2467507"/>
              <a:ext cx="2560320" cy="1698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Would life be as fun if we all looked the same and thought the same things? Probably not!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0944" y="4724400"/>
            <a:ext cx="4733925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Talk to </a:t>
            </a:r>
            <a:r>
              <a:rPr lang="en-GB" altLang="en-US" dirty="0" smtClean="0">
                <a:solidFill>
                  <a:schemeClr val="tx1"/>
                </a:solidFill>
              </a:rPr>
              <a:t>someone about </a:t>
            </a:r>
            <a:r>
              <a:rPr lang="en-GB" altLang="en-US" dirty="0">
                <a:solidFill>
                  <a:schemeClr val="tx1"/>
                </a:solidFill>
              </a:rPr>
              <a:t>what you think life would be like if everyone looked the same and were good at the same things.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 smtClean="0">
                <a:solidFill>
                  <a:schemeClr val="tx1"/>
                </a:solidFill>
              </a:rPr>
              <a:t>What problems might that cause?</a:t>
            </a: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863" y="54879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(1)</Template>
  <TotalTime>273</TotalTime>
  <Words>676</Words>
  <Application>Microsoft Office PowerPoint</Application>
  <PresentationFormat>On-screen Show (4:3)</PresentationFormat>
  <Paragraphs>81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MS PGothic</vt:lpstr>
      <vt:lpstr>Times New Roman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Things Make Us Different?</vt:lpstr>
      <vt:lpstr>What Things Make Us Different?</vt:lpstr>
      <vt:lpstr>What Things Make Us Special?</vt:lpstr>
      <vt:lpstr>What Things Make Us Special?</vt:lpstr>
      <vt:lpstr>Why Are People Different?</vt:lpstr>
      <vt:lpstr>Why Are People Different?</vt:lpstr>
      <vt:lpstr>Respecting Differences</vt:lpstr>
      <vt:lpstr>What To Do If Discrimination Is Happening</vt:lpstr>
      <vt:lpstr>What To Do If Discrimination Is Happening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Becky Smith</dc:creator>
  <cp:lastModifiedBy>profile</cp:lastModifiedBy>
  <cp:revision>20</cp:revision>
  <dcterms:created xsi:type="dcterms:W3CDTF">2020-07-06T11:35:11Z</dcterms:created>
  <dcterms:modified xsi:type="dcterms:W3CDTF">2021-02-12T09:40:09Z</dcterms:modified>
</cp:coreProperties>
</file>