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8"/>
  </p:notesMasterIdLst>
  <p:handoutMasterIdLst>
    <p:handoutMasterId r:id="rId19"/>
  </p:handoutMasterIdLst>
  <p:sldIdLst>
    <p:sldId id="258" r:id="rId2"/>
    <p:sldId id="264" r:id="rId3"/>
    <p:sldId id="268" r:id="rId4"/>
    <p:sldId id="269" r:id="rId5"/>
    <p:sldId id="274" r:id="rId6"/>
    <p:sldId id="270" r:id="rId7"/>
    <p:sldId id="275" r:id="rId8"/>
    <p:sldId id="271" r:id="rId9"/>
    <p:sldId id="276" r:id="rId10"/>
    <p:sldId id="272" r:id="rId11"/>
    <p:sldId id="277" r:id="rId12"/>
    <p:sldId id="273" r:id="rId13"/>
    <p:sldId id="278" r:id="rId14"/>
    <p:sldId id="279" r:id="rId15"/>
    <p:sldId id="280" r:id="rId16"/>
    <p:sldId id="267" r:id="rId17"/>
  </p:sldIdLst>
  <p:sldSz cx="9144000" cy="6858000" type="screen4x3"/>
  <p:notesSz cx="6858000" cy="9144000"/>
  <p:embeddedFontLst>
    <p:embeddedFont>
      <p:font typeface="Twinkl" panose="020B0604020202020204" charset="0"/>
      <p:regular r:id="rId20"/>
      <p:bold r:id="rId21"/>
    </p:embeddedFont>
    <p:embeddedFont>
      <p:font typeface="Twinkl SemiBold" charset="0"/>
      <p:bold r:id="rId22"/>
    </p:embeddedFont>
    <p:embeddedFont>
      <p:font typeface="Calibri" panose="020F0502020204030204" pitchFamily="34" charset="0"/>
      <p:regular r:id="rId23"/>
      <p:bold r:id="rId24"/>
      <p:italic r:id="rId25"/>
      <p:boldItalic r:id="rId26"/>
    </p:embeddedFont>
    <p:embeddedFont>
      <p:font typeface="Sassoon Infant Rg" panose="02000503030000020003" charset="0"/>
      <p:regular r:id="rId27"/>
      <p:bold r:id="rId28"/>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40">
          <p15:clr>
            <a:srgbClr val="A4A3A4"/>
          </p15:clr>
        </p15:guide>
        <p15:guide id="4" orient="horz" pos="3974">
          <p15:clr>
            <a:srgbClr val="A4A3A4"/>
          </p15:clr>
        </p15:guide>
        <p15:guide id="5" pos="5420">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1E5A"/>
    <a:srgbClr val="18A0DB"/>
    <a:srgbClr val="BC0105"/>
    <a:srgbClr val="4DB1E3"/>
    <a:srgbClr val="80C1EB"/>
    <a:srgbClr val="ACDDFC"/>
    <a:srgbClr val="FFFFFF"/>
    <a:srgbClr val="4AA1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38" autoAdjust="0"/>
    <p:restoredTop sz="94660"/>
  </p:normalViewPr>
  <p:slideViewPr>
    <p:cSldViewPr snapToGrid="0" showGuides="1">
      <p:cViewPr varScale="1">
        <p:scale>
          <a:sx n="99" d="100"/>
          <a:sy n="99" d="100"/>
        </p:scale>
        <p:origin x="883" y="8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handoutMaster" Target="handoutMasters/handoutMaster1.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C63DBCBB-90E4-4048-88C1-2F70AB8C8589}" type="datetimeFigureOut">
              <a:rPr lang="en-GB"/>
              <a:pPr>
                <a:defRPr/>
              </a:pPr>
              <a:t>04/03/2021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63D1EABA-DBE7-4B8A-B1A0-615DA257C66C}" type="slidenum">
              <a:rPr lang="en-GB"/>
              <a:pPr>
                <a:defRPr/>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9EB2D7A3-5B38-476C-8EDD-9C017DA16293}" type="datetimeFigureOut">
              <a:rPr lang="en-GB"/>
              <a:pPr>
                <a:defRPr/>
              </a:pPr>
              <a:t>04/03/2021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4A246C6F-D9CF-441A-B6C2-CDF5572C3045}"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1929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1"/>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5596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972934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6"/>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7"/>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57062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89272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image" Target="../media/image2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356102" y="4990454"/>
            <a:ext cx="7036230" cy="553998"/>
          </a:xfrm>
          <a:prstGeom prst="rect">
            <a:avLst/>
          </a:prstGeom>
          <a:solidFill>
            <a:schemeClr val="bg1"/>
          </a:solidFill>
        </p:spPr>
        <p:txBody>
          <a:bodyPr wrap="square" rtlCol="0">
            <a:spAutoFit/>
          </a:bodyPr>
          <a:lstStyle/>
          <a:p>
            <a:pPr algn="ctr"/>
            <a:r>
              <a:rPr lang="en-GB" sz="3000" dirty="0" smtClean="0"/>
              <a:t>Friday 5 March 2021</a:t>
            </a:r>
            <a:endParaRPr lang="en-GB" sz="30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1919" y="5544452"/>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4"/>
          <a:stretch>
            <a:fillRect/>
          </a:stretch>
        </p:blipFill>
        <p:spPr>
          <a:xfrm rot="4443446">
            <a:off x="451964" y="1304988"/>
            <a:ext cx="3057143" cy="2295238"/>
          </a:xfrm>
          <a:prstGeom prst="rect">
            <a:avLst/>
          </a:prstGeom>
        </p:spPr>
      </p:pic>
      <p:pic>
        <p:nvPicPr>
          <p:cNvPr id="4" name="Picture 3"/>
          <p:cNvPicPr>
            <a:picLocks noChangeAspect="1"/>
          </p:cNvPicPr>
          <p:nvPr/>
        </p:nvPicPr>
        <p:blipFill>
          <a:blip r:embed="rId5"/>
          <a:stretch>
            <a:fillRect/>
          </a:stretch>
        </p:blipFill>
        <p:spPr>
          <a:xfrm rot="6124556">
            <a:off x="3119988" y="3315136"/>
            <a:ext cx="3057143" cy="2295238"/>
          </a:xfrm>
          <a:prstGeom prst="rect">
            <a:avLst/>
          </a:prstGeom>
        </p:spPr>
      </p:pic>
      <p:pic>
        <p:nvPicPr>
          <p:cNvPr id="5" name="Picture 4"/>
          <p:cNvPicPr>
            <a:picLocks noChangeAspect="1"/>
          </p:cNvPicPr>
          <p:nvPr/>
        </p:nvPicPr>
        <p:blipFill>
          <a:blip r:embed="rId6"/>
          <a:stretch>
            <a:fillRect/>
          </a:stretch>
        </p:blipFill>
        <p:spPr>
          <a:xfrm rot="6078655">
            <a:off x="5949360" y="1580299"/>
            <a:ext cx="3057143" cy="2295238"/>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03138" y="5424030"/>
            <a:ext cx="487363" cy="487363"/>
          </a:xfrm>
          <a:prstGeom prst="rect">
            <a:avLst/>
          </a:prstGeom>
        </p:spPr>
      </p:pic>
    </p:spTree>
    <p:extLst>
      <p:ext uri="{BB962C8B-B14F-4D97-AF65-F5344CB8AC3E}">
        <p14:creationId xmlns:p14="http://schemas.microsoft.com/office/powerpoint/2010/main" val="191376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8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Me</a:t>
            </a:r>
            <a:endParaRPr lang="en-GB" dirty="0"/>
          </a:p>
        </p:txBody>
      </p:sp>
      <p:pic>
        <p:nvPicPr>
          <p:cNvPr id="3" name="Picture 2"/>
          <p:cNvPicPr>
            <a:picLocks noChangeAspect="1"/>
          </p:cNvPicPr>
          <p:nvPr/>
        </p:nvPicPr>
        <p:blipFill>
          <a:blip r:embed="rId4"/>
          <a:stretch>
            <a:fillRect/>
          </a:stretch>
        </p:blipFill>
        <p:spPr>
          <a:xfrm>
            <a:off x="541520" y="1323779"/>
            <a:ext cx="4419006" cy="3317696"/>
          </a:xfrm>
          <a:prstGeom prst="rect">
            <a:avLst/>
          </a:prstGeom>
        </p:spPr>
      </p:pic>
      <p:pic>
        <p:nvPicPr>
          <p:cNvPr id="4" name="Picture 3"/>
          <p:cNvPicPr>
            <a:picLocks noChangeAspect="1"/>
          </p:cNvPicPr>
          <p:nvPr/>
        </p:nvPicPr>
        <p:blipFill>
          <a:blip r:embed="rId5"/>
          <a:stretch>
            <a:fillRect/>
          </a:stretch>
        </p:blipFill>
        <p:spPr>
          <a:xfrm rot="5400000">
            <a:off x="5701388" y="964025"/>
            <a:ext cx="3057143" cy="2295238"/>
          </a:xfrm>
          <a:prstGeom prst="rect">
            <a:avLst/>
          </a:prstGeom>
        </p:spPr>
      </p:pic>
      <p:pic>
        <p:nvPicPr>
          <p:cNvPr id="5" name="Picture 4"/>
          <p:cNvPicPr>
            <a:picLocks noChangeAspect="1"/>
          </p:cNvPicPr>
          <p:nvPr/>
        </p:nvPicPr>
        <p:blipFill rotWithShape="1">
          <a:blip r:embed="rId6"/>
          <a:srcRect l="18468" b="3009"/>
          <a:stretch/>
        </p:blipFill>
        <p:spPr>
          <a:xfrm rot="16200000">
            <a:off x="4849389" y="2478190"/>
            <a:ext cx="2996118" cy="4752272"/>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81369" y="5641007"/>
            <a:ext cx="487363" cy="487363"/>
          </a:xfrm>
          <a:prstGeom prst="rect">
            <a:avLst/>
          </a:prstGeom>
        </p:spPr>
      </p:pic>
    </p:spTree>
    <p:extLst>
      <p:ext uri="{BB962C8B-B14F-4D97-AF65-F5344CB8AC3E}">
        <p14:creationId xmlns:p14="http://schemas.microsoft.com/office/powerpoint/2010/main" val="2925598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5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4"/>
          <a:stretch>
            <a:fillRect/>
          </a:stretch>
        </p:blipFill>
        <p:spPr>
          <a:xfrm>
            <a:off x="2619619" y="2567658"/>
            <a:ext cx="3895232" cy="2592100"/>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7125" y="4709930"/>
            <a:ext cx="487363" cy="487363"/>
          </a:xfrm>
          <a:prstGeom prst="rect">
            <a:avLst/>
          </a:prstGeom>
        </p:spPr>
      </p:pic>
    </p:spTree>
    <p:extLst>
      <p:ext uri="{BB962C8B-B14F-4D97-AF65-F5344CB8AC3E}">
        <p14:creationId xmlns:p14="http://schemas.microsoft.com/office/powerpoint/2010/main" val="224461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987" y="3090359"/>
            <a:ext cx="8778012" cy="994306"/>
          </a:xfrm>
        </p:spPr>
        <p:txBody>
          <a:bodyPr/>
          <a:lstStyle/>
          <a:p>
            <a:pPr algn="ctr"/>
            <a:r>
              <a:rPr lang="en-GB" dirty="0" smtClean="0"/>
              <a:t>Challenge</a:t>
            </a:r>
            <a:r>
              <a:rPr lang="en-GB" sz="2000" dirty="0" smtClean="0"/>
              <a:t>:</a:t>
            </a:r>
            <a:br>
              <a:rPr lang="en-GB" sz="2000" dirty="0" smtClean="0"/>
            </a:br>
            <a:r>
              <a:rPr lang="en-GB" sz="2000" dirty="0"/>
              <a:t/>
            </a:r>
            <a:br>
              <a:rPr lang="en-GB" sz="2000" dirty="0"/>
            </a:br>
            <a:r>
              <a:rPr lang="en-GB" sz="2000" dirty="0" smtClean="0"/>
              <a:t>Conduct an interview with a family member or a adult at school</a:t>
            </a:r>
            <a:br>
              <a:rPr lang="en-GB" sz="2000" dirty="0" smtClean="0"/>
            </a:br>
            <a:r>
              <a:rPr lang="en-GB" sz="2000" dirty="0"/>
              <a:t/>
            </a:r>
            <a:br>
              <a:rPr lang="en-GB" sz="2000" dirty="0"/>
            </a:br>
            <a:r>
              <a:rPr lang="en-GB" sz="2000" dirty="0" smtClean="0"/>
              <a:t>1. What is the first book you can remember reading?</a:t>
            </a:r>
            <a:br>
              <a:rPr lang="en-GB" sz="2000" dirty="0" smtClean="0"/>
            </a:br>
            <a:r>
              <a:rPr lang="en-GB" sz="2000" dirty="0" smtClean="0"/>
              <a:t>2. Who read to you when you were younger?</a:t>
            </a:r>
            <a:br>
              <a:rPr lang="en-GB" sz="2000" dirty="0" smtClean="0"/>
            </a:br>
            <a:r>
              <a:rPr lang="en-GB" sz="2000" dirty="0" smtClean="0"/>
              <a:t>3. Do you prefer reading or listening?</a:t>
            </a:r>
            <a:br>
              <a:rPr lang="en-GB" sz="2000" dirty="0" smtClean="0"/>
            </a:br>
            <a:r>
              <a:rPr lang="en-GB" sz="2000" dirty="0" smtClean="0"/>
              <a:t>4. Have you always liked the same type of books?</a:t>
            </a:r>
            <a:br>
              <a:rPr lang="en-GB" sz="2000" dirty="0" smtClean="0"/>
            </a:br>
            <a:r>
              <a:rPr lang="en-GB" sz="2000" dirty="0" smtClean="0"/>
              <a:t>5. What types of books do your families like?</a:t>
            </a:r>
            <a:br>
              <a:rPr lang="en-GB" sz="2000" dirty="0" smtClean="0"/>
            </a:br>
            <a:r>
              <a:rPr lang="en-GB" sz="2000" dirty="0" smtClean="0"/>
              <a:t>6. What book would you recommend for me?</a:t>
            </a:r>
            <a:br>
              <a:rPr lang="en-GB" sz="2000" dirty="0" smtClean="0"/>
            </a:br>
            <a:r>
              <a:rPr lang="en-GB" sz="2000" dirty="0"/>
              <a:t/>
            </a:r>
            <a:br>
              <a:rPr lang="en-GB" sz="2000" dirty="0"/>
            </a:br>
            <a:r>
              <a:rPr lang="en-GB" sz="2000" dirty="0" smtClean="0"/>
              <a:t>And any other questions you would like to ask them about reading!</a:t>
            </a:r>
            <a:br>
              <a:rPr lang="en-GB" sz="2000" dirty="0" smtClean="0"/>
            </a:br>
            <a:r>
              <a:rPr lang="en-GB" sz="2000" dirty="0" smtClean="0"/>
              <a:t/>
            </a:r>
            <a:br>
              <a:rPr lang="en-GB" sz="2000" dirty="0" smtClean="0"/>
            </a:br>
            <a:endParaRPr lang="en-GB" sz="20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5423" y="5385284"/>
            <a:ext cx="487363" cy="487363"/>
          </a:xfrm>
          <a:prstGeom prst="rect">
            <a:avLst/>
          </a:prstGeom>
        </p:spPr>
      </p:pic>
    </p:spTree>
    <p:extLst>
      <p:ext uri="{BB962C8B-B14F-4D97-AF65-F5344CB8AC3E}">
        <p14:creationId xmlns:p14="http://schemas.microsoft.com/office/powerpoint/2010/main" val="46199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5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Follow up work</a:t>
            </a:r>
            <a:endParaRPr lang="en-GB" dirty="0"/>
          </a:p>
        </p:txBody>
      </p:sp>
      <p:sp>
        <p:nvSpPr>
          <p:cNvPr id="3" name="TextBox 2"/>
          <p:cNvSpPr txBox="1"/>
          <p:nvPr/>
        </p:nvSpPr>
        <p:spPr>
          <a:xfrm>
            <a:off x="922149" y="1952786"/>
            <a:ext cx="7338448" cy="1477328"/>
          </a:xfrm>
          <a:prstGeom prst="rect">
            <a:avLst/>
          </a:prstGeom>
          <a:noFill/>
        </p:spPr>
        <p:txBody>
          <a:bodyPr wrap="square" rtlCol="0">
            <a:spAutoFit/>
          </a:bodyPr>
          <a:lstStyle/>
          <a:p>
            <a:r>
              <a:rPr lang="en-GB" dirty="0" smtClean="0"/>
              <a:t>Scavenger hunts!</a:t>
            </a:r>
          </a:p>
          <a:p>
            <a:endParaRPr lang="en-GB" dirty="0"/>
          </a:p>
          <a:p>
            <a:r>
              <a:rPr lang="en-GB" dirty="0" smtClean="0"/>
              <a:t>Ask your teacher for a copy if you wish to take part! </a:t>
            </a:r>
            <a:endParaRPr lang="en-GB" dirty="0"/>
          </a:p>
          <a:p>
            <a:endParaRPr lang="en-GB" dirty="0" smtClean="0"/>
          </a:p>
          <a:p>
            <a:endParaRPr lang="en-GB" dirty="0"/>
          </a:p>
        </p:txBody>
      </p:sp>
      <p:pic>
        <p:nvPicPr>
          <p:cNvPr id="4" name="Picture 3"/>
          <p:cNvPicPr>
            <a:picLocks noChangeAspect="1"/>
          </p:cNvPicPr>
          <p:nvPr/>
        </p:nvPicPr>
        <p:blipFill rotWithShape="1">
          <a:blip r:embed="rId4"/>
          <a:srcRect l="10139" t="13659" r="26495" b="14205"/>
          <a:stretch/>
        </p:blipFill>
        <p:spPr>
          <a:xfrm>
            <a:off x="617196" y="2966043"/>
            <a:ext cx="4150395" cy="2657709"/>
          </a:xfrm>
          <a:prstGeom prst="rect">
            <a:avLst/>
          </a:prstGeom>
        </p:spPr>
      </p:pic>
      <p:pic>
        <p:nvPicPr>
          <p:cNvPr id="5" name="Picture 4"/>
          <p:cNvPicPr>
            <a:picLocks noChangeAspect="1"/>
          </p:cNvPicPr>
          <p:nvPr/>
        </p:nvPicPr>
        <p:blipFill rotWithShape="1">
          <a:blip r:embed="rId5"/>
          <a:srcRect l="10381" t="14521" r="26839" b="6514"/>
          <a:stretch/>
        </p:blipFill>
        <p:spPr>
          <a:xfrm>
            <a:off x="4809072" y="2961666"/>
            <a:ext cx="3756478" cy="2657709"/>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73234" y="1454913"/>
            <a:ext cx="487363" cy="487363"/>
          </a:xfrm>
          <a:prstGeom prst="rect">
            <a:avLst/>
          </a:prstGeom>
        </p:spPr>
      </p:pic>
    </p:spTree>
    <p:extLst>
      <p:ext uri="{BB962C8B-B14F-4D97-AF65-F5344CB8AC3E}">
        <p14:creationId xmlns:p14="http://schemas.microsoft.com/office/powerpoint/2010/main" val="3079592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00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Happy Birthday!</a:t>
            </a:r>
            <a:endParaRPr lang="en-GB" dirty="0"/>
          </a:p>
        </p:txBody>
      </p:sp>
      <p:pic>
        <p:nvPicPr>
          <p:cNvPr id="204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5647" y="1588576"/>
            <a:ext cx="5083175" cy="10445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15017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 name="Rectangle 4"/>
          <p:cNvSpPr/>
          <p:nvPr/>
        </p:nvSpPr>
        <p:spPr>
          <a:xfrm>
            <a:off x="2340244" y="2631590"/>
            <a:ext cx="4572000" cy="3754874"/>
          </a:xfrm>
          <a:prstGeom prst="rect">
            <a:avLst/>
          </a:prstGeom>
        </p:spPr>
        <p:txBody>
          <a:bodyPr>
            <a:spAutoFit/>
          </a:bodyPr>
          <a:lstStyle/>
          <a:p>
            <a:pPr lvl="0" algn="ctr"/>
            <a:r>
              <a:rPr lang="en-GB" altLang="en-US" sz="2000" b="1" dirty="0">
                <a:solidFill>
                  <a:srgbClr val="FF0000"/>
                </a:solidFill>
                <a:latin typeface="Arial" panose="020B0604020202020204" pitchFamily="34" charset="0"/>
                <a:ea typeface="Calibri" panose="020F0502020204030204" pitchFamily="34" charset="0"/>
                <a:cs typeface="Arial" panose="020B0604020202020204" pitchFamily="34" charset="0"/>
              </a:rPr>
              <a:t>Primary </a:t>
            </a:r>
            <a:r>
              <a:rPr lang="en-GB" altLang="en-US" sz="2000" b="1" dirty="0" err="1">
                <a:solidFill>
                  <a:srgbClr val="FF0000"/>
                </a:solidFill>
                <a:latin typeface="Arial" panose="020B0604020202020204" pitchFamily="34" charset="0"/>
                <a:ea typeface="Calibri" panose="020F0502020204030204" pitchFamily="34" charset="0"/>
                <a:cs typeface="Arial" panose="020B0604020202020204" pitchFamily="34" charset="0"/>
              </a:rPr>
              <a:t>Dept</a:t>
            </a:r>
            <a:endParaRPr lang="en-GB" altLang="en-US" sz="600" dirty="0"/>
          </a:p>
          <a:p>
            <a:pPr lvl="0" algn="ctr"/>
            <a:r>
              <a:rPr lang="en-GB" altLang="en-US" dirty="0">
                <a:solidFill>
                  <a:srgbClr val="5B9BD5"/>
                </a:solidFill>
                <a:latin typeface="Arial" panose="020B0604020202020204" pitchFamily="34" charset="0"/>
                <a:ea typeface="Calibri" panose="020F0502020204030204" pitchFamily="34" charset="0"/>
                <a:cs typeface="Arial" panose="020B0604020202020204" pitchFamily="34" charset="0"/>
              </a:rPr>
              <a:t>Mikey 5 March </a:t>
            </a:r>
            <a:endParaRPr lang="en-GB" altLang="en-US" sz="600" dirty="0"/>
          </a:p>
          <a:p>
            <a:pPr lvl="0" algn="ctr"/>
            <a:r>
              <a:rPr lang="en-GB" altLang="en-US" dirty="0">
                <a:solidFill>
                  <a:srgbClr val="5B9BD5"/>
                </a:solidFill>
                <a:latin typeface="Arial" panose="020B0604020202020204" pitchFamily="34" charset="0"/>
                <a:ea typeface="Calibri" panose="020F0502020204030204" pitchFamily="34" charset="0"/>
                <a:cs typeface="Arial" panose="020B0604020202020204" pitchFamily="34" charset="0"/>
              </a:rPr>
              <a:t>Jason 7 March </a:t>
            </a:r>
            <a:endParaRPr lang="en-GB" altLang="en-US" sz="600" dirty="0"/>
          </a:p>
          <a:p>
            <a:pPr lvl="0" algn="ctr"/>
            <a:r>
              <a:rPr lang="en-GB" altLang="en-US" dirty="0">
                <a:solidFill>
                  <a:srgbClr val="5B9BD5"/>
                </a:solidFill>
                <a:latin typeface="Arial" panose="020B0604020202020204" pitchFamily="34" charset="0"/>
                <a:ea typeface="Calibri" panose="020F0502020204030204" pitchFamily="34" charset="0"/>
                <a:cs typeface="Arial" panose="020B0604020202020204" pitchFamily="34" charset="0"/>
              </a:rPr>
              <a:t>Harley 8 March </a:t>
            </a:r>
            <a:endParaRPr lang="en-GB" altLang="en-US" sz="600" dirty="0"/>
          </a:p>
          <a:p>
            <a:pPr lvl="0" algn="ctr"/>
            <a:r>
              <a:rPr lang="en-GB" altLang="en-US" sz="2000" b="1" dirty="0">
                <a:solidFill>
                  <a:srgbClr val="FF0000"/>
                </a:solidFill>
                <a:latin typeface="Arial" panose="020B0604020202020204" pitchFamily="34" charset="0"/>
                <a:ea typeface="Calibri" panose="020F0502020204030204" pitchFamily="34" charset="0"/>
                <a:cs typeface="Arial" panose="020B0604020202020204" pitchFamily="34" charset="0"/>
              </a:rPr>
              <a:t>Secondary </a:t>
            </a:r>
            <a:r>
              <a:rPr lang="en-GB" altLang="en-US" sz="2000" b="1" dirty="0" err="1">
                <a:solidFill>
                  <a:srgbClr val="FF0000"/>
                </a:solidFill>
                <a:latin typeface="Arial" panose="020B0604020202020204" pitchFamily="34" charset="0"/>
                <a:ea typeface="Calibri" panose="020F0502020204030204" pitchFamily="34" charset="0"/>
                <a:cs typeface="Arial" panose="020B0604020202020204" pitchFamily="34" charset="0"/>
              </a:rPr>
              <a:t>Dept</a:t>
            </a:r>
            <a:endParaRPr lang="en-GB" altLang="en-US" sz="600" dirty="0"/>
          </a:p>
          <a:p>
            <a:pPr lvl="0" algn="ctr"/>
            <a:r>
              <a:rPr lang="en-GB" altLang="en-US" dirty="0">
                <a:solidFill>
                  <a:srgbClr val="5B9BD5"/>
                </a:solidFill>
                <a:latin typeface="Arial" panose="020B0604020202020204" pitchFamily="34" charset="0"/>
                <a:ea typeface="Calibri" panose="020F0502020204030204" pitchFamily="34" charset="0"/>
                <a:cs typeface="Arial" panose="020B0604020202020204" pitchFamily="34" charset="0"/>
              </a:rPr>
              <a:t>William 5 March</a:t>
            </a:r>
            <a:endParaRPr lang="en-GB" altLang="en-US" sz="600" dirty="0"/>
          </a:p>
          <a:p>
            <a:pPr lvl="0" algn="ctr"/>
            <a:r>
              <a:rPr lang="en-GB" altLang="en-US" dirty="0">
                <a:solidFill>
                  <a:srgbClr val="5B9BD5"/>
                </a:solidFill>
                <a:latin typeface="Arial" panose="020B0604020202020204" pitchFamily="34" charset="0"/>
                <a:ea typeface="Calibri" panose="020F0502020204030204" pitchFamily="34" charset="0"/>
                <a:cs typeface="Arial" panose="020B0604020202020204" pitchFamily="34" charset="0"/>
              </a:rPr>
              <a:t>Martin 5 March</a:t>
            </a:r>
            <a:endParaRPr lang="en-GB" altLang="en-US" sz="600" dirty="0"/>
          </a:p>
          <a:p>
            <a:pPr lvl="0" algn="ctr"/>
            <a:r>
              <a:rPr lang="en-GB" altLang="en-US" dirty="0" err="1">
                <a:solidFill>
                  <a:srgbClr val="5B9BD5"/>
                </a:solidFill>
                <a:latin typeface="Arial" panose="020B0604020202020204" pitchFamily="34" charset="0"/>
                <a:ea typeface="Calibri" panose="020F0502020204030204" pitchFamily="34" charset="0"/>
                <a:cs typeface="Arial" panose="020B0604020202020204" pitchFamily="34" charset="0"/>
              </a:rPr>
              <a:t>Kaiyeem</a:t>
            </a:r>
            <a:r>
              <a:rPr lang="en-GB" altLang="en-US" dirty="0">
                <a:solidFill>
                  <a:srgbClr val="5B9BD5"/>
                </a:solidFill>
                <a:latin typeface="Arial" panose="020B0604020202020204" pitchFamily="34" charset="0"/>
                <a:ea typeface="Calibri" panose="020F0502020204030204" pitchFamily="34" charset="0"/>
                <a:cs typeface="Arial" panose="020B0604020202020204" pitchFamily="34" charset="0"/>
              </a:rPr>
              <a:t>	 5 March</a:t>
            </a:r>
            <a:endParaRPr lang="en-GB" altLang="en-US" sz="600" dirty="0"/>
          </a:p>
          <a:p>
            <a:pPr lvl="0" algn="ctr"/>
            <a:r>
              <a:rPr lang="en-GB" altLang="en-US" dirty="0">
                <a:solidFill>
                  <a:srgbClr val="5B9BD5"/>
                </a:solidFill>
                <a:latin typeface="Arial" panose="020B0604020202020204" pitchFamily="34" charset="0"/>
                <a:ea typeface="Calibri" panose="020F0502020204030204" pitchFamily="34" charset="0"/>
                <a:cs typeface="Arial" panose="020B0604020202020204" pitchFamily="34" charset="0"/>
              </a:rPr>
              <a:t>Owen 8 March </a:t>
            </a:r>
            <a:endParaRPr lang="en-GB" altLang="en-US" sz="600" dirty="0"/>
          </a:p>
          <a:p>
            <a:pPr lvl="0" algn="ctr"/>
            <a:r>
              <a:rPr lang="en-GB" altLang="en-US" dirty="0">
                <a:solidFill>
                  <a:srgbClr val="5B9BD5"/>
                </a:solidFill>
                <a:latin typeface="Arial" panose="020B0604020202020204" pitchFamily="34" charset="0"/>
                <a:ea typeface="Calibri" panose="020F0502020204030204" pitchFamily="34" charset="0"/>
                <a:cs typeface="Arial" panose="020B0604020202020204" pitchFamily="34" charset="0"/>
              </a:rPr>
              <a:t>Ashley 10 March </a:t>
            </a:r>
            <a:endParaRPr lang="en-GB" altLang="en-US" sz="600" dirty="0"/>
          </a:p>
          <a:p>
            <a:pPr lvl="0" algn="ctr"/>
            <a:r>
              <a:rPr lang="en-GB" altLang="en-US" dirty="0">
                <a:solidFill>
                  <a:srgbClr val="FF0000"/>
                </a:solidFill>
                <a:latin typeface="Arial" panose="020B0604020202020204" pitchFamily="34" charset="0"/>
                <a:ea typeface="Calibri" panose="020F0502020204030204" pitchFamily="34" charset="0"/>
                <a:cs typeface="Arial" panose="020B0604020202020204" pitchFamily="34" charset="0"/>
              </a:rPr>
              <a:t>We wish you all a </a:t>
            </a:r>
            <a:r>
              <a:rPr lang="en-GB" altLang="en-US" b="1" dirty="0">
                <a:solidFill>
                  <a:srgbClr val="002060"/>
                </a:solidFill>
                <a:latin typeface="Arial" panose="020B0604020202020204" pitchFamily="34" charset="0"/>
                <a:ea typeface="Calibri" panose="020F0502020204030204" pitchFamily="34" charset="0"/>
                <a:cs typeface="Arial" panose="020B0604020202020204" pitchFamily="34" charset="0"/>
              </a:rPr>
              <a:t>Wonderful</a:t>
            </a:r>
            <a:r>
              <a:rPr lang="en-GB" altLang="en-US"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GB" altLang="en-US" b="1" dirty="0">
                <a:solidFill>
                  <a:srgbClr val="002060"/>
                </a:solidFill>
                <a:latin typeface="Arial" panose="020B0604020202020204" pitchFamily="34" charset="0"/>
                <a:ea typeface="Calibri" panose="020F0502020204030204" pitchFamily="34" charset="0"/>
                <a:cs typeface="Arial" panose="020B0604020202020204" pitchFamily="34" charset="0"/>
              </a:rPr>
              <a:t>Birthday</a:t>
            </a:r>
            <a:r>
              <a:rPr lang="en-GB" altLang="en-US"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GB" altLang="en-US" dirty="0">
                <a:solidFill>
                  <a:srgbClr val="FFC000"/>
                </a:solidFill>
                <a:latin typeface="Arial" panose="020B0604020202020204" pitchFamily="34" charset="0"/>
                <a:ea typeface="Calibri" panose="020F0502020204030204" pitchFamily="34" charset="0"/>
                <a:cs typeface="Arial" panose="020B0604020202020204" pitchFamily="34" charset="0"/>
              </a:rPr>
              <a:t>and have fun!</a:t>
            </a:r>
            <a:endParaRPr lang="en-GB" altLang="en-US" sz="600" dirty="0"/>
          </a:p>
          <a:p>
            <a:pPr lvl="0" algn="ctr"/>
            <a:endParaRPr lang="en-GB" altLang="en-US" dirty="0">
              <a:latin typeface="Arial" panose="020B0604020202020204" pitchFamily="34" charset="0"/>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198" y="5044322"/>
            <a:ext cx="487363" cy="487363"/>
          </a:xfrm>
          <a:prstGeom prst="rect">
            <a:avLst/>
          </a:prstGeom>
        </p:spPr>
      </p:pic>
    </p:spTree>
    <p:extLst>
      <p:ext uri="{BB962C8B-B14F-4D97-AF65-F5344CB8AC3E}">
        <p14:creationId xmlns:p14="http://schemas.microsoft.com/office/powerpoint/2010/main" val="384269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56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0"/>
          <p:cNvSpPr>
            <a:spLocks noGrp="1"/>
          </p:cNvSpPr>
          <p:nvPr>
            <p:ph type="title"/>
          </p:nvPr>
        </p:nvSpPr>
        <p:spPr>
          <a:xfrm>
            <a:off x="457200" y="479425"/>
            <a:ext cx="8220075" cy="993775"/>
          </a:xfrm>
        </p:spPr>
        <p:txBody>
          <a:bodyPr/>
          <a:lstStyle/>
          <a:p>
            <a:pPr eaLnBrk="1" hangingPunct="1"/>
            <a:r>
              <a:rPr lang="en-GB" altLang="en-US" sz="3600" dirty="0">
                <a:latin typeface="+mn-lt"/>
              </a:rPr>
              <a:t>What Is World Book Day?</a:t>
            </a:r>
          </a:p>
        </p:txBody>
      </p:sp>
      <p:sp>
        <p:nvSpPr>
          <p:cNvPr id="15364" name="Rectangle 4"/>
          <p:cNvSpPr>
            <a:spLocks noChangeArrowheads="1"/>
          </p:cNvSpPr>
          <p:nvPr/>
        </p:nvSpPr>
        <p:spPr bwMode="auto">
          <a:xfrm>
            <a:off x="755650" y="1514475"/>
            <a:ext cx="7632700" cy="149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2200" dirty="0">
                <a:solidFill>
                  <a:schemeClr val="tx1"/>
                </a:solidFill>
                <a:ea typeface="Twinkl" pitchFamily="2" charset="0"/>
                <a:cs typeface="Twinkl" pitchFamily="2" charset="0"/>
              </a:rPr>
              <a:t>It is a day set aside each year to celebrate books, authors, and reading!</a:t>
            </a:r>
          </a:p>
          <a:p>
            <a:pPr eaLnBrk="1" hangingPunct="1">
              <a:lnSpc>
                <a:spcPct val="100000"/>
              </a:lnSpc>
              <a:spcBef>
                <a:spcPct val="0"/>
              </a:spcBef>
              <a:buFontTx/>
              <a:buNone/>
            </a:pPr>
            <a:endParaRPr lang="en-US" altLang="en-US" sz="2200" dirty="0">
              <a:solidFill>
                <a:schemeClr val="tx1"/>
              </a:solidFill>
              <a:ea typeface="Twinkl" pitchFamily="2" charset="0"/>
              <a:cs typeface="Twinkl" pitchFamily="2" charset="0"/>
            </a:endParaRPr>
          </a:p>
          <a:p>
            <a:pPr eaLnBrk="1" hangingPunct="1">
              <a:lnSpc>
                <a:spcPct val="100000"/>
              </a:lnSpc>
              <a:spcBef>
                <a:spcPct val="0"/>
              </a:spcBef>
              <a:buFontTx/>
              <a:buNone/>
            </a:pPr>
            <a:r>
              <a:rPr lang="en-US" altLang="en-US" sz="2200" dirty="0">
                <a:solidFill>
                  <a:schemeClr val="tx1"/>
                </a:solidFill>
                <a:ea typeface="Twinkl" pitchFamily="2" charset="0"/>
                <a:cs typeface="Twinkl" pitchFamily="2" charset="0"/>
              </a:rPr>
              <a:t>What are some of your favorite books?</a:t>
            </a:r>
          </a:p>
        </p:txBody>
      </p:sp>
      <p:pic>
        <p:nvPicPr>
          <p:cNvPr id="9220" name="Picture 3"/>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636963" y="3317875"/>
            <a:ext cx="5216525" cy="32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623" y="5338789"/>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4"/>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339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1536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Mrs Tobin’s reading journey</a:t>
            </a:r>
            <a:endParaRPr lang="en-GB" dirty="0"/>
          </a:p>
        </p:txBody>
      </p:sp>
      <p:sp>
        <p:nvSpPr>
          <p:cNvPr id="3" name="TextBox 2"/>
          <p:cNvSpPr txBox="1"/>
          <p:nvPr/>
        </p:nvSpPr>
        <p:spPr>
          <a:xfrm>
            <a:off x="689675" y="1627322"/>
            <a:ext cx="7803396" cy="3693319"/>
          </a:xfrm>
          <a:prstGeom prst="rect">
            <a:avLst/>
          </a:prstGeom>
          <a:noFill/>
        </p:spPr>
        <p:txBody>
          <a:bodyPr wrap="square" rtlCol="0">
            <a:spAutoFit/>
          </a:bodyPr>
          <a:lstStyle/>
          <a:p>
            <a:r>
              <a:rPr lang="en-GB" dirty="0" smtClean="0"/>
              <a:t>As a child, I loved to look at books and I really enjoyed being read to</a:t>
            </a:r>
          </a:p>
          <a:p>
            <a:endParaRPr lang="en-GB" dirty="0"/>
          </a:p>
          <a:p>
            <a:r>
              <a:rPr lang="en-GB" dirty="0" smtClean="0"/>
              <a:t>Here is one of my all-time childhood favourites. Can you use the clues to guess what it is? (your family or teachers might help you!)</a:t>
            </a:r>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p:txBody>
      </p:sp>
      <p:pic>
        <p:nvPicPr>
          <p:cNvPr id="4" name="Picture 3"/>
          <p:cNvPicPr>
            <a:picLocks noChangeAspect="1"/>
          </p:cNvPicPr>
          <p:nvPr/>
        </p:nvPicPr>
        <p:blipFill>
          <a:blip r:embed="rId4"/>
          <a:stretch>
            <a:fillRect/>
          </a:stretch>
        </p:blipFill>
        <p:spPr>
          <a:xfrm rot="2381069">
            <a:off x="1191380" y="3412758"/>
            <a:ext cx="3057143" cy="2295238"/>
          </a:xfrm>
          <a:prstGeom prst="rect">
            <a:avLst/>
          </a:prstGeom>
        </p:spPr>
      </p:pic>
      <p:pic>
        <p:nvPicPr>
          <p:cNvPr id="5" name="Picture 4"/>
          <p:cNvPicPr>
            <a:picLocks noChangeAspect="1"/>
          </p:cNvPicPr>
          <p:nvPr/>
        </p:nvPicPr>
        <p:blipFill>
          <a:blip r:embed="rId5"/>
          <a:stretch>
            <a:fillRect/>
          </a:stretch>
        </p:blipFill>
        <p:spPr>
          <a:xfrm rot="6888536">
            <a:off x="4951086" y="3475460"/>
            <a:ext cx="2983691" cy="2240092"/>
          </a:xfrm>
          <a:prstGeom prst="rect">
            <a:avLst/>
          </a:prstGeom>
        </p:spPr>
      </p:pic>
      <p:cxnSp>
        <p:nvCxnSpPr>
          <p:cNvPr id="7" name="Straight Arrow Connector 6"/>
          <p:cNvCxnSpPr/>
          <p:nvPr/>
        </p:nvCxnSpPr>
        <p:spPr>
          <a:xfrm>
            <a:off x="5485833" y="3370881"/>
            <a:ext cx="1743036" cy="77649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9" name="TextBox 8"/>
          <p:cNvSpPr txBox="1"/>
          <p:nvPr/>
        </p:nvSpPr>
        <p:spPr>
          <a:xfrm>
            <a:off x="4935724" y="3112795"/>
            <a:ext cx="757896" cy="646331"/>
          </a:xfrm>
          <a:prstGeom prst="rect">
            <a:avLst/>
          </a:prstGeom>
          <a:noFill/>
        </p:spPr>
        <p:txBody>
          <a:bodyPr wrap="square" rtlCol="0">
            <a:spAutoFit/>
          </a:bodyPr>
          <a:lstStyle/>
          <a:p>
            <a:r>
              <a:rPr lang="en-GB" dirty="0"/>
              <a:t>1984</a:t>
            </a:r>
          </a:p>
          <a:p>
            <a:endParaRPr lang="en-GB" dirty="0"/>
          </a:p>
        </p:txBody>
      </p:sp>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0781" y="5626457"/>
            <a:ext cx="487363" cy="487363"/>
          </a:xfrm>
          <a:prstGeom prst="rect">
            <a:avLst/>
          </a:prstGeom>
        </p:spPr>
      </p:pic>
    </p:spTree>
    <p:extLst>
      <p:ext uri="{BB962C8B-B14F-4D97-AF65-F5344CB8AC3E}">
        <p14:creationId xmlns:p14="http://schemas.microsoft.com/office/powerpoint/2010/main" val="34107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64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4"/>
          <a:stretch>
            <a:fillRect/>
          </a:stretch>
        </p:blipFill>
        <p:spPr>
          <a:xfrm rot="5400000">
            <a:off x="175990" y="1327984"/>
            <a:ext cx="4438379" cy="3332241"/>
          </a:xfrm>
          <a:prstGeom prst="rect">
            <a:avLst/>
          </a:prstGeom>
        </p:spPr>
      </p:pic>
      <p:pic>
        <p:nvPicPr>
          <p:cNvPr id="4" name="Picture 3"/>
          <p:cNvPicPr>
            <a:picLocks noChangeAspect="1"/>
          </p:cNvPicPr>
          <p:nvPr/>
        </p:nvPicPr>
        <p:blipFill>
          <a:blip r:embed="rId5"/>
          <a:stretch>
            <a:fillRect/>
          </a:stretch>
        </p:blipFill>
        <p:spPr>
          <a:xfrm rot="5400000">
            <a:off x="4908471" y="2973245"/>
            <a:ext cx="3802739" cy="2855016"/>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1627" y="5586762"/>
            <a:ext cx="487363" cy="487363"/>
          </a:xfrm>
          <a:prstGeom prst="rect">
            <a:avLst/>
          </a:prstGeom>
        </p:spPr>
      </p:pic>
    </p:spTree>
    <p:extLst>
      <p:ext uri="{BB962C8B-B14F-4D97-AF65-F5344CB8AC3E}">
        <p14:creationId xmlns:p14="http://schemas.microsoft.com/office/powerpoint/2010/main" val="3890142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4"/>
          <a:stretch>
            <a:fillRect/>
          </a:stretch>
        </p:blipFill>
        <p:spPr>
          <a:xfrm rot="5555280">
            <a:off x="2424165" y="2055986"/>
            <a:ext cx="4108943" cy="3084907"/>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730" y="5121813"/>
            <a:ext cx="487363" cy="487363"/>
          </a:xfrm>
          <a:prstGeom prst="rect">
            <a:avLst/>
          </a:prstGeom>
        </p:spPr>
      </p:pic>
    </p:spTree>
    <p:extLst>
      <p:ext uri="{BB962C8B-B14F-4D97-AF65-F5344CB8AC3E}">
        <p14:creationId xmlns:p14="http://schemas.microsoft.com/office/powerpoint/2010/main" val="15101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8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4"/>
          <a:stretch>
            <a:fillRect/>
          </a:stretch>
        </p:blipFill>
        <p:spPr>
          <a:xfrm>
            <a:off x="1960535" y="1342499"/>
            <a:ext cx="5904854" cy="4433238"/>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20114" y="4300403"/>
            <a:ext cx="487363" cy="487363"/>
          </a:xfrm>
          <a:prstGeom prst="rect">
            <a:avLst/>
          </a:prstGeom>
        </p:spPr>
      </p:pic>
    </p:spTree>
    <p:extLst>
      <p:ext uri="{BB962C8B-B14F-4D97-AF65-F5344CB8AC3E}">
        <p14:creationId xmlns:p14="http://schemas.microsoft.com/office/powerpoint/2010/main" val="2966171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4"/>
          <a:stretch>
            <a:fillRect/>
          </a:stretch>
        </p:blipFill>
        <p:spPr>
          <a:xfrm rot="5400000">
            <a:off x="4395794" y="2184380"/>
            <a:ext cx="4019927" cy="3018076"/>
          </a:xfrm>
          <a:prstGeom prst="rect">
            <a:avLst/>
          </a:prstGeom>
        </p:spPr>
      </p:pic>
      <p:pic>
        <p:nvPicPr>
          <p:cNvPr id="4" name="Picture 3"/>
          <p:cNvPicPr>
            <a:picLocks noChangeAspect="1"/>
          </p:cNvPicPr>
          <p:nvPr/>
        </p:nvPicPr>
        <p:blipFill>
          <a:blip r:embed="rId5"/>
          <a:stretch>
            <a:fillRect/>
          </a:stretch>
        </p:blipFill>
        <p:spPr>
          <a:xfrm rot="5400000">
            <a:off x="1219795" y="1357000"/>
            <a:ext cx="3057143" cy="2295238"/>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35613" y="5307793"/>
            <a:ext cx="487363" cy="487363"/>
          </a:xfrm>
          <a:prstGeom prst="rect">
            <a:avLst/>
          </a:prstGeom>
        </p:spPr>
      </p:pic>
    </p:spTree>
    <p:extLst>
      <p:ext uri="{BB962C8B-B14F-4D97-AF65-F5344CB8AC3E}">
        <p14:creationId xmlns:p14="http://schemas.microsoft.com/office/powerpoint/2010/main" val="4897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5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6442" y="420795"/>
            <a:ext cx="8220075" cy="994306"/>
          </a:xfrm>
        </p:spPr>
        <p:txBody>
          <a:bodyPr/>
          <a:lstStyle/>
          <a:p>
            <a:r>
              <a:rPr lang="en-GB" dirty="0" smtClean="0"/>
              <a:t>My daughter…</a:t>
            </a:r>
            <a:endParaRPr lang="en-GB" dirty="0"/>
          </a:p>
        </p:txBody>
      </p:sp>
      <p:pic>
        <p:nvPicPr>
          <p:cNvPr id="3" name="Picture 2"/>
          <p:cNvPicPr>
            <a:picLocks noChangeAspect="1"/>
          </p:cNvPicPr>
          <p:nvPr/>
        </p:nvPicPr>
        <p:blipFill>
          <a:blip r:embed="rId4"/>
          <a:stretch>
            <a:fillRect/>
          </a:stretch>
        </p:blipFill>
        <p:spPr>
          <a:xfrm rot="5400000">
            <a:off x="2129028" y="3768439"/>
            <a:ext cx="3057143" cy="2295238"/>
          </a:xfrm>
          <a:prstGeom prst="rect">
            <a:avLst/>
          </a:prstGeom>
        </p:spPr>
      </p:pic>
      <p:pic>
        <p:nvPicPr>
          <p:cNvPr id="4" name="Picture 3"/>
          <p:cNvPicPr>
            <a:picLocks noChangeAspect="1"/>
          </p:cNvPicPr>
          <p:nvPr/>
        </p:nvPicPr>
        <p:blipFill>
          <a:blip r:embed="rId5"/>
          <a:stretch>
            <a:fillRect/>
          </a:stretch>
        </p:blipFill>
        <p:spPr>
          <a:xfrm rot="5400000">
            <a:off x="4737909" y="2449280"/>
            <a:ext cx="3057143" cy="2295238"/>
          </a:xfrm>
          <a:prstGeom prst="rect">
            <a:avLst/>
          </a:prstGeom>
        </p:spPr>
      </p:pic>
      <p:pic>
        <p:nvPicPr>
          <p:cNvPr id="5" name="Picture 4"/>
          <p:cNvPicPr>
            <a:picLocks noChangeAspect="1"/>
          </p:cNvPicPr>
          <p:nvPr/>
        </p:nvPicPr>
        <p:blipFill>
          <a:blip r:embed="rId6"/>
          <a:stretch>
            <a:fillRect/>
          </a:stretch>
        </p:blipFill>
        <p:spPr>
          <a:xfrm>
            <a:off x="984736" y="976048"/>
            <a:ext cx="3057143" cy="2295238"/>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84126" y="4600469"/>
            <a:ext cx="487363" cy="487363"/>
          </a:xfrm>
          <a:prstGeom prst="rect">
            <a:avLst/>
          </a:prstGeom>
        </p:spPr>
      </p:pic>
    </p:spTree>
    <p:extLst>
      <p:ext uri="{BB962C8B-B14F-4D97-AF65-F5344CB8AC3E}">
        <p14:creationId xmlns:p14="http://schemas.microsoft.com/office/powerpoint/2010/main" val="771843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4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My son…</a:t>
            </a:r>
            <a:endParaRPr lang="en-GB" dirty="0"/>
          </a:p>
        </p:txBody>
      </p:sp>
      <p:pic>
        <p:nvPicPr>
          <p:cNvPr id="3" name="Picture 2"/>
          <p:cNvPicPr>
            <a:picLocks noChangeAspect="1"/>
          </p:cNvPicPr>
          <p:nvPr/>
        </p:nvPicPr>
        <p:blipFill>
          <a:blip r:embed="rId4"/>
          <a:stretch>
            <a:fillRect/>
          </a:stretch>
        </p:blipFill>
        <p:spPr>
          <a:xfrm rot="4095964">
            <a:off x="648940" y="1258492"/>
            <a:ext cx="3057143" cy="2295238"/>
          </a:xfrm>
          <a:prstGeom prst="rect">
            <a:avLst/>
          </a:prstGeom>
        </p:spPr>
      </p:pic>
      <p:pic>
        <p:nvPicPr>
          <p:cNvPr id="4" name="Picture 3"/>
          <p:cNvPicPr>
            <a:picLocks noChangeAspect="1"/>
          </p:cNvPicPr>
          <p:nvPr/>
        </p:nvPicPr>
        <p:blipFill>
          <a:blip r:embed="rId5"/>
          <a:stretch>
            <a:fillRect/>
          </a:stretch>
        </p:blipFill>
        <p:spPr>
          <a:xfrm rot="6027925">
            <a:off x="874824" y="3389509"/>
            <a:ext cx="3057143" cy="2295238"/>
          </a:xfrm>
          <a:prstGeom prst="rect">
            <a:avLst/>
          </a:prstGeom>
        </p:spPr>
      </p:pic>
      <p:pic>
        <p:nvPicPr>
          <p:cNvPr id="1026" name="Picture 2" descr="c9fd817c-c0f5-493d-99cd-a1c13bbbd086@GBRP26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552086">
            <a:off x="3940203" y="1878658"/>
            <a:ext cx="2280456" cy="1710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7"/>
          <a:stretch>
            <a:fillRect/>
          </a:stretch>
        </p:blipFill>
        <p:spPr>
          <a:xfrm rot="3398946">
            <a:off x="5873756" y="3777747"/>
            <a:ext cx="2472402" cy="1856227"/>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45447" y="5761365"/>
            <a:ext cx="487363" cy="487363"/>
          </a:xfrm>
          <a:prstGeom prst="rect">
            <a:avLst/>
          </a:prstGeom>
        </p:spPr>
      </p:pic>
    </p:spTree>
    <p:extLst>
      <p:ext uri="{BB962C8B-B14F-4D97-AF65-F5344CB8AC3E}">
        <p14:creationId xmlns:p14="http://schemas.microsoft.com/office/powerpoint/2010/main" val="188902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 id="{CBCA707B-BBA2-4E7E-9DB6-705861FD9E17}" vid="{48CF7D95-9755-429D-A1B1-06B08BB4DD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259</TotalTime>
  <Words>261</Words>
  <Application>Microsoft Office PowerPoint</Application>
  <PresentationFormat>On-screen Show (4:3)</PresentationFormat>
  <Paragraphs>37</Paragraphs>
  <Slides>16</Slides>
  <Notes>0</Notes>
  <HiddenSlides>0</HiddenSlides>
  <MMClips>15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Twinkl</vt:lpstr>
      <vt:lpstr>Arial</vt:lpstr>
      <vt:lpstr>Twinkl SemiBold</vt:lpstr>
      <vt:lpstr>Calibri</vt:lpstr>
      <vt:lpstr>Sassoon Infant Rg</vt:lpstr>
      <vt:lpstr>Office Theme</vt:lpstr>
      <vt:lpstr>PowerPoint Presentation</vt:lpstr>
      <vt:lpstr>What Is World Book Day?</vt:lpstr>
      <vt:lpstr>Mrs Tobin’s reading journey</vt:lpstr>
      <vt:lpstr>PowerPoint Presentation</vt:lpstr>
      <vt:lpstr>PowerPoint Presentation</vt:lpstr>
      <vt:lpstr>PowerPoint Presentation</vt:lpstr>
      <vt:lpstr>PowerPoint Presentation</vt:lpstr>
      <vt:lpstr>My daughter…</vt:lpstr>
      <vt:lpstr>My son…</vt:lpstr>
      <vt:lpstr>PowerPoint Presentation</vt:lpstr>
      <vt:lpstr>Me</vt:lpstr>
      <vt:lpstr>PowerPoint Presentation</vt:lpstr>
      <vt:lpstr>Challenge:  Conduct an interview with a family member or a adult at school  1. What is the first book you can remember reading? 2. Who read to you when you were younger? 3. Do you prefer reading or listening? 4. Have you always liked the same type of books? 5. What types of books do your families like? 6. What book would you recommend for me?  And any other questions you would like to ask them about reading!  </vt:lpstr>
      <vt:lpstr>Follow up work</vt:lpstr>
      <vt:lpstr>Happy Birthday!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Twinkl</dc:creator>
  <cp:lastModifiedBy>Deputy Headteacher</cp:lastModifiedBy>
  <cp:revision>33</cp:revision>
  <dcterms:created xsi:type="dcterms:W3CDTF">2017-02-22T13:15:16Z</dcterms:created>
  <dcterms:modified xsi:type="dcterms:W3CDTF">2021-03-04T16:49:58Z</dcterms:modified>
</cp:coreProperties>
</file>