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18"/>
  </p:notesMasterIdLst>
  <p:handoutMasterIdLst>
    <p:handoutMasterId r:id="rId19"/>
  </p:handoutMasterIdLst>
  <p:sldIdLst>
    <p:sldId id="282" r:id="rId3"/>
    <p:sldId id="353" r:id="rId4"/>
    <p:sldId id="354" r:id="rId5"/>
    <p:sldId id="294" r:id="rId6"/>
    <p:sldId id="356" r:id="rId7"/>
    <p:sldId id="337" r:id="rId8"/>
    <p:sldId id="325" r:id="rId9"/>
    <p:sldId id="361" r:id="rId10"/>
    <p:sldId id="362" r:id="rId11"/>
    <p:sldId id="321" r:id="rId12"/>
    <p:sldId id="363" r:id="rId13"/>
    <p:sldId id="359" r:id="rId14"/>
    <p:sldId id="352" r:id="rId15"/>
    <p:sldId id="323" r:id="rId16"/>
    <p:sldId id="3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88140" autoAdjust="0"/>
  </p:normalViewPr>
  <p:slideViewPr>
    <p:cSldViewPr snapToGrid="0">
      <p:cViewPr varScale="1">
        <p:scale>
          <a:sx n="77" d="100"/>
          <a:sy n="77" d="100"/>
        </p:scale>
        <p:origin x="778" y="6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10/1/2021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10/1/2021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10/1/2021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10/1/2021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penawards.org.uk/what-we-offer/functional-skills/" TargetMode="External"/><Relationship Id="rId7" Type="http://schemas.openxmlformats.org/officeDocument/2006/relationships/hyperlink" Target="https://www.skillsworkshop.org/" TargetMode="External"/><Relationship Id="rId2" Type="http://schemas.openxmlformats.org/officeDocument/2006/relationships/hyperlink" Target="https://senecalearning.com/en-GB/" TargetMode="External"/><Relationship Id="rId1" Type="http://schemas.openxmlformats.org/officeDocument/2006/relationships/slideLayout" Target="../slideLayouts/slideLayout2.xml"/><Relationship Id="rId6" Type="http://schemas.openxmlformats.org/officeDocument/2006/relationships/hyperlink" Target="https://www.cgpbooks.co.uk/resources/cgp-s-free-online-10-minute-tests/free-functional-skills-maths-online-10-minute-test" TargetMode="External"/><Relationship Id="rId5" Type="http://schemas.openxmlformats.org/officeDocument/2006/relationships/hyperlink" Target="https://www.bbc.co.uk/bitesize/subjects/zjd8jty" TargetMode="External"/><Relationship Id="rId4" Type="http://schemas.openxmlformats.org/officeDocument/2006/relationships/hyperlink" Target="https://quizlet.com/en-g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Feedback@abbotsleaschool.co.uk" TargetMode="External"/><Relationship Id="rId2" Type="http://schemas.openxmlformats.org/officeDocument/2006/relationships/hyperlink" Target="mailto:matthew.lyons@abbotsleaschool.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feedback@abbotsleaschoo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3360467"/>
          </a:xfrm>
        </p:spPr>
        <p:txBody>
          <a:bodyPr>
            <a:normAutofit/>
          </a:bodyPr>
          <a:lstStyle/>
          <a:p>
            <a:pPr algn="ctr"/>
            <a:r>
              <a:rPr lang="en-GB" sz="7000" b="1" dirty="0" smtClean="0">
                <a:latin typeface="Arial" panose="020B0604020202020204" pitchFamily="34" charset="0"/>
                <a:cs typeface="Arial" panose="020B0604020202020204" pitchFamily="34" charset="0"/>
              </a:rPr>
              <a:t/>
            </a:r>
            <a:br>
              <a:rPr lang="en-GB" sz="7000" b="1" dirty="0" smtClean="0">
                <a:latin typeface="Arial" panose="020B0604020202020204" pitchFamily="34" charset="0"/>
                <a:cs typeface="Arial" panose="020B0604020202020204" pitchFamily="34" charset="0"/>
              </a:rPr>
            </a:br>
            <a:r>
              <a:rPr lang="en-GB" sz="7000" b="1" dirty="0" smtClean="0">
                <a:latin typeface="Arial" panose="020B0604020202020204" pitchFamily="34" charset="0"/>
                <a:cs typeface="Arial" panose="020B0604020202020204" pitchFamily="34" charset="0"/>
              </a:rPr>
              <a:t>Abbot’s Lea School</a:t>
            </a:r>
            <a:endParaRPr lang="en-GB" sz="7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200" b="1" dirty="0" smtClean="0">
                <a:latin typeface="Arial" panose="020B0604020202020204" pitchFamily="34" charset="0"/>
                <a:cs typeface="Arial" panose="020B0604020202020204" pitchFamily="34" charset="0"/>
              </a:rPr>
              <a:t>Exam information session</a:t>
            </a:r>
          </a:p>
          <a:p>
            <a:pPr algn="ctr"/>
            <a:r>
              <a:rPr lang="en-GB" sz="2000" b="1" dirty="0" smtClean="0">
                <a:latin typeface="Arial" panose="020B0604020202020204" pitchFamily="34" charset="0"/>
                <a:cs typeface="Arial" panose="020B0604020202020204" pitchFamily="34" charset="0"/>
              </a:rPr>
              <a:t>23 September 2021</a:t>
            </a:r>
          </a:p>
          <a:p>
            <a:pPr algn="ctr"/>
            <a:endParaRPr lang="en-GB"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457" y="758952"/>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181285"/>
          </a:xfrm>
        </p:spPr>
        <p:txBody>
          <a:bodyPr>
            <a:noAutofit/>
          </a:bodyPr>
          <a:lstStyle/>
          <a:p>
            <a:pPr algn="ctr"/>
            <a:r>
              <a:rPr lang="en-GB" sz="4400" b="1" dirty="0" smtClean="0">
                <a:solidFill>
                  <a:schemeClr val="tx1"/>
                </a:solidFill>
                <a:latin typeface="Arial" panose="020B0604020202020204" pitchFamily="34" charset="0"/>
                <a:cs typeface="Arial" panose="020B0604020202020204" pitchFamily="34" charset="0"/>
              </a:rPr>
              <a:t>Support from home</a:t>
            </a:r>
            <a:endParaRPr lang="en-GB" sz="4400"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1172817" y="1802593"/>
            <a:ext cx="9978887" cy="4401205"/>
          </a:xfrm>
          <a:prstGeom prst="rect">
            <a:avLst/>
          </a:prstGeom>
        </p:spPr>
        <p:txBody>
          <a:bodyPr wrap="square">
            <a:spAutoFit/>
          </a:bodyPr>
          <a:lstStyle/>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Revision support, this can take the form of online activities – for example Seneca</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We have produced a Parents handbook that offers guidance, this will be emailed after the presentation</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Sleep is important during exam periods as this will help with recalling information </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Help the students with some light exercise during the build up to the exams to help focus the mind</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On the morning of the exam a nutritious breakfast is always helpful.</a:t>
            </a:r>
          </a:p>
        </p:txBody>
      </p:sp>
    </p:spTree>
    <p:extLst>
      <p:ext uri="{BB962C8B-B14F-4D97-AF65-F5344CB8AC3E}">
        <p14:creationId xmlns:p14="http://schemas.microsoft.com/office/powerpoint/2010/main" val="753088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181285"/>
          </a:xfrm>
        </p:spPr>
        <p:txBody>
          <a:bodyPr>
            <a:noAutofit/>
          </a:bodyPr>
          <a:lstStyle/>
          <a:p>
            <a:pPr algn="ctr"/>
            <a:r>
              <a:rPr lang="en-GB" sz="4400" b="1" dirty="0" smtClean="0">
                <a:solidFill>
                  <a:schemeClr val="tx1"/>
                </a:solidFill>
                <a:latin typeface="Arial" panose="020B0604020202020204" pitchFamily="34" charset="0"/>
                <a:cs typeface="Arial" panose="020B0604020202020204" pitchFamily="34" charset="0"/>
              </a:rPr>
              <a:t>Year 11 specific courses</a:t>
            </a:r>
            <a:endParaRPr lang="en-GB" sz="4400"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1172817" y="1802593"/>
            <a:ext cx="9978887" cy="2246769"/>
          </a:xfrm>
          <a:prstGeom prst="rect">
            <a:avLst/>
          </a:prstGeom>
        </p:spPr>
        <p:txBody>
          <a:bodyPr wrap="square">
            <a:spAutoFit/>
          </a:bodyPr>
          <a:lstStyle/>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Open Awards Level 1 Certificate in Science – This consists of 8 units completed over year 10 and 11. The students produce coursework for each unit, there are no exams in this course</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OCR Entry Level 2/3 Life and Living skills Diploma – This is all coursework and is covered over year 10 and 11.</a:t>
            </a:r>
          </a:p>
        </p:txBody>
      </p:sp>
    </p:spTree>
    <p:extLst>
      <p:ext uri="{BB962C8B-B14F-4D97-AF65-F5344CB8AC3E}">
        <p14:creationId xmlns:p14="http://schemas.microsoft.com/office/powerpoint/2010/main" val="360911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latin typeface="Arial" panose="020B0604020202020204" pitchFamily="34" charset="0"/>
                <a:cs typeface="Arial" panose="020B0604020202020204" pitchFamily="34" charset="0"/>
              </a:rPr>
              <a:t>Exam levels</a:t>
            </a:r>
            <a:endParaRPr lang="en-GB" sz="4400" b="1"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2452288"/>
              </p:ext>
            </p:extLst>
          </p:nvPr>
        </p:nvGraphicFramePr>
        <p:xfrm>
          <a:off x="1190846" y="1860698"/>
          <a:ext cx="9964834" cy="3629388"/>
        </p:xfrm>
        <a:graphic>
          <a:graphicData uri="http://schemas.openxmlformats.org/drawingml/2006/table">
            <a:tbl>
              <a:tblPr firstRow="1" firstCol="1" bandRow="1">
                <a:tableStyleId>{5C22544A-7EE6-4342-B048-85BDC9FD1C3A}</a:tableStyleId>
              </a:tblPr>
              <a:tblGrid>
                <a:gridCol w="4982417">
                  <a:extLst>
                    <a:ext uri="{9D8B030D-6E8A-4147-A177-3AD203B41FA5}">
                      <a16:colId xmlns:a16="http://schemas.microsoft.com/office/drawing/2014/main" val="208611116"/>
                    </a:ext>
                  </a:extLst>
                </a:gridCol>
                <a:gridCol w="4982417">
                  <a:extLst>
                    <a:ext uri="{9D8B030D-6E8A-4147-A177-3AD203B41FA5}">
                      <a16:colId xmlns:a16="http://schemas.microsoft.com/office/drawing/2014/main" val="4144011585"/>
                    </a:ext>
                  </a:extLst>
                </a:gridCol>
              </a:tblGrid>
              <a:tr h="577302">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Functional Skills</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Equivalents</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93149"/>
                  </a:ext>
                </a:extLst>
              </a:tr>
              <a:tr h="545158">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Functional Skills – Level 3</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This is equivalent to A Levels</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263860961"/>
                  </a:ext>
                </a:extLst>
              </a:tr>
              <a:tr h="940256">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Functional Skills – Level 2</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This is equivalent to GCSE Grades A*-C (now referred to as 4 - 9)</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602355"/>
                  </a:ext>
                </a:extLst>
              </a:tr>
              <a:tr h="914400">
                <a:tc>
                  <a:txBody>
                    <a:bodyPr/>
                    <a:lstStyle/>
                    <a:p>
                      <a:pPr>
                        <a:lnSpc>
                          <a:spcPct val="107000"/>
                        </a:lnSpc>
                        <a:spcAft>
                          <a:spcPts val="0"/>
                        </a:spcAft>
                      </a:pPr>
                      <a:r>
                        <a:rPr lang="en-GB" sz="2000">
                          <a:solidFill>
                            <a:schemeClr val="tx1"/>
                          </a:solidFill>
                          <a:effectLst/>
                          <a:latin typeface="Arial" panose="020B0604020202020204" pitchFamily="34" charset="0"/>
                          <a:cs typeface="Arial" panose="020B0604020202020204" pitchFamily="34" charset="0"/>
                        </a:rPr>
                        <a:t>Functional Skills – Level 1</a:t>
                      </a:r>
                      <a:endParaRPr lang="en-GB"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This is equivalent to GCSE Grades D or E (now referred to as 2 or 3)</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064507"/>
                  </a:ext>
                </a:extLst>
              </a:tr>
              <a:tr h="545158">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Functional Skills - Entry Level</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This is pre-GCSE </a:t>
                      </a:r>
                      <a:r>
                        <a:rPr lang="en-GB" sz="2000" dirty="0" smtClean="0">
                          <a:solidFill>
                            <a:schemeClr val="tx1"/>
                          </a:solidFill>
                          <a:effectLst/>
                          <a:latin typeface="Arial" panose="020B0604020202020204" pitchFamily="34" charset="0"/>
                          <a:cs typeface="Arial" panose="020B0604020202020204" pitchFamily="34" charset="0"/>
                        </a:rPr>
                        <a:t>level</a:t>
                      </a:r>
                    </a:p>
                    <a:p>
                      <a:pPr>
                        <a:lnSpc>
                          <a:spcPct val="107000"/>
                        </a:lnSpc>
                        <a:spcAft>
                          <a:spcPts val="0"/>
                        </a:spcAft>
                      </a:pPr>
                      <a:endParaRPr lang="en-GB" sz="2000" dirty="0" smtClean="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5878800"/>
                  </a:ext>
                </a:extLst>
              </a:tr>
            </a:tbl>
          </a:graphicData>
        </a:graphic>
      </p:graphicFrame>
    </p:spTree>
    <p:extLst>
      <p:ext uri="{BB962C8B-B14F-4D97-AF65-F5344CB8AC3E}">
        <p14:creationId xmlns:p14="http://schemas.microsoft.com/office/powerpoint/2010/main" val="2924201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D6DA8B-ED95-4844-B25B-C5EA5D9A30CF}"/>
              </a:ext>
            </a:extLst>
          </p:cNvPr>
          <p:cNvSpPr txBox="1">
            <a:spLocks/>
          </p:cNvSpPr>
          <p:nvPr/>
        </p:nvSpPr>
        <p:spPr>
          <a:xfrm>
            <a:off x="3667539" y="623543"/>
            <a:ext cx="8050696" cy="88668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dirty="0">
                <a:latin typeface="Arial" panose="020B0604020202020204" pitchFamily="34" charset="0"/>
                <a:ea typeface="+mj-lt"/>
                <a:cs typeface="Arial" panose="020B0604020202020204" pitchFamily="34" charset="0"/>
              </a:rPr>
              <a:t>  </a:t>
            </a:r>
            <a:r>
              <a:rPr lang="en-GB" sz="4400" b="1" dirty="0" smtClean="0">
                <a:latin typeface="Arial" panose="020B0604020202020204" pitchFamily="34" charset="0"/>
                <a:ea typeface="+mj-lt"/>
                <a:cs typeface="Arial" panose="020B0604020202020204" pitchFamily="34" charset="0"/>
              </a:rPr>
              <a:t>Useful websites</a:t>
            </a:r>
            <a:endParaRPr lang="en-US" sz="44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buNone/>
            </a:pPr>
            <a:endParaRPr lang="en-GB" dirty="0">
              <a:latin typeface="Arial" panose="020B0604020202020204" pitchFamily="34" charset="0"/>
              <a:cs typeface="Arial" panose="020B0604020202020204" pitchFamily="34" charset="0"/>
            </a:endParaRPr>
          </a:p>
          <a:p>
            <a:endParaRPr lang="en-GB" dirty="0" smtClean="0"/>
          </a:p>
          <a:p>
            <a:endParaRPr lang="en-GB" dirty="0"/>
          </a:p>
          <a:p>
            <a:endParaRPr lang="en-GB" dirty="0"/>
          </a:p>
        </p:txBody>
      </p:sp>
      <p:sp>
        <p:nvSpPr>
          <p:cNvPr id="4" name="TextBox 3"/>
          <p:cNvSpPr txBox="1"/>
          <p:nvPr/>
        </p:nvSpPr>
        <p:spPr>
          <a:xfrm>
            <a:off x="1097280" y="1845734"/>
            <a:ext cx="10058400" cy="3693319"/>
          </a:xfrm>
          <a:prstGeom prst="rect">
            <a:avLst/>
          </a:prstGeom>
          <a:noFill/>
        </p:spPr>
        <p:txBody>
          <a:bodyPr wrap="square" rtlCol="0">
            <a:spAutoFit/>
          </a:bodyPr>
          <a:lstStyle/>
          <a:p>
            <a:pPr marL="342900" indent="-342900">
              <a:buAutoNum type="arabicPeriod"/>
            </a:pPr>
            <a:r>
              <a:rPr lang="en-GB" dirty="0" smtClean="0">
                <a:hlinkClick r:id="rId2"/>
              </a:rPr>
              <a:t>https</a:t>
            </a:r>
            <a:r>
              <a:rPr lang="en-GB" dirty="0">
                <a:hlinkClick r:id="rId2"/>
              </a:rPr>
              <a:t>://senecalearning.com/en-GB</a:t>
            </a:r>
            <a:r>
              <a:rPr lang="en-GB" dirty="0" smtClean="0">
                <a:hlinkClick r:id="rId2"/>
              </a:rPr>
              <a:t>/</a:t>
            </a:r>
            <a:r>
              <a:rPr lang="en-GB" dirty="0" smtClean="0"/>
              <a:t> </a:t>
            </a:r>
          </a:p>
          <a:p>
            <a:endParaRPr lang="en-GB" dirty="0"/>
          </a:p>
          <a:p>
            <a:pPr marL="342900" indent="-342900">
              <a:buAutoNum type="arabicPeriod" startAt="2"/>
            </a:pPr>
            <a:r>
              <a:rPr lang="en-GB" dirty="0" smtClean="0">
                <a:hlinkClick r:id="rId3"/>
              </a:rPr>
              <a:t>https</a:t>
            </a:r>
            <a:r>
              <a:rPr lang="en-GB" dirty="0">
                <a:hlinkClick r:id="rId3"/>
              </a:rPr>
              <a:t>://openawards.org.uk/what-we-offer/functional-skills</a:t>
            </a:r>
            <a:r>
              <a:rPr lang="en-GB" dirty="0" smtClean="0">
                <a:hlinkClick r:id="rId3"/>
              </a:rPr>
              <a:t>/</a:t>
            </a:r>
            <a:r>
              <a:rPr lang="en-GB" dirty="0" smtClean="0"/>
              <a:t> </a:t>
            </a:r>
          </a:p>
          <a:p>
            <a:endParaRPr lang="en-GB" dirty="0"/>
          </a:p>
          <a:p>
            <a:pPr marL="342900" indent="-342900">
              <a:buAutoNum type="arabicPeriod" startAt="3"/>
            </a:pPr>
            <a:r>
              <a:rPr lang="en-GB" dirty="0" smtClean="0">
                <a:hlinkClick r:id="rId4"/>
              </a:rPr>
              <a:t>https</a:t>
            </a:r>
            <a:r>
              <a:rPr lang="en-GB" dirty="0">
                <a:hlinkClick r:id="rId4"/>
              </a:rPr>
              <a:t>://</a:t>
            </a:r>
            <a:r>
              <a:rPr lang="en-GB" dirty="0" smtClean="0">
                <a:hlinkClick r:id="rId4"/>
              </a:rPr>
              <a:t>quizlet.com/en-gb</a:t>
            </a:r>
            <a:r>
              <a:rPr lang="en-GB" dirty="0" smtClean="0"/>
              <a:t>   </a:t>
            </a:r>
          </a:p>
          <a:p>
            <a:endParaRPr lang="en-GB" dirty="0"/>
          </a:p>
          <a:p>
            <a:pPr marL="342900" indent="-342900">
              <a:buAutoNum type="arabicPeriod" startAt="4"/>
            </a:pPr>
            <a:r>
              <a:rPr lang="en-GB" dirty="0" smtClean="0">
                <a:hlinkClick r:id="rId5"/>
              </a:rPr>
              <a:t>https</a:t>
            </a:r>
            <a:r>
              <a:rPr lang="en-GB" dirty="0">
                <a:hlinkClick r:id="rId5"/>
              </a:rPr>
              <a:t>://</a:t>
            </a:r>
            <a:r>
              <a:rPr lang="en-GB" dirty="0" smtClean="0">
                <a:hlinkClick r:id="rId5"/>
              </a:rPr>
              <a:t>www.bbc.co.uk/bitesize/subjects/zjd8jty</a:t>
            </a:r>
            <a:r>
              <a:rPr lang="en-GB" dirty="0" smtClean="0"/>
              <a:t>  </a:t>
            </a:r>
          </a:p>
          <a:p>
            <a:endParaRPr lang="en-GB" dirty="0"/>
          </a:p>
          <a:p>
            <a:pPr marL="342900" indent="-342900">
              <a:buAutoNum type="arabicPeriod" startAt="5"/>
            </a:pPr>
            <a:r>
              <a:rPr lang="en-GB" dirty="0" smtClean="0">
                <a:hlinkClick r:id="rId6"/>
              </a:rPr>
              <a:t>https</a:t>
            </a:r>
            <a:r>
              <a:rPr lang="en-GB" dirty="0">
                <a:hlinkClick r:id="rId6"/>
              </a:rPr>
              <a:t>://</a:t>
            </a:r>
            <a:r>
              <a:rPr lang="en-GB" dirty="0" smtClean="0">
                <a:hlinkClick r:id="rId6"/>
              </a:rPr>
              <a:t>www.cgpbooks.co.uk/resources/cgp-s-free-online-10-minute-tests/free-functional-skills-maths-online-10-minute-test</a:t>
            </a:r>
            <a:r>
              <a:rPr lang="en-GB" dirty="0" smtClean="0"/>
              <a:t>  </a:t>
            </a:r>
          </a:p>
          <a:p>
            <a:endParaRPr lang="en-GB" dirty="0"/>
          </a:p>
          <a:p>
            <a:pPr marL="342900" indent="-342900">
              <a:buAutoNum type="arabicPeriod" startAt="6"/>
            </a:pPr>
            <a:r>
              <a:rPr lang="en-GB" dirty="0" smtClean="0">
                <a:hlinkClick r:id="rId7"/>
              </a:rPr>
              <a:t>https</a:t>
            </a:r>
            <a:r>
              <a:rPr lang="en-GB" dirty="0">
                <a:hlinkClick r:id="rId7"/>
              </a:rPr>
              <a:t>://</a:t>
            </a:r>
            <a:r>
              <a:rPr lang="en-GB" dirty="0" smtClean="0">
                <a:hlinkClick r:id="rId7"/>
              </a:rPr>
              <a:t>www.skillsworkshop.org</a:t>
            </a:r>
            <a:endParaRPr lang="en-GB" dirty="0" smtClean="0"/>
          </a:p>
          <a:p>
            <a:pPr marL="342900" indent="-342900">
              <a:buAutoNum type="arabicPeriod" startAt="6"/>
            </a:pPr>
            <a:endParaRPr lang="en-GB" dirty="0"/>
          </a:p>
        </p:txBody>
      </p:sp>
    </p:spTree>
    <p:extLst>
      <p:ext uri="{BB962C8B-B14F-4D97-AF65-F5344CB8AC3E}">
        <p14:creationId xmlns:p14="http://schemas.microsoft.com/office/powerpoint/2010/main" val="383823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598" y="691861"/>
            <a:ext cx="10839981" cy="707886"/>
          </a:xfrm>
          <a:prstGeom prst="rect">
            <a:avLst/>
          </a:prstGeom>
          <a:noFill/>
        </p:spPr>
        <p:txBody>
          <a:bodyPr wrap="square" rtlCol="0">
            <a:spAutoFit/>
          </a:bodyPr>
          <a:lstStyle/>
          <a:p>
            <a:pPr algn="ctr"/>
            <a:r>
              <a:rPr lang="en-GB" sz="4000" b="1" dirty="0" smtClean="0">
                <a:latin typeface="Arial" panose="020B0604020202020204" pitchFamily="34" charset="0"/>
                <a:cs typeface="Arial" panose="020B0604020202020204" pitchFamily="34" charset="0"/>
              </a:rPr>
              <a:t>Any exam questions – ALS contacts</a:t>
            </a:r>
            <a:endParaRPr lang="en-GB" sz="40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28964" y="1899285"/>
            <a:ext cx="11763036" cy="4552604"/>
          </a:xfrm>
        </p:spPr>
        <p:txBody>
          <a:bodyPr>
            <a:normAutofit/>
          </a:bodyPr>
          <a:lstStyle/>
          <a:p>
            <a:pPr algn="ctr"/>
            <a:endParaRPr lang="en-GB" sz="2800" b="1" dirty="0" smtClean="0">
              <a:solidFill>
                <a:schemeClr val="tx1"/>
              </a:solidFill>
              <a:latin typeface="Arial" panose="020B0604020202020204" pitchFamily="34" charset="0"/>
              <a:cs typeface="Arial" panose="020B0604020202020204" pitchFamily="34" charset="0"/>
            </a:endParaRPr>
          </a:p>
          <a:p>
            <a:pPr algn="ctr"/>
            <a:r>
              <a:rPr lang="en-GB" sz="2800" b="1" dirty="0" smtClean="0">
                <a:solidFill>
                  <a:schemeClr val="tx1"/>
                </a:solidFill>
                <a:latin typeface="Arial" panose="020B0604020202020204" pitchFamily="34" charset="0"/>
                <a:cs typeface="Arial" panose="020B0604020202020204" pitchFamily="34" charset="0"/>
              </a:rPr>
              <a:t>Mr Matthew Lyons, Key Stage 4 Leader</a:t>
            </a:r>
          </a:p>
          <a:p>
            <a:pPr algn="ctr"/>
            <a:r>
              <a:rPr lang="en-GB" sz="2800" b="1" dirty="0" smtClean="0">
                <a:solidFill>
                  <a:schemeClr val="tx1"/>
                </a:solidFill>
                <a:latin typeface="Arial" panose="020B0604020202020204" pitchFamily="34" charset="0"/>
                <a:cs typeface="Arial" panose="020B0604020202020204" pitchFamily="34" charset="0"/>
                <a:hlinkClick r:id="rId2"/>
              </a:rPr>
              <a:t>matthew.lyons@abbotsleaschool.co.uk</a:t>
            </a:r>
            <a:r>
              <a:rPr lang="en-GB" sz="2800" b="1" dirty="0" smtClean="0">
                <a:solidFill>
                  <a:schemeClr val="tx1"/>
                </a:solidFill>
                <a:latin typeface="Arial" panose="020B0604020202020204" pitchFamily="34" charset="0"/>
                <a:cs typeface="Arial" panose="020B0604020202020204" pitchFamily="34" charset="0"/>
              </a:rPr>
              <a:t> </a:t>
            </a:r>
          </a:p>
          <a:p>
            <a:pPr algn="ctr"/>
            <a:r>
              <a:rPr lang="en-GB" sz="2800" b="1" dirty="0" smtClean="0">
                <a:solidFill>
                  <a:schemeClr val="tx1"/>
                </a:solidFill>
                <a:latin typeface="Arial" panose="020B0604020202020204" pitchFamily="34" charset="0"/>
                <a:cs typeface="Arial" panose="020B0604020202020204" pitchFamily="34" charset="0"/>
              </a:rPr>
              <a:t>Mr Ryan Mason, Key Stage 5 Leader</a:t>
            </a:r>
            <a:endParaRPr lang="en-GB" sz="2800" b="1" dirty="0">
              <a:solidFill>
                <a:schemeClr val="tx1"/>
              </a:solidFill>
              <a:latin typeface="Arial" panose="020B0604020202020204" pitchFamily="34" charset="0"/>
              <a:cs typeface="Arial" panose="020B0604020202020204" pitchFamily="34" charset="0"/>
            </a:endParaRPr>
          </a:p>
          <a:p>
            <a:pPr algn="ctr"/>
            <a:r>
              <a:rPr lang="en-GB" sz="2800" b="1" dirty="0">
                <a:solidFill>
                  <a:schemeClr val="tx1"/>
                </a:solidFill>
                <a:latin typeface="Arial" panose="020B0604020202020204" pitchFamily="34" charset="0"/>
                <a:cs typeface="Arial" panose="020B0604020202020204" pitchFamily="34" charset="0"/>
                <a:hlinkClick r:id="rId3"/>
              </a:rPr>
              <a:t>r</a:t>
            </a:r>
            <a:r>
              <a:rPr lang="en-GB" sz="2800" b="1" dirty="0" smtClean="0">
                <a:solidFill>
                  <a:schemeClr val="tx1"/>
                </a:solidFill>
                <a:latin typeface="Arial" panose="020B0604020202020204" pitchFamily="34" charset="0"/>
                <a:cs typeface="Arial" panose="020B0604020202020204" pitchFamily="34" charset="0"/>
                <a:hlinkClick r:id="rId3"/>
              </a:rPr>
              <a:t>yan.mason@abbotsleaschool.co.uk</a:t>
            </a:r>
            <a:r>
              <a:rPr lang="en-GB" sz="2800" b="1" dirty="0" smtClean="0">
                <a:solidFill>
                  <a:schemeClr val="tx1"/>
                </a:solidFill>
                <a:latin typeface="Arial" panose="020B0604020202020204" pitchFamily="34" charset="0"/>
                <a:cs typeface="Arial" panose="020B0604020202020204" pitchFamily="34" charset="0"/>
              </a:rPr>
              <a:t> </a:t>
            </a:r>
          </a:p>
          <a:p>
            <a:pPr marL="0" indent="0" algn="ctr">
              <a:buNone/>
            </a:pPr>
            <a:endParaRPr lang="en-GB" sz="28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637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Any questions</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ctr"/>
            <a:endParaRPr lang="en-GB" sz="4000" dirty="0" smtClean="0">
              <a:latin typeface="Arial" panose="020B0604020202020204" pitchFamily="34" charset="0"/>
              <a:cs typeface="Arial" panose="020B0604020202020204" pitchFamily="34" charset="0"/>
            </a:endParaRPr>
          </a:p>
          <a:p>
            <a:pPr algn="ctr"/>
            <a:r>
              <a:rPr lang="en-GB" sz="4000" dirty="0" smtClean="0">
                <a:solidFill>
                  <a:schemeClr val="tx1"/>
                </a:solidFill>
                <a:latin typeface="Arial" panose="020B0604020202020204" pitchFamily="34" charset="0"/>
                <a:cs typeface="Arial" panose="020B0604020202020204" pitchFamily="34" charset="0"/>
                <a:hlinkClick r:id="rId2"/>
              </a:rPr>
              <a:t>feedback@abbotsleaschool.co.uk</a:t>
            </a:r>
            <a:endParaRPr lang="en-GB" sz="4000" dirty="0" smtClean="0">
              <a:solidFill>
                <a:schemeClr val="tx1"/>
              </a:solidFill>
              <a:latin typeface="Arial" panose="020B0604020202020204" pitchFamily="34" charset="0"/>
              <a:cs typeface="Arial" panose="020B0604020202020204" pitchFamily="34" charset="0"/>
            </a:endParaRPr>
          </a:p>
          <a:p>
            <a:pPr algn="ctr"/>
            <a:endParaRPr lang="en-GB"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291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Welcome and Introductions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 Mr Matthew Lyons, Key Stage 4 Leader</a:t>
            </a:r>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 Mr Ryan Mason, Key Stage 5 Leader</a:t>
            </a:r>
          </a:p>
          <a:p>
            <a:pP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81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latin typeface="Arial" panose="020B0604020202020204" pitchFamily="34" charset="0"/>
                <a:cs typeface="Arial" panose="020B0604020202020204" pitchFamily="34" charset="0"/>
              </a:rPr>
              <a:t>Today’s session</a:t>
            </a:r>
            <a:endParaRPr lang="en-GB"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79" y="1845734"/>
            <a:ext cx="10322781" cy="4023360"/>
          </a:xfrm>
        </p:spPr>
        <p:txBody>
          <a:bodyPr>
            <a:normAutofit/>
          </a:bodyPr>
          <a:lstStyle/>
          <a:p>
            <a:r>
              <a:rPr lang="en-GB" b="1" dirty="0" smtClean="0">
                <a:latin typeface="Arial" panose="020B0604020202020204" pitchFamily="34" charset="0"/>
                <a:cs typeface="Arial" panose="020B0604020202020204" pitchFamily="34" charset="0"/>
              </a:rPr>
              <a:t>Aims: </a:t>
            </a:r>
          </a:p>
          <a:p>
            <a:endParaRPr lang="en-GB" b="1"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1. Share our school-based support for the exam process; before, during and after</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2. Share our methods of supporting the exam process at home, in preparation for exams</a:t>
            </a:r>
            <a:endParaRPr lang="en-GB" dirty="0">
              <a:latin typeface="Arial" panose="020B0604020202020204" pitchFamily="34" charset="0"/>
              <a:cs typeface="Arial" panose="020B0604020202020204" pitchFamily="34" charset="0"/>
            </a:endParaRPr>
          </a:p>
          <a:p>
            <a:pPr>
              <a:spcAft>
                <a:spcPts val="0"/>
              </a:spcAft>
            </a:pPr>
            <a:endParaRPr lang="en-GB" sz="10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3. Share information of the levels of the each exam</a:t>
            </a:r>
          </a:p>
          <a:p>
            <a:pPr marL="0" indent="0">
              <a:buNone/>
            </a:pPr>
            <a:endParaRPr lang="en-GB" dirty="0" smtClean="0"/>
          </a:p>
        </p:txBody>
      </p:sp>
    </p:spTree>
    <p:extLst>
      <p:ext uri="{BB962C8B-B14F-4D97-AF65-F5344CB8AC3E}">
        <p14:creationId xmlns:p14="http://schemas.microsoft.com/office/powerpoint/2010/main" val="3952742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450757"/>
          </a:xfrm>
        </p:spPr>
        <p:txBody>
          <a:bodyPr>
            <a:noAutofit/>
          </a:bodyPr>
          <a:lstStyle/>
          <a:p>
            <a:pPr algn="ctr"/>
            <a:r>
              <a:rPr lang="en-GB" sz="4000" b="1" dirty="0" smtClean="0">
                <a:solidFill>
                  <a:schemeClr val="tx1"/>
                </a:solidFill>
                <a:latin typeface="Arial" panose="020B0604020202020204" pitchFamily="34" charset="0"/>
                <a:cs typeface="Arial" panose="020B0604020202020204" pitchFamily="34" charset="0"/>
              </a:rPr>
              <a:t>Our School</a:t>
            </a:r>
            <a:br>
              <a:rPr lang="en-GB" sz="4000" b="1" dirty="0" smtClean="0">
                <a:solidFill>
                  <a:schemeClr val="tx1"/>
                </a:solidFill>
                <a:latin typeface="Arial" panose="020B0604020202020204" pitchFamily="34" charset="0"/>
                <a:cs typeface="Arial" panose="020B0604020202020204" pitchFamily="34" charset="0"/>
              </a:rPr>
            </a:b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6007" y="2028305"/>
            <a:ext cx="11563004" cy="3398824"/>
          </a:xfrm>
        </p:spPr>
        <p:txBody>
          <a:bodyPr>
            <a:normAutofit/>
          </a:bodyPr>
          <a:lstStyle/>
          <a:p>
            <a:pPr algn="ctr"/>
            <a:endParaRPr lang="en-GB" sz="3000" dirty="0" smtClean="0"/>
          </a:p>
          <a:p>
            <a:pPr algn="ctr"/>
            <a:endParaRPr lang="en-GB" sz="3000" dirty="0"/>
          </a:p>
          <a:p>
            <a:pPr algn="ctr"/>
            <a:endParaRPr lang="en-GB"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928" y="1847405"/>
            <a:ext cx="5175157" cy="3327970"/>
          </a:xfrm>
          <a:prstGeom prst="rect">
            <a:avLst/>
          </a:prstGeom>
        </p:spPr>
      </p:pic>
      <p:sp>
        <p:nvSpPr>
          <p:cNvPr id="5" name="Rectangle 4"/>
          <p:cNvSpPr/>
          <p:nvPr/>
        </p:nvSpPr>
        <p:spPr>
          <a:xfrm>
            <a:off x="1566445" y="5466320"/>
            <a:ext cx="8962121" cy="707886"/>
          </a:xfrm>
          <a:prstGeom prst="rect">
            <a:avLst/>
          </a:prstGeom>
        </p:spPr>
        <p:txBody>
          <a:bodyPr wrap="square">
            <a:spAutoFit/>
          </a:bodyPr>
          <a:lstStyle/>
          <a:p>
            <a:pPr algn="ctr" fontAlgn="base">
              <a:buClr>
                <a:schemeClr val="tx1"/>
              </a:buClr>
            </a:pPr>
            <a:r>
              <a:rPr lang="en-GB" sz="2000" dirty="0" smtClean="0">
                <a:latin typeface="Arial" panose="020B0604020202020204" pitchFamily="34" charset="0"/>
                <a:cs typeface="Arial" panose="020B0604020202020204" pitchFamily="34" charset="0"/>
              </a:rPr>
              <a:t>“</a:t>
            </a:r>
            <a:r>
              <a:rPr lang="en-GB" sz="2000" b="1" dirty="0" smtClean="0">
                <a:latin typeface="Arial" panose="020B0604020202020204" pitchFamily="34" charset="0"/>
                <a:cs typeface="Arial" panose="020B0604020202020204" pitchFamily="34" charset="0"/>
              </a:rPr>
              <a:t>You may never know what results come of your action, but if you do nothing there will be no result.</a:t>
            </a:r>
            <a:r>
              <a:rPr lang="en-GB" sz="2000"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Mahatma </a:t>
            </a:r>
            <a:r>
              <a:rPr lang="en-GB" i="1" dirty="0" smtClean="0">
                <a:latin typeface="Arial" panose="020B0604020202020204" pitchFamily="34" charset="0"/>
                <a:cs typeface="Arial" panose="020B0604020202020204" pitchFamily="34" charset="0"/>
              </a:rPr>
              <a:t>Gandhi</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41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450757"/>
          </a:xfrm>
        </p:spPr>
        <p:txBody>
          <a:bodyPr>
            <a:noAutofit/>
          </a:bodyPr>
          <a:lstStyle/>
          <a:p>
            <a:pPr algn="ctr"/>
            <a:r>
              <a:rPr lang="en-GB" sz="4000" b="1" dirty="0" smtClean="0">
                <a:solidFill>
                  <a:schemeClr val="tx1"/>
                </a:solidFill>
                <a:latin typeface="Arial" panose="020B0604020202020204" pitchFamily="34" charset="0"/>
                <a:cs typeface="Arial" panose="020B0604020202020204" pitchFamily="34" charset="0"/>
              </a:rPr>
              <a:t>Our Philosophy of Education: The ASD Model ©</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72817" y="2028304"/>
            <a:ext cx="9968948" cy="3840789"/>
          </a:xfrm>
        </p:spPr>
        <p:txBody>
          <a:bodyPr>
            <a:normAutofit/>
          </a:bodyPr>
          <a:lstStyle/>
          <a:p>
            <a:endParaRPr lang="en-GB" b="1" dirty="0" smtClean="0">
              <a:solidFill>
                <a:schemeClr val="tx1"/>
              </a:solidFill>
              <a:latin typeface="Arial" panose="020B0604020202020204" pitchFamily="34" charset="0"/>
              <a:cs typeface="Arial" panose="020B0604020202020204" pitchFamily="34" charset="0"/>
            </a:endParaRPr>
          </a:p>
          <a:p>
            <a:r>
              <a:rPr lang="en-GB" b="1" dirty="0" smtClean="0">
                <a:solidFill>
                  <a:schemeClr val="tx1"/>
                </a:solidFill>
                <a:latin typeface="Arial" panose="020B0604020202020204" pitchFamily="34" charset="0"/>
                <a:cs typeface="Arial" panose="020B0604020202020204" pitchFamily="34" charset="0"/>
              </a:rPr>
              <a:t>In our work with the students, we will focus </a:t>
            </a:r>
            <a:r>
              <a:rPr lang="en-GB" b="1" u="sng" dirty="0" smtClean="0">
                <a:solidFill>
                  <a:schemeClr val="tx1"/>
                </a:solidFill>
                <a:latin typeface="Arial" panose="020B0604020202020204" pitchFamily="34" charset="0"/>
                <a:cs typeface="Arial" panose="020B0604020202020204" pitchFamily="34" charset="0"/>
              </a:rPr>
              <a:t>equally</a:t>
            </a:r>
            <a:r>
              <a:rPr lang="en-GB" b="1" dirty="0" smtClean="0">
                <a:solidFill>
                  <a:schemeClr val="tx1"/>
                </a:solidFill>
                <a:latin typeface="Arial" panose="020B0604020202020204" pitchFamily="34" charset="0"/>
                <a:cs typeface="Arial" panose="020B0604020202020204" pitchFamily="34" charset="0"/>
              </a:rPr>
              <a:t> on:</a:t>
            </a:r>
          </a:p>
          <a:p>
            <a:pPr marL="0" indent="0">
              <a:buNone/>
            </a:pP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1. Academic progress</a:t>
            </a:r>
          </a:p>
          <a:p>
            <a:r>
              <a:rPr lang="en-GB" dirty="0" smtClean="0">
                <a:solidFill>
                  <a:schemeClr val="tx1"/>
                </a:solidFill>
                <a:latin typeface="Arial" panose="020B0604020202020204" pitchFamily="34" charset="0"/>
                <a:cs typeface="Arial" panose="020B0604020202020204" pitchFamily="34" charset="0"/>
              </a:rPr>
              <a:t>2. Specialist therapeutic support</a:t>
            </a:r>
          </a:p>
          <a:p>
            <a:r>
              <a:rPr lang="en-GB" dirty="0" smtClean="0">
                <a:solidFill>
                  <a:schemeClr val="tx1"/>
                </a:solidFill>
                <a:latin typeface="Arial" panose="020B0604020202020204" pitchFamily="34" charset="0"/>
                <a:cs typeface="Arial" panose="020B0604020202020204" pitchFamily="34" charset="0"/>
              </a:rPr>
              <a:t>3. Development of life skills</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539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450757"/>
          </a:xfrm>
        </p:spPr>
        <p:txBody>
          <a:bodyPr>
            <a:noAutofit/>
          </a:bodyPr>
          <a:lstStyle/>
          <a:p>
            <a:pPr algn="ctr"/>
            <a:r>
              <a:rPr lang="en-GB" sz="4400" b="1" dirty="0" smtClean="0">
                <a:solidFill>
                  <a:schemeClr val="tx1"/>
                </a:solidFill>
                <a:latin typeface="Arial" panose="020B0604020202020204" pitchFamily="34" charset="0"/>
                <a:cs typeface="Arial" panose="020B0604020202020204" pitchFamily="34" charset="0"/>
              </a:rPr>
              <a:t>Preparation for Exams</a:t>
            </a:r>
            <a:endParaRPr lang="en-GB" sz="4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2939" y="1856630"/>
            <a:ext cx="10676072" cy="3788797"/>
          </a:xfrm>
        </p:spPr>
        <p:txBody>
          <a:bodyPr>
            <a:normAutofit fontScale="92500" lnSpcReduction="10000"/>
          </a:bodyPr>
          <a:lstStyle/>
          <a:p>
            <a:pPr marL="0" indent="0" algn="ctr" fontAlgn="base">
              <a:buClr>
                <a:schemeClr val="tx1"/>
              </a:buClr>
              <a:buNone/>
            </a:pPr>
            <a:endParaRPr lang="en-GB" dirty="0" smtClean="0">
              <a:solidFill>
                <a:schemeClr val="tx1"/>
              </a:solidFill>
              <a:latin typeface="Arial" panose="020B0604020202020204" pitchFamily="34" charset="0"/>
              <a:cs typeface="Arial" panose="020B0604020202020204" pitchFamily="34" charset="0"/>
            </a:endParaRPr>
          </a:p>
          <a:p>
            <a:pPr fontAlgn="base">
              <a:buClr>
                <a:schemeClr val="tx1"/>
              </a:buClr>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 Accumulative, holistic work to help each student be the best version of themselves</a:t>
            </a:r>
          </a:p>
          <a:p>
            <a:pPr marL="0" indent="0" fontAlgn="base">
              <a:buClr>
                <a:schemeClr val="tx1"/>
              </a:buClr>
              <a:buNone/>
            </a:pPr>
            <a:endParaRPr lang="en-GB" dirty="0" smtClean="0">
              <a:solidFill>
                <a:schemeClr val="tx1"/>
              </a:solidFill>
              <a:latin typeface="Arial" panose="020B0604020202020204" pitchFamily="34" charset="0"/>
              <a:cs typeface="Arial" panose="020B0604020202020204" pitchFamily="34" charset="0"/>
            </a:endParaRPr>
          </a:p>
          <a:p>
            <a:pPr fontAlgn="base">
              <a:buClr>
                <a:schemeClr val="tx1"/>
              </a:buClr>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 Lessons focussed on all the criteria for the exams, to ensure the students have the knowledge they need</a:t>
            </a:r>
          </a:p>
          <a:p>
            <a:pPr fontAlgn="base">
              <a:buClr>
                <a:schemeClr val="tx1"/>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fontAlgn="base">
              <a:buClr>
                <a:schemeClr val="tx1"/>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Speaking, listening and communication modelling in various lessons in preparation for that part of the exam </a:t>
            </a:r>
          </a:p>
          <a:p>
            <a:pPr fontAlgn="base">
              <a:buClr>
                <a:schemeClr val="tx1"/>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fontAlgn="base">
              <a:buClr>
                <a:schemeClr val="tx1"/>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Exam questions are used regularly in lessons to prepare students</a:t>
            </a:r>
          </a:p>
          <a:p>
            <a:pPr algn="ctr"/>
            <a:endParaRPr lang="en-GB" sz="3000" dirty="0" smtClean="0"/>
          </a:p>
          <a:p>
            <a:pPr algn="ctr"/>
            <a:endParaRPr lang="en-GB" sz="3000" dirty="0"/>
          </a:p>
          <a:p>
            <a:pPr algn="ctr"/>
            <a:endParaRPr lang="en-GB" sz="3000" dirty="0"/>
          </a:p>
        </p:txBody>
      </p:sp>
    </p:spTree>
    <p:extLst>
      <p:ext uri="{BB962C8B-B14F-4D97-AF65-F5344CB8AC3E}">
        <p14:creationId xmlns:p14="http://schemas.microsoft.com/office/powerpoint/2010/main" val="111069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
            </a:r>
            <a:br>
              <a:rPr lang="en-GB" sz="4000" b="1" dirty="0" smtClean="0">
                <a:solidFill>
                  <a:schemeClr val="tx1"/>
                </a:solidFill>
                <a:latin typeface="Arial" panose="020B0604020202020204" pitchFamily="34" charset="0"/>
                <a:cs typeface="Arial" panose="020B0604020202020204" pitchFamily="34" charset="0"/>
              </a:rPr>
            </a:br>
            <a:r>
              <a:rPr lang="en-GB" sz="4400" b="1" dirty="0" smtClean="0">
                <a:solidFill>
                  <a:schemeClr val="tx1"/>
                </a:solidFill>
                <a:latin typeface="Arial" panose="020B0604020202020204" pitchFamily="34" charset="0"/>
                <a:cs typeface="Arial" panose="020B0604020202020204" pitchFamily="34" charset="0"/>
              </a:rPr>
              <a:t>School based support</a:t>
            </a:r>
            <a:endParaRPr lang="en-GB" sz="4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956391"/>
            <a:ext cx="10241280" cy="4189228"/>
          </a:xfrm>
        </p:spPr>
        <p:txBody>
          <a:bodyPr>
            <a:noAutofit/>
          </a:bodyPr>
          <a:lstStyle/>
          <a:p>
            <a:pPr marL="0" indent="0">
              <a:buClrTx/>
              <a:buNone/>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Reasonable adjustments are made for all the students, this is related to their EHCP and specific to them</a:t>
            </a:r>
          </a:p>
          <a:p>
            <a:pPr marL="0" indent="0">
              <a:buClrTx/>
              <a:buNone/>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 This includes 25% extra time, regular breaks and prompts</a:t>
            </a:r>
          </a:p>
          <a:p>
            <a:pPr>
              <a:buClrTx/>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 Students can also have access to a reader and scribe if that is stated in their EHCP</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99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
            </a:r>
            <a:br>
              <a:rPr lang="en-GB" sz="4000" b="1" dirty="0" smtClean="0">
                <a:solidFill>
                  <a:schemeClr val="tx1"/>
                </a:solidFill>
                <a:latin typeface="Arial" panose="020B0604020202020204" pitchFamily="34" charset="0"/>
                <a:cs typeface="Arial" panose="020B0604020202020204" pitchFamily="34" charset="0"/>
              </a:rPr>
            </a:br>
            <a:r>
              <a:rPr lang="en-GB" sz="4400" b="1" dirty="0" smtClean="0">
                <a:solidFill>
                  <a:schemeClr val="tx1"/>
                </a:solidFill>
                <a:latin typeface="Arial" panose="020B0604020202020204" pitchFamily="34" charset="0"/>
                <a:cs typeface="Arial" panose="020B0604020202020204" pitchFamily="34" charset="0"/>
              </a:rPr>
              <a:t>Dates of the exams</a:t>
            </a:r>
            <a:endParaRPr lang="en-GB" sz="4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956391"/>
            <a:ext cx="10241280" cy="4189228"/>
          </a:xfrm>
        </p:spPr>
        <p:txBody>
          <a:bodyPr>
            <a:noAutofit/>
          </a:bodyPr>
          <a:lstStyle/>
          <a:p>
            <a:pPr marL="0" indent="0">
              <a:buClrTx/>
              <a:buNone/>
            </a:pPr>
            <a:endParaRPr lang="en-GB" dirty="0" smtClean="0">
              <a:solidFill>
                <a:schemeClr val="tx1"/>
              </a:solidFill>
              <a:latin typeface="Arial" panose="020B0604020202020204" pitchFamily="34" charset="0"/>
              <a:cs typeface="Arial" panose="020B0604020202020204" pitchFamily="34" charset="0"/>
            </a:endParaRPr>
          </a:p>
          <a:p>
            <a:pPr marL="0" indent="0">
              <a:buClrTx/>
              <a:buNone/>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The dates for 2022 are yet to be confirmed, as soon as we know we will inform parents</a:t>
            </a:r>
            <a:endParaRPr lang="en-GB"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295940" y="1956391"/>
            <a:ext cx="7245626" cy="3160327"/>
          </a:xfrm>
          <a:prstGeom prst="rect">
            <a:avLst/>
          </a:prstGeom>
        </p:spPr>
      </p:pic>
    </p:spTree>
    <p:extLst>
      <p:ext uri="{BB962C8B-B14F-4D97-AF65-F5344CB8AC3E}">
        <p14:creationId xmlns:p14="http://schemas.microsoft.com/office/powerpoint/2010/main" val="708766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
            </a:r>
            <a:br>
              <a:rPr lang="en-GB" sz="4000" b="1" dirty="0" smtClean="0">
                <a:solidFill>
                  <a:schemeClr val="tx1"/>
                </a:solidFill>
                <a:latin typeface="Arial" panose="020B0604020202020204" pitchFamily="34" charset="0"/>
                <a:cs typeface="Arial" panose="020B0604020202020204" pitchFamily="34" charset="0"/>
              </a:rPr>
            </a:br>
            <a:r>
              <a:rPr lang="en-GB" sz="4400" b="1" dirty="0" smtClean="0">
                <a:solidFill>
                  <a:schemeClr val="tx1"/>
                </a:solidFill>
                <a:latin typeface="Arial" panose="020B0604020202020204" pitchFamily="34" charset="0"/>
                <a:cs typeface="Arial" panose="020B0604020202020204" pitchFamily="34" charset="0"/>
              </a:rPr>
              <a:t>Dates of the mock exams</a:t>
            </a:r>
            <a:endParaRPr lang="en-GB" sz="4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737360"/>
            <a:ext cx="10241280" cy="4189228"/>
          </a:xfrm>
        </p:spPr>
        <p:txBody>
          <a:bodyPr>
            <a:noAutofit/>
          </a:bodyPr>
          <a:lstStyle/>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 </a:t>
            </a:r>
            <a:r>
              <a:rPr lang="en-GB" smtClean="0">
                <a:solidFill>
                  <a:schemeClr val="tx1"/>
                </a:solidFill>
                <a:latin typeface="Arial" panose="020B0604020202020204" pitchFamily="34" charset="0"/>
                <a:cs typeface="Arial" panose="020B0604020202020204" pitchFamily="34" charset="0"/>
              </a:rPr>
              <a:t>KS5 </a:t>
            </a:r>
            <a:r>
              <a:rPr lang="en-GB" smtClean="0">
                <a:solidFill>
                  <a:schemeClr val="tx1"/>
                </a:solidFill>
                <a:latin typeface="Arial" panose="020B0604020202020204" pitchFamily="34" charset="0"/>
                <a:cs typeface="Arial" panose="020B0604020202020204" pitchFamily="34" charset="0"/>
              </a:rPr>
              <a:t>18</a:t>
            </a:r>
            <a:r>
              <a:rPr lang="en-GB" baseline="30000" smtClean="0">
                <a:solidFill>
                  <a:schemeClr val="tx1"/>
                </a:solidFill>
                <a:latin typeface="Arial" panose="020B0604020202020204" pitchFamily="34" charset="0"/>
                <a:cs typeface="Arial" panose="020B0604020202020204" pitchFamily="34" charset="0"/>
              </a:rPr>
              <a:t>th</a:t>
            </a:r>
            <a:r>
              <a:rPr lang="en-GB" smtClean="0">
                <a:solidFill>
                  <a:schemeClr val="tx1"/>
                </a:solidFill>
                <a:latin typeface="Arial" panose="020B0604020202020204" pitchFamily="34" charset="0"/>
                <a:cs typeface="Arial" panose="020B0604020202020204" pitchFamily="34" charset="0"/>
              </a:rPr>
              <a:t>, </a:t>
            </a:r>
            <a:r>
              <a:rPr lang="en-GB" smtClean="0">
                <a:solidFill>
                  <a:schemeClr val="tx1"/>
                </a:solidFill>
                <a:latin typeface="Arial" panose="020B0604020202020204" pitchFamily="34" charset="0"/>
                <a:cs typeface="Arial" panose="020B0604020202020204" pitchFamily="34" charset="0"/>
              </a:rPr>
              <a:t>19</a:t>
            </a:r>
            <a:r>
              <a:rPr lang="en-GB" baseline="30000" smtClean="0">
                <a:solidFill>
                  <a:schemeClr val="tx1"/>
                </a:solidFill>
                <a:latin typeface="Arial" panose="020B0604020202020204" pitchFamily="34" charset="0"/>
                <a:cs typeface="Arial" panose="020B0604020202020204" pitchFamily="34" charset="0"/>
              </a:rPr>
              <a:t>th</a:t>
            </a:r>
            <a:r>
              <a:rPr lang="en-GB" smtClean="0">
                <a:solidFill>
                  <a:schemeClr val="tx1"/>
                </a:solidFill>
                <a:latin typeface="Arial" panose="020B0604020202020204" pitchFamily="34" charset="0"/>
                <a:cs typeface="Arial" panose="020B0604020202020204" pitchFamily="34" charset="0"/>
              </a:rPr>
              <a:t>and 20</a:t>
            </a:r>
            <a:r>
              <a:rPr lang="en-GB" baseline="30000" smtClean="0">
                <a:solidFill>
                  <a:schemeClr val="tx1"/>
                </a:solidFill>
                <a:latin typeface="Arial" panose="020B0604020202020204" pitchFamily="34" charset="0"/>
                <a:cs typeface="Arial" panose="020B0604020202020204" pitchFamily="34" charset="0"/>
              </a:rPr>
              <a:t>th</a:t>
            </a:r>
            <a:r>
              <a:rPr lang="en-GB" smtClean="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October 2021 (classroom based)</a:t>
            </a: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 KS4 15</a:t>
            </a:r>
            <a:r>
              <a:rPr lang="en-GB" baseline="30000" dirty="0" smtClean="0">
                <a:solidFill>
                  <a:schemeClr val="tx1"/>
                </a:solidFill>
                <a:latin typeface="Arial" panose="020B0604020202020204" pitchFamily="34" charset="0"/>
                <a:cs typeface="Arial" panose="020B0604020202020204" pitchFamily="34" charset="0"/>
              </a:rPr>
              <a:t>th</a:t>
            </a:r>
            <a:r>
              <a:rPr lang="en-GB" dirty="0" smtClean="0">
                <a:solidFill>
                  <a:schemeClr val="tx1"/>
                </a:solidFill>
                <a:latin typeface="Arial" panose="020B0604020202020204" pitchFamily="34" charset="0"/>
                <a:cs typeface="Arial" panose="020B0604020202020204" pitchFamily="34" charset="0"/>
              </a:rPr>
              <a:t>, 16</a:t>
            </a:r>
            <a:r>
              <a:rPr lang="en-GB" baseline="30000" dirty="0" smtClean="0">
                <a:solidFill>
                  <a:schemeClr val="tx1"/>
                </a:solidFill>
                <a:latin typeface="Arial" panose="020B0604020202020204" pitchFamily="34" charset="0"/>
                <a:cs typeface="Arial" panose="020B0604020202020204" pitchFamily="34" charset="0"/>
              </a:rPr>
              <a:t>th</a:t>
            </a:r>
            <a:r>
              <a:rPr lang="en-GB" dirty="0" smtClean="0">
                <a:solidFill>
                  <a:schemeClr val="tx1"/>
                </a:solidFill>
                <a:latin typeface="Arial" panose="020B0604020202020204" pitchFamily="34" charset="0"/>
                <a:cs typeface="Arial" panose="020B0604020202020204" pitchFamily="34" charset="0"/>
              </a:rPr>
              <a:t> and 17</a:t>
            </a:r>
            <a:r>
              <a:rPr lang="en-GB" baseline="30000" dirty="0" smtClean="0">
                <a:solidFill>
                  <a:schemeClr val="tx1"/>
                </a:solidFill>
                <a:latin typeface="Arial" panose="020B0604020202020204" pitchFamily="34" charset="0"/>
                <a:cs typeface="Arial" panose="020B0604020202020204" pitchFamily="34" charset="0"/>
              </a:rPr>
              <a:t>th</a:t>
            </a:r>
            <a:r>
              <a:rPr lang="en-GB" dirty="0" smtClean="0">
                <a:solidFill>
                  <a:schemeClr val="tx1"/>
                </a:solidFill>
                <a:latin typeface="Arial" panose="020B0604020202020204" pitchFamily="34" charset="0"/>
                <a:cs typeface="Arial" panose="020B0604020202020204" pitchFamily="34" charset="0"/>
              </a:rPr>
              <a:t> November 2021 (classroom based)</a:t>
            </a: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KS4 and KS5 14</a:t>
            </a:r>
            <a:r>
              <a:rPr lang="en-GB" baseline="30000" dirty="0" smtClean="0">
                <a:solidFill>
                  <a:schemeClr val="tx1"/>
                </a:solidFill>
                <a:latin typeface="Arial" panose="020B0604020202020204" pitchFamily="34" charset="0"/>
                <a:cs typeface="Arial" panose="020B0604020202020204" pitchFamily="34" charset="0"/>
              </a:rPr>
              <a:t>th</a:t>
            </a:r>
            <a:r>
              <a:rPr lang="en-GB" dirty="0" smtClean="0">
                <a:solidFill>
                  <a:schemeClr val="tx1"/>
                </a:solidFill>
                <a:latin typeface="Arial" panose="020B0604020202020204" pitchFamily="34" charset="0"/>
                <a:cs typeface="Arial" panose="020B0604020202020204" pitchFamily="34" charset="0"/>
              </a:rPr>
              <a:t>, 15</a:t>
            </a:r>
            <a:r>
              <a:rPr lang="en-GB" baseline="30000" dirty="0" smtClean="0">
                <a:solidFill>
                  <a:schemeClr val="tx1"/>
                </a:solidFill>
                <a:latin typeface="Arial" panose="020B0604020202020204" pitchFamily="34" charset="0"/>
                <a:cs typeface="Arial" panose="020B0604020202020204" pitchFamily="34" charset="0"/>
              </a:rPr>
              <a:t>th</a:t>
            </a:r>
            <a:r>
              <a:rPr lang="en-GB" dirty="0" smtClean="0">
                <a:solidFill>
                  <a:schemeClr val="tx1"/>
                </a:solidFill>
                <a:latin typeface="Arial" panose="020B0604020202020204" pitchFamily="34" charset="0"/>
                <a:cs typeface="Arial" panose="020B0604020202020204" pitchFamily="34" charset="0"/>
              </a:rPr>
              <a:t> and 16</a:t>
            </a:r>
            <a:r>
              <a:rPr lang="en-GB" baseline="30000" dirty="0" smtClean="0">
                <a:solidFill>
                  <a:schemeClr val="tx1"/>
                </a:solidFill>
                <a:latin typeface="Arial" panose="020B0604020202020204" pitchFamily="34" charset="0"/>
                <a:cs typeface="Arial" panose="020B0604020202020204" pitchFamily="34" charset="0"/>
              </a:rPr>
              <a:t>th</a:t>
            </a:r>
            <a:r>
              <a:rPr lang="en-GB" dirty="0" smtClean="0">
                <a:solidFill>
                  <a:schemeClr val="tx1"/>
                </a:solidFill>
                <a:latin typeface="Arial" panose="020B0604020202020204" pitchFamily="34" charset="0"/>
                <a:cs typeface="Arial" panose="020B0604020202020204" pitchFamily="34" charset="0"/>
              </a:rPr>
              <a:t> March (Exams in the Hall)</a:t>
            </a: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marL="0" indent="0">
              <a:buClrTx/>
              <a:buNone/>
            </a:pPr>
            <a:r>
              <a:rPr lang="en-GB" b="1" dirty="0" smtClean="0">
                <a:solidFill>
                  <a:schemeClr val="tx1"/>
                </a:solidFill>
                <a:latin typeface="Arial" panose="020B0604020202020204" pitchFamily="34" charset="0"/>
                <a:cs typeface="Arial" panose="020B0604020202020204" pitchFamily="34" charset="0"/>
              </a:rPr>
              <a:t>“Mock exams </a:t>
            </a:r>
            <a:r>
              <a:rPr lang="en-GB" b="1" dirty="0">
                <a:solidFill>
                  <a:schemeClr val="tx1"/>
                </a:solidFill>
                <a:latin typeface="Arial" panose="020B0604020202020204" pitchFamily="34" charset="0"/>
                <a:cs typeface="Arial" panose="020B0604020202020204" pitchFamily="34" charset="0"/>
              </a:rPr>
              <a:t>can be attempted multiple times to makes student more perfect in particular subject. Shows how well they are prepared for the exam. Shows their strength as well their weakness. It guides them on which topics they have to focus more</a:t>
            </a:r>
            <a:r>
              <a:rPr lang="en-GB" b="1" dirty="0" smtClean="0">
                <a:solidFill>
                  <a:schemeClr val="tx1"/>
                </a:solidFill>
                <a:latin typeface="Arial" panose="020B0604020202020204" pitchFamily="34" charset="0"/>
                <a:cs typeface="Arial" panose="020B0604020202020204" pitchFamily="34" charset="0"/>
              </a:rPr>
              <a:t>.”</a:t>
            </a:r>
            <a:r>
              <a:rPr lang="en-GB" dirty="0" smtClean="0">
                <a:solidFill>
                  <a:schemeClr val="tx1"/>
                </a:solidFill>
                <a:latin typeface="Arial" panose="020B0604020202020204" pitchFamily="34" charset="0"/>
                <a:cs typeface="Arial" panose="020B0604020202020204" pitchFamily="34" charset="0"/>
              </a:rPr>
              <a:t> </a:t>
            </a:r>
            <a:r>
              <a:rPr lang="en-GB" sz="1800" i="1" dirty="0" err="1" smtClean="0">
                <a:solidFill>
                  <a:schemeClr val="tx1"/>
                </a:solidFill>
                <a:latin typeface="Arial" panose="020B0604020202020204" pitchFamily="34" charset="0"/>
                <a:cs typeface="Arial" panose="020B0604020202020204" pitchFamily="34" charset="0"/>
              </a:rPr>
              <a:t>Gyan</a:t>
            </a:r>
            <a:r>
              <a:rPr lang="en-GB" sz="1800" i="1" dirty="0" smtClean="0">
                <a:solidFill>
                  <a:schemeClr val="tx1"/>
                </a:solidFill>
                <a:latin typeface="Arial" panose="020B0604020202020204" pitchFamily="34" charset="0"/>
                <a:cs typeface="Arial" panose="020B0604020202020204" pitchFamily="34" charset="0"/>
              </a:rPr>
              <a:t> Gossip</a:t>
            </a:r>
          </a:p>
          <a:p>
            <a:pPr>
              <a:buClrTx/>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GB"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463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650</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Retrospect</vt:lpstr>
      <vt:lpstr> Abbot’s Lea School</vt:lpstr>
      <vt:lpstr>Welcome and Introductions</vt:lpstr>
      <vt:lpstr>Today’s session</vt:lpstr>
      <vt:lpstr>Our School </vt:lpstr>
      <vt:lpstr>Our Philosophy of Education: The ASD Model ©</vt:lpstr>
      <vt:lpstr>Preparation for Exams</vt:lpstr>
      <vt:lpstr> School based support</vt:lpstr>
      <vt:lpstr> Dates of the exams</vt:lpstr>
      <vt:lpstr> Dates of the mock exams</vt:lpstr>
      <vt:lpstr>Support from home</vt:lpstr>
      <vt:lpstr>Year 11 specific courses</vt:lpstr>
      <vt:lpstr>Exam levels</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2021-10-01T12:53:07Z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