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20"/>
  </p:notesMasterIdLst>
  <p:handoutMasterIdLst>
    <p:handoutMasterId r:id="rId21"/>
  </p:handoutMasterIdLst>
  <p:sldIdLst>
    <p:sldId id="282" r:id="rId3"/>
    <p:sldId id="363" r:id="rId4"/>
    <p:sldId id="353" r:id="rId5"/>
    <p:sldId id="354" r:id="rId6"/>
    <p:sldId id="294" r:id="rId7"/>
    <p:sldId id="356" r:id="rId8"/>
    <p:sldId id="364" r:id="rId9"/>
    <p:sldId id="357" r:id="rId10"/>
    <p:sldId id="358" r:id="rId11"/>
    <p:sldId id="362" r:id="rId12"/>
    <p:sldId id="365" r:id="rId13"/>
    <p:sldId id="367" r:id="rId14"/>
    <p:sldId id="368" r:id="rId15"/>
    <p:sldId id="369" r:id="rId16"/>
    <p:sldId id="352" r:id="rId17"/>
    <p:sldId id="323" r:id="rId18"/>
    <p:sldId id="3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8140" autoAdjust="0"/>
  </p:normalViewPr>
  <p:slideViewPr>
    <p:cSldViewPr snapToGrid="0">
      <p:cViewPr varScale="1">
        <p:scale>
          <a:sx n="60" d="100"/>
          <a:sy n="60" d="100"/>
        </p:scale>
        <p:origin x="796" y="5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2/14/2022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BFFCD-AAE1-443B-BA13-18DE53688CD2}" type="slidenum">
              <a:rPr lang="en-US" smtClean="0"/>
              <a:t>12</a:t>
            </a:fld>
            <a:endParaRPr lang="en-US"/>
          </a:p>
        </p:txBody>
      </p:sp>
    </p:spTree>
    <p:extLst>
      <p:ext uri="{BB962C8B-B14F-4D97-AF65-F5344CB8AC3E}">
        <p14:creationId xmlns:p14="http://schemas.microsoft.com/office/powerpoint/2010/main" val="40128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2/14/2022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2/14/2022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2/14/2022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hyperlink" Target="mailto:Phil.Nichols@Liverpool.gov.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eedback@abbotsleaschool.co.uk" TargetMode="External"/><Relationship Id="rId2" Type="http://schemas.openxmlformats.org/officeDocument/2006/relationships/hyperlink" Target="mailto:nathan.Fernyhough@abbotsleaschool.co.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feedback@abbotsleaschoo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3360467"/>
          </a:xfrm>
        </p:spPr>
        <p:txBody>
          <a:bodyPr>
            <a:normAutofit/>
          </a:bodyPr>
          <a:lstStyle/>
          <a:p>
            <a:pPr algn="ctr"/>
            <a:r>
              <a:rPr lang="en-GB" sz="7000" b="1" dirty="0" smtClean="0">
                <a:latin typeface="Arial" panose="020B0604020202020204" pitchFamily="34" charset="0"/>
                <a:cs typeface="Arial" panose="020B0604020202020204" pitchFamily="34" charset="0"/>
              </a:rPr>
              <a:t/>
            </a:r>
            <a:br>
              <a:rPr lang="en-GB" sz="7000" b="1" dirty="0" smtClean="0">
                <a:latin typeface="Arial" panose="020B0604020202020204" pitchFamily="34" charset="0"/>
                <a:cs typeface="Arial" panose="020B0604020202020204" pitchFamily="34" charset="0"/>
              </a:rPr>
            </a:br>
            <a:r>
              <a:rPr lang="en-GB" sz="7000" b="1" dirty="0" smtClean="0">
                <a:latin typeface="Arial" panose="020B0604020202020204" pitchFamily="34" charset="0"/>
                <a:cs typeface="Arial" panose="020B0604020202020204" pitchFamily="34" charset="0"/>
              </a:rPr>
              <a:t>Abbot’s Lea School</a:t>
            </a:r>
            <a:endParaRPr lang="en-GB" sz="7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200" b="1" dirty="0" smtClean="0">
                <a:latin typeface="Arial" panose="020B0604020202020204" pitchFamily="34" charset="0"/>
                <a:cs typeface="Arial" panose="020B0604020202020204" pitchFamily="34" charset="0"/>
              </a:rPr>
              <a:t>Supported Internship</a:t>
            </a:r>
          </a:p>
          <a:p>
            <a:pPr algn="ctr"/>
            <a:r>
              <a:rPr lang="en-GB" sz="3200" b="1" dirty="0" smtClean="0">
                <a:latin typeface="Arial" panose="020B0604020202020204" pitchFamily="34" charset="0"/>
                <a:cs typeface="Arial" panose="020B0604020202020204" pitchFamily="34" charset="0"/>
              </a:rPr>
              <a:t> information session</a:t>
            </a:r>
          </a:p>
          <a:p>
            <a:pPr algn="ctr"/>
            <a:r>
              <a:rPr lang="en-GB" sz="2000" b="1" dirty="0" smtClean="0">
                <a:latin typeface="Arial" panose="020B0604020202020204" pitchFamily="34" charset="0"/>
                <a:cs typeface="Arial" panose="020B0604020202020204" pitchFamily="34" charset="0"/>
              </a:rPr>
              <a:t>14 February 2022</a:t>
            </a:r>
          </a:p>
          <a:p>
            <a:pPr algn="ctr"/>
            <a:endParaRPr lang="en-GB"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57" y="758952"/>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prstClr val="black">
                    <a:lumMod val="75000"/>
                    <a:lumOff val="25000"/>
                  </a:prstClr>
                </a:solidFill>
                <a:latin typeface="Arial" panose="020B0604020202020204" pitchFamily="34" charset="0"/>
                <a:cs typeface="Arial" panose="020B0604020202020204" pitchFamily="34" charset="0"/>
              </a:rPr>
              <a:t>Abbot’s Lea School SI programmes</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After </a:t>
            </a:r>
            <a:r>
              <a:rPr lang="en-GB" dirty="0">
                <a:latin typeface="Arial" panose="020B0604020202020204" pitchFamily="34" charset="0"/>
                <a:cs typeface="Arial" panose="020B0604020202020204" pitchFamily="34" charset="0"/>
              </a:rPr>
              <a:t>a Supported Internship concludes, students leave ALS roll and should progress to:</a:t>
            </a:r>
          </a:p>
          <a:p>
            <a:r>
              <a:rPr lang="en-GB" dirty="0">
                <a:latin typeface="Arial" panose="020B0604020202020204" pitchFamily="34" charset="0"/>
                <a:cs typeface="Arial" panose="020B0604020202020204" pitchFamily="34" charset="0"/>
              </a:rPr>
              <a:t>- FE College</a:t>
            </a:r>
          </a:p>
          <a:p>
            <a:r>
              <a:rPr lang="en-GB" dirty="0">
                <a:latin typeface="Arial" panose="020B0604020202020204" pitchFamily="34" charset="0"/>
                <a:cs typeface="Arial" panose="020B0604020202020204" pitchFamily="34" charset="0"/>
              </a:rPr>
              <a:t>- Apprenticeship training</a:t>
            </a:r>
          </a:p>
          <a:p>
            <a:r>
              <a:rPr lang="en-GB" dirty="0">
                <a:latin typeface="Arial" panose="020B0604020202020204" pitchFamily="34" charset="0"/>
                <a:cs typeface="Arial" panose="020B0604020202020204" pitchFamily="34" charset="0"/>
              </a:rPr>
              <a:t>- Employment</a:t>
            </a:r>
          </a:p>
          <a:p>
            <a:endParaRPr lang="en-GB" dirty="0"/>
          </a:p>
        </p:txBody>
      </p:sp>
      <p:pic>
        <p:nvPicPr>
          <p:cNvPr id="4" name="Picture 3"/>
          <p:cNvPicPr>
            <a:picLocks noChangeAspect="1"/>
          </p:cNvPicPr>
          <p:nvPr/>
        </p:nvPicPr>
        <p:blipFill>
          <a:blip r:embed="rId2"/>
          <a:stretch>
            <a:fillRect/>
          </a:stretch>
        </p:blipFill>
        <p:spPr>
          <a:xfrm>
            <a:off x="3499611" y="1845734"/>
            <a:ext cx="4551313" cy="2064114"/>
          </a:xfrm>
          <a:prstGeom prst="rect">
            <a:avLst/>
          </a:prstGeom>
        </p:spPr>
      </p:pic>
    </p:spTree>
    <p:extLst>
      <p:ext uri="{BB962C8B-B14F-4D97-AF65-F5344CB8AC3E}">
        <p14:creationId xmlns:p14="http://schemas.microsoft.com/office/powerpoint/2010/main" val="22559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prstClr val="black">
                    <a:lumMod val="75000"/>
                    <a:lumOff val="25000"/>
                  </a:prstClr>
                </a:solidFill>
                <a:latin typeface="Arial" panose="020B0604020202020204" pitchFamily="34" charset="0"/>
                <a:cs typeface="Arial" panose="020B0604020202020204" pitchFamily="34" charset="0"/>
              </a:rPr>
              <a:t>Abbot’s Lea School SI programmes</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latin typeface="Arial" panose="020B0604020202020204" pitchFamily="34" charset="0"/>
                <a:cs typeface="Arial" panose="020B0604020202020204" pitchFamily="34" charset="0"/>
              </a:rPr>
              <a:t>Preparation and Timeline:</a:t>
            </a:r>
          </a:p>
          <a:p>
            <a:endParaRPr lang="en-GB" dirty="0"/>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4543425" y="1845734"/>
            <a:ext cx="5507506" cy="4345516"/>
          </a:xfrm>
          <a:prstGeom prst="rect">
            <a:avLst/>
          </a:prstGeom>
        </p:spPr>
      </p:pic>
    </p:spTree>
    <p:extLst>
      <p:ext uri="{BB962C8B-B14F-4D97-AF65-F5344CB8AC3E}">
        <p14:creationId xmlns:p14="http://schemas.microsoft.com/office/powerpoint/2010/main" val="3981691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prstClr val="black">
                    <a:lumMod val="75000"/>
                    <a:lumOff val="25000"/>
                  </a:prstClr>
                </a:solidFill>
                <a:latin typeface="Arial" panose="020B0604020202020204" pitchFamily="34" charset="0"/>
                <a:cs typeface="Arial" panose="020B0604020202020204" pitchFamily="34" charset="0"/>
              </a:rPr>
              <a:t>Independent Travel training</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p>
        </p:txBody>
      </p:sp>
      <p:pic>
        <p:nvPicPr>
          <p:cNvPr id="4" name="Picture 3"/>
          <p:cNvPicPr>
            <a:picLocks noChangeAspect="1"/>
          </p:cNvPicPr>
          <p:nvPr/>
        </p:nvPicPr>
        <p:blipFill rotWithShape="1">
          <a:blip r:embed="rId3"/>
          <a:srcRect l="20352" t="15263" r="50174" b="12222"/>
          <a:stretch/>
        </p:blipFill>
        <p:spPr>
          <a:xfrm>
            <a:off x="693979" y="2125820"/>
            <a:ext cx="2456689" cy="3399882"/>
          </a:xfrm>
          <a:prstGeom prst="rect">
            <a:avLst/>
          </a:prstGeom>
        </p:spPr>
      </p:pic>
      <p:pic>
        <p:nvPicPr>
          <p:cNvPr id="5" name="Picture 4"/>
          <p:cNvPicPr>
            <a:picLocks noChangeAspect="1"/>
          </p:cNvPicPr>
          <p:nvPr/>
        </p:nvPicPr>
        <p:blipFill rotWithShape="1">
          <a:blip r:embed="rId4"/>
          <a:srcRect l="8508" t="17446" r="50351" b="38109"/>
          <a:stretch/>
        </p:blipFill>
        <p:spPr>
          <a:xfrm>
            <a:off x="3096026" y="2231432"/>
            <a:ext cx="4666742" cy="2835867"/>
          </a:xfrm>
          <a:prstGeom prst="rect">
            <a:avLst/>
          </a:prstGeom>
        </p:spPr>
      </p:pic>
      <p:pic>
        <p:nvPicPr>
          <p:cNvPr id="6" name="Picture 5"/>
          <p:cNvPicPr>
            <a:picLocks noChangeAspect="1"/>
          </p:cNvPicPr>
          <p:nvPr/>
        </p:nvPicPr>
        <p:blipFill rotWithShape="1">
          <a:blip r:embed="rId5"/>
          <a:srcRect l="8948" t="16979" r="51140" b="36706"/>
          <a:stretch/>
        </p:blipFill>
        <p:spPr>
          <a:xfrm>
            <a:off x="7705024" y="1978003"/>
            <a:ext cx="4732760" cy="3089296"/>
          </a:xfrm>
          <a:prstGeom prst="rect">
            <a:avLst/>
          </a:prstGeom>
        </p:spPr>
      </p:pic>
    </p:spTree>
    <p:extLst>
      <p:ext uri="{BB962C8B-B14F-4D97-AF65-F5344CB8AC3E}">
        <p14:creationId xmlns:p14="http://schemas.microsoft.com/office/powerpoint/2010/main" val="199497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614" t="15887" r="50790" b="12378"/>
          <a:stretch/>
        </p:blipFill>
        <p:spPr>
          <a:xfrm>
            <a:off x="8743950" y="1546860"/>
            <a:ext cx="3293872" cy="4647795"/>
          </a:xfrm>
          <a:prstGeom prst="rect">
            <a:avLst/>
          </a:prstGeom>
        </p:spPr>
      </p:pic>
      <p:sp>
        <p:nvSpPr>
          <p:cNvPr id="2" name="Title 1"/>
          <p:cNvSpPr>
            <a:spLocks noGrp="1"/>
          </p:cNvSpPr>
          <p:nvPr>
            <p:ph type="title"/>
          </p:nvPr>
        </p:nvSpPr>
        <p:spPr/>
        <p:txBody>
          <a:bodyPr/>
          <a:lstStyle/>
          <a:p>
            <a:pPr algn="ctr"/>
            <a:r>
              <a:rPr lang="en-GB" sz="4000" b="1" dirty="0" smtClean="0">
                <a:solidFill>
                  <a:prstClr val="black">
                    <a:lumMod val="75000"/>
                    <a:lumOff val="25000"/>
                  </a:prstClr>
                </a:solidFill>
                <a:latin typeface="Arial" panose="020B0604020202020204" pitchFamily="34" charset="0"/>
                <a:cs typeface="Arial" panose="020B0604020202020204" pitchFamily="34" charset="0"/>
              </a:rPr>
              <a:t>Independent Travel training</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p>
        </p:txBody>
      </p:sp>
      <p:pic>
        <p:nvPicPr>
          <p:cNvPr id="4" name="Picture 3"/>
          <p:cNvPicPr>
            <a:picLocks noChangeAspect="1"/>
          </p:cNvPicPr>
          <p:nvPr/>
        </p:nvPicPr>
        <p:blipFill rotWithShape="1">
          <a:blip r:embed="rId3"/>
          <a:srcRect l="4434" r="2439" b="8311"/>
          <a:stretch/>
        </p:blipFill>
        <p:spPr>
          <a:xfrm>
            <a:off x="215138" y="1835998"/>
            <a:ext cx="4037699" cy="2612177"/>
          </a:xfrm>
          <a:prstGeom prst="rect">
            <a:avLst/>
          </a:prstGeom>
        </p:spPr>
      </p:pic>
      <p:pic>
        <p:nvPicPr>
          <p:cNvPr id="5" name="Picture 4"/>
          <p:cNvPicPr>
            <a:picLocks noChangeAspect="1"/>
          </p:cNvPicPr>
          <p:nvPr/>
        </p:nvPicPr>
        <p:blipFill rotWithShape="1">
          <a:blip r:embed="rId4"/>
          <a:srcRect l="10225" t="16667" r="53364" b="39307"/>
          <a:stretch/>
        </p:blipFill>
        <p:spPr>
          <a:xfrm>
            <a:off x="4382189" y="3153387"/>
            <a:ext cx="4232409" cy="2878488"/>
          </a:xfrm>
          <a:prstGeom prst="rect">
            <a:avLst/>
          </a:prstGeom>
        </p:spPr>
      </p:pic>
    </p:spTree>
    <p:extLst>
      <p:ext uri="{BB962C8B-B14F-4D97-AF65-F5344CB8AC3E}">
        <p14:creationId xmlns:p14="http://schemas.microsoft.com/office/powerpoint/2010/main" val="150085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prstClr val="black">
                    <a:lumMod val="75000"/>
                    <a:lumOff val="25000"/>
                  </a:prstClr>
                </a:solidFill>
                <a:latin typeface="Arial" panose="020B0604020202020204" pitchFamily="34" charset="0"/>
                <a:cs typeface="Arial" panose="020B0604020202020204" pitchFamily="34" charset="0"/>
              </a:rPr>
              <a:t>		Independent </a:t>
            </a:r>
            <a:r>
              <a:rPr lang="en-GB" sz="4000" b="1" dirty="0">
                <a:solidFill>
                  <a:prstClr val="black">
                    <a:lumMod val="75000"/>
                    <a:lumOff val="25000"/>
                  </a:prstClr>
                </a:solidFill>
                <a:latin typeface="Arial" panose="020B0604020202020204" pitchFamily="34" charset="0"/>
                <a:cs typeface="Arial" panose="020B0604020202020204" pitchFamily="34" charset="0"/>
              </a:rPr>
              <a:t>Travel training</a:t>
            </a:r>
            <a:endParaRPr lang="en-GB" dirty="0"/>
          </a:p>
        </p:txBody>
      </p:sp>
      <p:sp>
        <p:nvSpPr>
          <p:cNvPr id="3" name="Content Placeholder 2"/>
          <p:cNvSpPr>
            <a:spLocks noGrp="1"/>
          </p:cNvSpPr>
          <p:nvPr>
            <p:ph idx="1"/>
          </p:nvPr>
        </p:nvSpPr>
        <p:spPr/>
        <p:txBody>
          <a:bodyPr/>
          <a:lstStyle/>
          <a:p>
            <a:endParaRPr lang="en-GB" dirty="0" smtClean="0">
              <a:hlinkClick r:id="rId2"/>
            </a:endParaRPr>
          </a:p>
          <a:p>
            <a:endParaRPr lang="en-GB" dirty="0">
              <a:hlinkClick r:id="rId2"/>
            </a:endParaRPr>
          </a:p>
          <a:p>
            <a:endParaRPr lang="en-GB" dirty="0" smtClean="0">
              <a:hlinkClick r:id="rId2"/>
            </a:endParaRPr>
          </a:p>
          <a:p>
            <a:pPr algn="ctr"/>
            <a:r>
              <a:rPr lang="en-GB" sz="6000" dirty="0" smtClean="0">
                <a:hlinkClick r:id="rId2"/>
              </a:rPr>
              <a:t>Phil.Nichols@Liverpool.gov.uk</a:t>
            </a:r>
            <a:r>
              <a:rPr lang="en-GB" sz="6000" dirty="0" smtClean="0"/>
              <a:t> </a:t>
            </a:r>
            <a:endParaRPr lang="en-GB" sz="6000" dirty="0"/>
          </a:p>
        </p:txBody>
      </p:sp>
    </p:spTree>
    <p:extLst>
      <p:ext uri="{BB962C8B-B14F-4D97-AF65-F5344CB8AC3E}">
        <p14:creationId xmlns:p14="http://schemas.microsoft.com/office/powerpoint/2010/main" val="606662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D6DA8B-ED95-4844-B25B-C5EA5D9A30CF}"/>
              </a:ext>
            </a:extLst>
          </p:cNvPr>
          <p:cNvSpPr txBox="1">
            <a:spLocks/>
          </p:cNvSpPr>
          <p:nvPr/>
        </p:nvSpPr>
        <p:spPr>
          <a:xfrm>
            <a:off x="2276061" y="524151"/>
            <a:ext cx="8050696" cy="88668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dirty="0">
                <a:latin typeface="Arial" panose="020B0604020202020204" pitchFamily="34" charset="0"/>
                <a:ea typeface="+mj-lt"/>
                <a:cs typeface="Arial" panose="020B0604020202020204" pitchFamily="34" charset="0"/>
              </a:rPr>
              <a:t>  </a:t>
            </a:r>
            <a:r>
              <a:rPr lang="en-GB" sz="4000" b="1" dirty="0" smtClean="0">
                <a:latin typeface="Arial" panose="020B0604020202020204" pitchFamily="34" charset="0"/>
                <a:ea typeface="+mj-lt"/>
                <a:cs typeface="Arial" panose="020B0604020202020204" pitchFamily="34" charset="0"/>
              </a:rPr>
              <a:t>Next steps and deadlines</a:t>
            </a:r>
            <a:endParaRPr lang="en-US" sz="4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08074" y="1845734"/>
            <a:ext cx="10347606" cy="4023360"/>
          </a:xfrm>
        </p:spPr>
        <p:txBody>
          <a:bodyPr>
            <a:normAutofit fontScale="32500" lnSpcReduction="20000"/>
          </a:bodyPr>
          <a:lstStyle/>
          <a:p>
            <a:r>
              <a:rPr lang="en-GB" sz="5000" dirty="0" smtClean="0">
                <a:latin typeface="Arial" panose="020B0604020202020204" pitchFamily="34" charset="0"/>
                <a:cs typeface="Arial" panose="020B0604020202020204" pitchFamily="34" charset="0"/>
              </a:rPr>
              <a:t>1. Visit the school website and social media links to experience the supported internships</a:t>
            </a:r>
          </a:p>
          <a:p>
            <a:r>
              <a:rPr lang="en-GB" sz="5000" dirty="0" smtClean="0">
                <a:latin typeface="Arial" panose="020B0604020202020204" pitchFamily="34" charset="0"/>
                <a:cs typeface="Arial" panose="020B0604020202020204" pitchFamily="34" charset="0"/>
              </a:rPr>
              <a:t> first hand</a:t>
            </a:r>
          </a:p>
          <a:p>
            <a:r>
              <a:rPr lang="en-GB" sz="5000" dirty="0" smtClean="0">
                <a:latin typeface="Arial" panose="020B0604020202020204" pitchFamily="34" charset="0"/>
                <a:cs typeface="Arial" panose="020B0604020202020204" pitchFamily="34" charset="0"/>
              </a:rPr>
              <a:t>2. Discuss potential course choices with your child</a:t>
            </a:r>
          </a:p>
          <a:p>
            <a:r>
              <a:rPr lang="en-GB" sz="5000" dirty="0" smtClean="0">
                <a:latin typeface="Arial" panose="020B0604020202020204" pitchFamily="34" charset="0"/>
                <a:cs typeface="Arial" panose="020B0604020202020204" pitchFamily="34" charset="0"/>
              </a:rPr>
              <a:t>3. Once your child identifies a programme they like, complete an application form</a:t>
            </a:r>
          </a:p>
          <a:p>
            <a:r>
              <a:rPr lang="en-GB" sz="5000" dirty="0" smtClean="0">
                <a:latin typeface="Arial" panose="020B0604020202020204" pitchFamily="34" charset="0"/>
                <a:cs typeface="Arial" panose="020B0604020202020204" pitchFamily="34" charset="0"/>
              </a:rPr>
              <a:t>4. Inform ALS (via Class Team) about your child’s choices</a:t>
            </a:r>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r>
              <a:rPr lang="en-GB" sz="5000" b="1" dirty="0" smtClean="0">
                <a:latin typeface="Arial" panose="020B0604020202020204" pitchFamily="34" charset="0"/>
                <a:cs typeface="Arial" panose="020B0604020202020204" pitchFamily="34" charset="0"/>
              </a:rPr>
              <a:t>Deadlines: </a:t>
            </a:r>
          </a:p>
          <a:p>
            <a:r>
              <a:rPr lang="en-GB" sz="5000" dirty="0" smtClean="0">
                <a:latin typeface="Arial" panose="020B0604020202020204" pitchFamily="34" charset="0"/>
                <a:cs typeface="Arial" panose="020B0604020202020204" pitchFamily="34" charset="0"/>
              </a:rPr>
              <a:t>A letter of application sent to Ryan Mason or Nathan Fernyhough must be received by </a:t>
            </a:r>
            <a:r>
              <a:rPr lang="en-GB" sz="5000" b="1" u="sng" dirty="0" smtClean="0">
                <a:latin typeface="Arial" panose="020B0604020202020204" pitchFamily="34" charset="0"/>
                <a:cs typeface="Arial" panose="020B0604020202020204" pitchFamily="34" charset="0"/>
              </a:rPr>
              <a:t>17 February 2022 </a:t>
            </a:r>
          </a:p>
          <a:p>
            <a:endParaRPr lang="en-GB" sz="5000" dirty="0">
              <a:latin typeface="Arial" panose="020B0604020202020204" pitchFamily="34" charset="0"/>
              <a:cs typeface="Arial" panose="020B0604020202020204" pitchFamily="34" charset="0"/>
            </a:endParaRPr>
          </a:p>
          <a:p>
            <a:r>
              <a:rPr lang="en-GB" sz="5000" dirty="0" smtClean="0">
                <a:latin typeface="Arial" panose="020B0604020202020204" pitchFamily="34" charset="0"/>
                <a:cs typeface="Arial" panose="020B0604020202020204" pitchFamily="34" charset="0"/>
              </a:rPr>
              <a:t>All EHCP post-16 reviews must be updated with the destination by </a:t>
            </a:r>
            <a:r>
              <a:rPr lang="en-GB" sz="5000" b="1" u="sng" dirty="0" smtClean="0">
                <a:latin typeface="Arial" panose="020B0604020202020204" pitchFamily="34" charset="0"/>
                <a:cs typeface="Arial" panose="020B0604020202020204" pitchFamily="34" charset="0"/>
              </a:rPr>
              <a:t>31 March 2022</a:t>
            </a:r>
          </a:p>
          <a:p>
            <a:pPr marL="0" indent="0">
              <a:buNone/>
            </a:pPr>
            <a:endParaRPr lang="en-GB" dirty="0">
              <a:latin typeface="Arial" panose="020B0604020202020204" pitchFamily="34" charset="0"/>
              <a:cs typeface="Arial" panose="020B0604020202020204" pitchFamily="34" charset="0"/>
            </a:endParaRPr>
          </a:p>
          <a:p>
            <a:endParaRPr lang="en-GB" dirty="0" smtClean="0"/>
          </a:p>
          <a:p>
            <a:endParaRPr lang="en-GB" dirty="0"/>
          </a:p>
          <a:p>
            <a:endParaRPr lang="en-GB" dirty="0"/>
          </a:p>
        </p:txBody>
      </p:sp>
    </p:spTree>
    <p:extLst>
      <p:ext uri="{BB962C8B-B14F-4D97-AF65-F5344CB8AC3E}">
        <p14:creationId xmlns:p14="http://schemas.microsoft.com/office/powerpoint/2010/main" val="383823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598" y="691861"/>
            <a:ext cx="10839981" cy="707886"/>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Next steps – ALS contact</a:t>
            </a:r>
            <a:endParaRPr lang="en-GB" sz="4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28964" y="1899285"/>
            <a:ext cx="11763036" cy="4552604"/>
          </a:xfrm>
        </p:spPr>
        <p:txBody>
          <a:bodyPr>
            <a:normAutofit/>
          </a:bodyPr>
          <a:lstStyle/>
          <a:p>
            <a:pPr algn="ctr"/>
            <a:endParaRPr lang="en-GB" sz="2800" b="1" dirty="0" smtClean="0">
              <a:solidFill>
                <a:schemeClr val="tx1"/>
              </a:solidFill>
              <a:latin typeface="Arial" panose="020B0604020202020204" pitchFamily="34" charset="0"/>
              <a:cs typeface="Arial" panose="020B0604020202020204" pitchFamily="34" charset="0"/>
            </a:endParaRPr>
          </a:p>
          <a:p>
            <a:pPr algn="ctr"/>
            <a:r>
              <a:rPr lang="en-GB" sz="2800" b="1" dirty="0" smtClean="0">
                <a:solidFill>
                  <a:schemeClr val="tx1"/>
                </a:solidFill>
                <a:latin typeface="Arial" panose="020B0604020202020204" pitchFamily="34" charset="0"/>
                <a:cs typeface="Arial" panose="020B0604020202020204" pitchFamily="34" charset="0"/>
              </a:rPr>
              <a:t>Mr Nathan Fernyhough, Employability Manager</a:t>
            </a:r>
          </a:p>
          <a:p>
            <a:pPr algn="ctr"/>
            <a:r>
              <a:rPr lang="en-GB" sz="2800" dirty="0">
                <a:solidFill>
                  <a:schemeClr val="tx1"/>
                </a:solidFill>
                <a:latin typeface="Arial" panose="020B0604020202020204" pitchFamily="34" charset="0"/>
                <a:cs typeface="Arial" panose="020B0604020202020204" pitchFamily="34" charset="0"/>
                <a:hlinkClick r:id="rId2"/>
              </a:rPr>
              <a:t>n</a:t>
            </a:r>
            <a:r>
              <a:rPr lang="en-GB" sz="2800" dirty="0" smtClean="0">
                <a:solidFill>
                  <a:schemeClr val="tx1"/>
                </a:solidFill>
                <a:latin typeface="Arial" panose="020B0604020202020204" pitchFamily="34" charset="0"/>
                <a:cs typeface="Arial" panose="020B0604020202020204" pitchFamily="34" charset="0"/>
                <a:hlinkClick r:id="rId2"/>
              </a:rPr>
              <a:t>athan.Fernyhough@abbotsleaschool.co.uk</a:t>
            </a:r>
            <a:endParaRPr lang="en-GB" sz="2800" dirty="0" smtClean="0">
              <a:solidFill>
                <a:schemeClr val="tx1"/>
              </a:solidFill>
              <a:latin typeface="Arial" panose="020B0604020202020204" pitchFamily="34" charset="0"/>
              <a:cs typeface="Arial" panose="020B0604020202020204" pitchFamily="34" charset="0"/>
            </a:endParaRPr>
          </a:p>
          <a:p>
            <a:pPr algn="ctr"/>
            <a:endParaRPr lang="en-GB" sz="2800" b="1" dirty="0">
              <a:solidFill>
                <a:schemeClr val="tx1"/>
              </a:solidFill>
              <a:latin typeface="Arial" panose="020B0604020202020204" pitchFamily="34" charset="0"/>
              <a:cs typeface="Arial" panose="020B0604020202020204" pitchFamily="34" charset="0"/>
            </a:endParaRPr>
          </a:p>
          <a:p>
            <a:pPr algn="ctr"/>
            <a:r>
              <a:rPr lang="en-GB" sz="2800" b="1" dirty="0" smtClean="0">
                <a:solidFill>
                  <a:schemeClr val="tx1"/>
                </a:solidFill>
                <a:latin typeface="Arial" panose="020B0604020202020204" pitchFamily="34" charset="0"/>
                <a:cs typeface="Arial" panose="020B0604020202020204" pitchFamily="34" charset="0"/>
              </a:rPr>
              <a:t>Mr Ryan Mason, Key Stage 5 Leader</a:t>
            </a:r>
            <a:endParaRPr lang="en-GB" sz="2800" b="1" dirty="0">
              <a:solidFill>
                <a:schemeClr val="tx1"/>
              </a:solidFill>
              <a:latin typeface="Arial" panose="020B0604020202020204" pitchFamily="34" charset="0"/>
              <a:cs typeface="Arial" panose="020B0604020202020204" pitchFamily="34" charset="0"/>
            </a:endParaRPr>
          </a:p>
          <a:p>
            <a:pPr algn="ctr"/>
            <a:r>
              <a:rPr lang="en-GB" sz="2800" dirty="0">
                <a:solidFill>
                  <a:schemeClr val="tx1"/>
                </a:solidFill>
                <a:latin typeface="Arial" panose="020B0604020202020204" pitchFamily="34" charset="0"/>
                <a:cs typeface="Arial" panose="020B0604020202020204" pitchFamily="34" charset="0"/>
                <a:hlinkClick r:id="rId3"/>
              </a:rPr>
              <a:t>r</a:t>
            </a:r>
            <a:r>
              <a:rPr lang="en-GB" sz="2800" dirty="0" smtClean="0">
                <a:solidFill>
                  <a:schemeClr val="tx1"/>
                </a:solidFill>
                <a:latin typeface="Arial" panose="020B0604020202020204" pitchFamily="34" charset="0"/>
                <a:cs typeface="Arial" panose="020B0604020202020204" pitchFamily="34" charset="0"/>
                <a:hlinkClick r:id="rId3"/>
              </a:rPr>
              <a:t>yan.mason@abbotsleaschool.co.uk</a:t>
            </a:r>
            <a:r>
              <a:rPr lang="en-GB" sz="2800" dirty="0" smtClean="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763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Any questions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ctr"/>
            <a:endParaRPr lang="en-GB" sz="4000" dirty="0" smtClean="0">
              <a:latin typeface="Arial" panose="020B0604020202020204" pitchFamily="34" charset="0"/>
              <a:cs typeface="Arial" panose="020B0604020202020204" pitchFamily="34" charset="0"/>
            </a:endParaRPr>
          </a:p>
          <a:p>
            <a:pPr algn="ctr"/>
            <a:r>
              <a:rPr lang="en-GB" sz="4000" dirty="0" smtClean="0">
                <a:solidFill>
                  <a:schemeClr val="tx1"/>
                </a:solidFill>
                <a:latin typeface="Arial" panose="020B0604020202020204" pitchFamily="34" charset="0"/>
                <a:cs typeface="Arial" panose="020B0604020202020204" pitchFamily="34" charset="0"/>
                <a:hlinkClick r:id="rId2"/>
              </a:rPr>
              <a:t>feedback@abbotsleaschool.co.uk</a:t>
            </a:r>
            <a:r>
              <a:rPr lang="en-GB" sz="4000" dirty="0" smtClean="0">
                <a:solidFill>
                  <a:schemeClr val="tx1"/>
                </a:solidFill>
                <a:latin typeface="Arial" panose="020B0604020202020204" pitchFamily="34" charset="0"/>
                <a:cs typeface="Arial" panose="020B0604020202020204" pitchFamily="34" charset="0"/>
              </a:rPr>
              <a:t> </a:t>
            </a:r>
            <a:endParaRPr lang="en-GB"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29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of the session</a:t>
            </a:r>
            <a:endParaRPr lang="en-GB" dirty="0"/>
          </a:p>
        </p:txBody>
      </p:sp>
      <p:sp>
        <p:nvSpPr>
          <p:cNvPr id="3" name="Content Placeholder 2"/>
          <p:cNvSpPr>
            <a:spLocks noGrp="1"/>
          </p:cNvSpPr>
          <p:nvPr>
            <p:ph idx="1"/>
          </p:nvPr>
        </p:nvSpPr>
        <p:spPr/>
        <p:txBody>
          <a:bodyPr/>
          <a:lstStyle/>
          <a:p>
            <a:r>
              <a:rPr lang="en-GB" dirty="0" smtClean="0"/>
              <a:t>We will be recording the session shortly, please turn off your video and sound now. </a:t>
            </a:r>
          </a:p>
          <a:p>
            <a:endParaRPr lang="en-GB" dirty="0"/>
          </a:p>
          <a:p>
            <a:r>
              <a:rPr lang="en-GB" dirty="0" smtClean="0"/>
              <a:t>Please feel free to change or delete your username on your Zoom screen if this makes you more comfortable.</a:t>
            </a:r>
          </a:p>
          <a:p>
            <a:endParaRPr lang="en-GB" dirty="0"/>
          </a:p>
          <a:p>
            <a:r>
              <a:rPr lang="en-GB" dirty="0" smtClean="0"/>
              <a:t>Please feel free to put some questions in the chat box and well answer them when suitable.</a:t>
            </a:r>
            <a:endParaRPr lang="en-GB" dirty="0"/>
          </a:p>
        </p:txBody>
      </p:sp>
    </p:spTree>
    <p:extLst>
      <p:ext uri="{BB962C8B-B14F-4D97-AF65-F5344CB8AC3E}">
        <p14:creationId xmlns:p14="http://schemas.microsoft.com/office/powerpoint/2010/main" val="93323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Welcome and introductions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 Mrs Emily Tobin, Deputy Headteacher – Teaching and Learning</a:t>
            </a:r>
          </a:p>
          <a:p>
            <a:pPr lvl="0">
              <a:buClr>
                <a:srgbClr val="4A66AC"/>
              </a:buClr>
              <a:buFont typeface="Arial" panose="020B0604020202020204" pitchFamily="34" charset="0"/>
              <a:buChar char="•"/>
            </a:pPr>
            <a:r>
              <a:rPr lang="en-GB" dirty="0" smtClean="0">
                <a:latin typeface="Arial" panose="020B0604020202020204" pitchFamily="34" charset="0"/>
                <a:cs typeface="Arial" panose="020B0604020202020204" pitchFamily="34" charset="0"/>
              </a:rPr>
              <a:t> </a:t>
            </a:r>
            <a:r>
              <a:rPr lang="en-GB" dirty="0">
                <a:solidFill>
                  <a:prstClr val="black">
                    <a:lumMod val="75000"/>
                    <a:lumOff val="25000"/>
                  </a:prstClr>
                </a:solidFill>
                <a:latin typeface="Arial" panose="020B0604020202020204" pitchFamily="34" charset="0"/>
                <a:cs typeface="Arial" panose="020B0604020202020204" pitchFamily="34" charset="0"/>
              </a:rPr>
              <a:t>Mr Nathan Fernyhough, Employability </a:t>
            </a:r>
            <a:r>
              <a:rPr lang="en-GB" dirty="0" smtClean="0">
                <a:solidFill>
                  <a:prstClr val="black">
                    <a:lumMod val="75000"/>
                    <a:lumOff val="25000"/>
                  </a:prstClr>
                </a:solidFill>
                <a:latin typeface="Arial" panose="020B0604020202020204" pitchFamily="34" charset="0"/>
                <a:cs typeface="Arial" panose="020B0604020202020204" pitchFamily="34" charset="0"/>
              </a:rPr>
              <a:t>Manager</a:t>
            </a:r>
          </a:p>
          <a:p>
            <a:pPr lvl="0">
              <a:buClr>
                <a:srgbClr val="4A66AC"/>
              </a:buClr>
              <a:buFont typeface="Arial" panose="020B0604020202020204" pitchFamily="34" charset="0"/>
              <a:buChar char="•"/>
            </a:pPr>
            <a:r>
              <a:rPr lang="en-GB" dirty="0" smtClean="0">
                <a:solidFill>
                  <a:prstClr val="black">
                    <a:lumMod val="75000"/>
                    <a:lumOff val="25000"/>
                  </a:prstClr>
                </a:solidFill>
                <a:latin typeface="Arial" panose="020B0604020202020204" pitchFamily="34" charset="0"/>
                <a:cs typeface="Arial" panose="020B0604020202020204" pitchFamily="34" charset="0"/>
              </a:rPr>
              <a:t>Mrs Rebecca Roberts, Internship Job Coach</a:t>
            </a:r>
            <a:endParaRPr lang="en-GB" dirty="0">
              <a:solidFill>
                <a:prstClr val="black">
                  <a:lumMod val="75000"/>
                  <a:lumOff val="25000"/>
                </a:prst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 Mr Ryan Mason, Key Stage 5 Leader</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Mr Phil Nicholls, Independent Travel Team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1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Today’s session</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7930" y="1845734"/>
            <a:ext cx="11469757" cy="4023360"/>
          </a:xfrm>
        </p:spPr>
        <p:txBody>
          <a:bodyPr>
            <a:normAutofit/>
          </a:bodyPr>
          <a:lstStyle/>
          <a:p>
            <a:r>
              <a:rPr lang="en-GB" b="1" dirty="0" smtClean="0">
                <a:latin typeface="Arial" panose="020B0604020202020204" pitchFamily="34" charset="0"/>
                <a:cs typeface="Arial" panose="020B0604020202020204" pitchFamily="34" charset="0"/>
              </a:rPr>
              <a:t>Aims: </a:t>
            </a:r>
          </a:p>
          <a:p>
            <a:endParaRPr lang="en-GB" sz="1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endParaRPr lang="en-GB" sz="400" b="1" dirty="0">
              <a:latin typeface="Arial" panose="020B0604020202020204" pitchFamily="34" charset="0"/>
              <a:cs typeface="Arial" panose="020B0604020202020204" pitchFamily="34" charset="0"/>
            </a:endParaRPr>
          </a:p>
          <a:p>
            <a:pPr>
              <a:lnSpc>
                <a:spcPct val="100000"/>
              </a:lnSpc>
              <a:spcBef>
                <a:spcPts val="0"/>
              </a:spcBef>
              <a:spcAft>
                <a:spcPts val="0"/>
              </a:spcAft>
            </a:pPr>
            <a:endParaRPr lang="en-GB" sz="400" b="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GB" dirty="0" smtClean="0">
                <a:latin typeface="Arial" panose="020B0604020202020204" pitchFamily="34" charset="0"/>
                <a:cs typeface="Arial" panose="020B0604020202020204" pitchFamily="34" charset="0"/>
              </a:rPr>
              <a:t>1. To share information on the Supported Internship programme at our school</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GB" dirty="0" smtClean="0">
                <a:latin typeface="Arial" panose="020B0604020202020204" pitchFamily="34" charset="0"/>
                <a:cs typeface="Arial" panose="020B0604020202020204" pitchFamily="34" charset="0"/>
              </a:rPr>
              <a:t>2. </a:t>
            </a:r>
            <a:r>
              <a:rPr lang="en-GB" dirty="0">
                <a:latin typeface="Arial" panose="020B0604020202020204" pitchFamily="34" charset="0"/>
                <a:cs typeface="Arial" panose="020B0604020202020204" pitchFamily="34" charset="0"/>
              </a:rPr>
              <a:t>To share </a:t>
            </a:r>
            <a:r>
              <a:rPr lang="en-GB" dirty="0" smtClean="0">
                <a:latin typeface="Arial" panose="020B0604020202020204" pitchFamily="34" charset="0"/>
                <a:cs typeface="Arial" panose="020B0604020202020204" pitchFamily="34" charset="0"/>
              </a:rPr>
              <a:t>some insight from this year’s internships</a:t>
            </a:r>
          </a:p>
          <a:p>
            <a:pPr>
              <a:lnSpc>
                <a:spcPct val="100000"/>
              </a:lnSpc>
              <a:spcBef>
                <a:spcPts val="0"/>
              </a:spcBef>
              <a:spcAft>
                <a:spcPts val="0"/>
              </a:spcAft>
            </a:pPr>
            <a:endParaRPr lang="en-GB"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GB" dirty="0" smtClean="0">
                <a:latin typeface="Arial" panose="020B0604020202020204" pitchFamily="34" charset="0"/>
                <a:cs typeface="Arial" panose="020B0604020202020204" pitchFamily="34" charset="0"/>
              </a:rPr>
              <a:t>3. To share the focus on next steps and application process for Supported Internships</a:t>
            </a:r>
          </a:p>
          <a:p>
            <a:pPr>
              <a:lnSpc>
                <a:spcPct val="100000"/>
              </a:lnSpc>
              <a:spcBef>
                <a:spcPts val="0"/>
              </a:spcBef>
              <a:spcAft>
                <a:spcPts val="0"/>
              </a:spcAft>
            </a:pPr>
            <a:endParaRPr lang="en-GB"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GB" dirty="0" smtClean="0">
                <a:latin typeface="Arial" panose="020B0604020202020204" pitchFamily="34" charset="0"/>
                <a:cs typeface="Arial" panose="020B0604020202020204" pitchFamily="34" charset="0"/>
              </a:rPr>
              <a:t>4. To share information on Independent Travel Training</a:t>
            </a:r>
          </a:p>
          <a:p>
            <a:pPr marL="0" indent="0">
              <a:buNone/>
            </a:pPr>
            <a:endParaRPr lang="en-GB" dirty="0" smtClean="0"/>
          </a:p>
        </p:txBody>
      </p:sp>
    </p:spTree>
    <p:extLst>
      <p:ext uri="{BB962C8B-B14F-4D97-AF65-F5344CB8AC3E}">
        <p14:creationId xmlns:p14="http://schemas.microsoft.com/office/powerpoint/2010/main" val="395274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smtClean="0">
                <a:solidFill>
                  <a:schemeClr val="tx1"/>
                </a:solidFill>
                <a:latin typeface="Arial" panose="020B0604020202020204" pitchFamily="34" charset="0"/>
                <a:cs typeface="Arial" panose="020B0604020202020204" pitchFamily="34" charset="0"/>
              </a:rPr>
              <a:t>Our School</a:t>
            </a:r>
            <a:br>
              <a:rPr lang="en-GB" sz="4000" b="1" dirty="0" smtClean="0">
                <a:solidFill>
                  <a:schemeClr val="tx1"/>
                </a:solidFill>
                <a:latin typeface="Arial" panose="020B0604020202020204" pitchFamily="34" charset="0"/>
                <a:cs typeface="Arial" panose="020B0604020202020204" pitchFamily="34" charset="0"/>
              </a:rPr>
            </a:b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6007" y="2028305"/>
            <a:ext cx="11563004" cy="3398824"/>
          </a:xfrm>
        </p:spPr>
        <p:txBody>
          <a:bodyPr>
            <a:normAutofit/>
          </a:bodyPr>
          <a:lstStyle/>
          <a:p>
            <a:pPr algn="ctr"/>
            <a:endParaRPr lang="en-GB" sz="3000" dirty="0" smtClean="0"/>
          </a:p>
          <a:p>
            <a:pPr algn="ctr"/>
            <a:endParaRPr lang="en-GB" sz="3000" dirty="0"/>
          </a:p>
          <a:p>
            <a:pPr algn="ctr"/>
            <a:endParaRPr lang="en-GB"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928" y="1847405"/>
            <a:ext cx="5175157" cy="3327970"/>
          </a:xfrm>
          <a:prstGeom prst="rect">
            <a:avLst/>
          </a:prstGeom>
        </p:spPr>
      </p:pic>
      <p:sp>
        <p:nvSpPr>
          <p:cNvPr id="5" name="Rectangle 4"/>
          <p:cNvSpPr/>
          <p:nvPr/>
        </p:nvSpPr>
        <p:spPr>
          <a:xfrm>
            <a:off x="1566445" y="5466320"/>
            <a:ext cx="8962121" cy="677108"/>
          </a:xfrm>
          <a:prstGeom prst="rect">
            <a:avLst/>
          </a:prstGeom>
        </p:spPr>
        <p:txBody>
          <a:bodyPr wrap="square">
            <a:spAutoFit/>
          </a:bodyPr>
          <a:lstStyle/>
          <a:p>
            <a:pPr algn="ctr" fontAlgn="base">
              <a:buClr>
                <a:schemeClr val="tx1"/>
              </a:buClr>
            </a:pP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Purpose of education is to prepare students for life, it’s that simple!</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Ken Robinson</a:t>
            </a:r>
          </a:p>
        </p:txBody>
      </p:sp>
    </p:spTree>
    <p:extLst>
      <p:ext uri="{BB962C8B-B14F-4D97-AF65-F5344CB8AC3E}">
        <p14:creationId xmlns:p14="http://schemas.microsoft.com/office/powerpoint/2010/main" val="3812418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286603"/>
            <a:ext cx="11563004" cy="1450757"/>
          </a:xfrm>
        </p:spPr>
        <p:txBody>
          <a:bodyPr>
            <a:noAutofit/>
          </a:bodyPr>
          <a:lstStyle/>
          <a:p>
            <a:pPr algn="ctr"/>
            <a:r>
              <a:rPr lang="en-GB" sz="4000" b="1" dirty="0" smtClean="0">
                <a:solidFill>
                  <a:schemeClr val="tx1"/>
                </a:solidFill>
                <a:latin typeface="Arial" panose="020B0604020202020204" pitchFamily="34" charset="0"/>
                <a:cs typeface="Arial" panose="020B0604020202020204" pitchFamily="34" charset="0"/>
              </a:rPr>
              <a:t>Our Philosophy of Education: The ASD Model ©</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3949" y="2028304"/>
            <a:ext cx="11288684" cy="3840789"/>
          </a:xfrm>
        </p:spPr>
        <p:txBody>
          <a:bodyPr>
            <a:normAutofit/>
          </a:bodyPr>
          <a:lstStyle/>
          <a:p>
            <a:r>
              <a:rPr lang="en-GB" sz="2800" b="1" dirty="0" smtClean="0">
                <a:solidFill>
                  <a:schemeClr val="tx1"/>
                </a:solidFill>
                <a:latin typeface="Arial" panose="020B0604020202020204" pitchFamily="34" charset="0"/>
                <a:cs typeface="Arial" panose="020B0604020202020204" pitchFamily="34" charset="0"/>
              </a:rPr>
              <a:t>In our work with the students, we will focus </a:t>
            </a:r>
            <a:r>
              <a:rPr lang="en-GB" sz="2800" b="1" u="sng" dirty="0" smtClean="0">
                <a:solidFill>
                  <a:schemeClr val="tx1"/>
                </a:solidFill>
                <a:latin typeface="Arial" panose="020B0604020202020204" pitchFamily="34" charset="0"/>
                <a:cs typeface="Arial" panose="020B0604020202020204" pitchFamily="34" charset="0"/>
              </a:rPr>
              <a:t>equally</a:t>
            </a:r>
            <a:r>
              <a:rPr lang="en-GB" sz="2800" b="1" dirty="0" smtClean="0">
                <a:solidFill>
                  <a:schemeClr val="tx1"/>
                </a:solidFill>
                <a:latin typeface="Arial" panose="020B0604020202020204" pitchFamily="34" charset="0"/>
                <a:cs typeface="Arial" panose="020B0604020202020204" pitchFamily="34" charset="0"/>
              </a:rPr>
              <a:t> on:</a:t>
            </a:r>
          </a:p>
          <a:p>
            <a:pPr marL="0" indent="0">
              <a:buNone/>
            </a:pPr>
            <a:endParaRPr lang="en-GB" sz="2800" dirty="0" smtClean="0">
              <a:solidFill>
                <a:schemeClr val="tx1"/>
              </a:solidFill>
              <a:latin typeface="Arial" panose="020B0604020202020204" pitchFamily="34" charset="0"/>
              <a:cs typeface="Arial" panose="020B0604020202020204" pitchFamily="34" charset="0"/>
            </a:endParaRPr>
          </a:p>
          <a:p>
            <a:r>
              <a:rPr lang="en-GB" sz="2800" dirty="0" smtClean="0">
                <a:solidFill>
                  <a:schemeClr val="tx1"/>
                </a:solidFill>
                <a:latin typeface="Arial" panose="020B0604020202020204" pitchFamily="34" charset="0"/>
                <a:cs typeface="Arial" panose="020B0604020202020204" pitchFamily="34" charset="0"/>
              </a:rPr>
              <a:t>1. Academic progress</a:t>
            </a:r>
          </a:p>
          <a:p>
            <a:r>
              <a:rPr lang="en-GB" sz="2800" dirty="0" smtClean="0">
                <a:solidFill>
                  <a:schemeClr val="tx1"/>
                </a:solidFill>
                <a:latin typeface="Arial" panose="020B0604020202020204" pitchFamily="34" charset="0"/>
                <a:cs typeface="Arial" panose="020B0604020202020204" pitchFamily="34" charset="0"/>
              </a:rPr>
              <a:t>2. Specialist therapeutic support</a:t>
            </a:r>
          </a:p>
          <a:p>
            <a:r>
              <a:rPr lang="en-GB" sz="2800" dirty="0" smtClean="0">
                <a:solidFill>
                  <a:schemeClr val="tx1"/>
                </a:solidFill>
                <a:latin typeface="Arial" panose="020B0604020202020204" pitchFamily="34" charset="0"/>
                <a:cs typeface="Arial" panose="020B0604020202020204" pitchFamily="34" charset="0"/>
              </a:rPr>
              <a:t>3. Development of life skills</a:t>
            </a:r>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53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Supported Internships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latin typeface="Arial" panose="020B0604020202020204" pitchFamily="34" charset="0"/>
                <a:cs typeface="Arial" panose="020B0604020202020204" pitchFamily="34" charset="0"/>
              </a:rPr>
              <a:t>We want all children and young people, no matter what their special educational needs or disability (SEND), to be able to reach their full potential and receive the right support to succeed in their education and as they move into adult life.</a:t>
            </a:r>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Aims of a Supported Internship:</a:t>
            </a:r>
          </a:p>
          <a:p>
            <a:r>
              <a:rPr lang="en-US" dirty="0" smtClean="0">
                <a:solidFill>
                  <a:schemeClr val="tx1"/>
                </a:solidFill>
                <a:latin typeface="Arial" panose="020B0604020202020204" pitchFamily="34" charset="0"/>
                <a:cs typeface="Arial" panose="020B0604020202020204" pitchFamily="34" charset="0"/>
              </a:rPr>
              <a:t>Supporting students </a:t>
            </a:r>
            <a:r>
              <a:rPr lang="en-US" dirty="0">
                <a:solidFill>
                  <a:schemeClr val="tx1"/>
                </a:solidFill>
                <a:latin typeface="Arial" panose="020B0604020202020204" pitchFamily="34" charset="0"/>
                <a:cs typeface="Arial" panose="020B0604020202020204" pitchFamily="34" charset="0"/>
              </a:rPr>
              <a:t>to develop the skills valued by </a:t>
            </a:r>
            <a:r>
              <a:rPr lang="en-US" dirty="0" smtClean="0">
                <a:solidFill>
                  <a:schemeClr val="tx1"/>
                </a:solidFill>
                <a:latin typeface="Arial" panose="020B0604020202020204" pitchFamily="34" charset="0"/>
                <a:cs typeface="Arial" panose="020B0604020202020204" pitchFamily="34" charset="0"/>
              </a:rPr>
              <a:t>employers.</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E</a:t>
            </a:r>
            <a:r>
              <a:rPr lang="en-US" dirty="0" smtClean="0">
                <a:solidFill>
                  <a:schemeClr val="tx1"/>
                </a:solidFill>
                <a:latin typeface="Arial" panose="020B0604020202020204" pitchFamily="34" charset="0"/>
                <a:cs typeface="Arial" panose="020B0604020202020204" pitchFamily="34" charset="0"/>
              </a:rPr>
              <a:t>nabling students </a:t>
            </a:r>
            <a:r>
              <a:rPr lang="en-US" dirty="0">
                <a:solidFill>
                  <a:schemeClr val="tx1"/>
                </a:solidFill>
                <a:latin typeface="Arial" panose="020B0604020202020204" pitchFamily="34" charset="0"/>
                <a:cs typeface="Arial" panose="020B0604020202020204" pitchFamily="34" charset="0"/>
              </a:rPr>
              <a:t>to demonstrate their value in the </a:t>
            </a:r>
            <a:r>
              <a:rPr lang="en-US" dirty="0" smtClean="0">
                <a:solidFill>
                  <a:schemeClr val="tx1"/>
                </a:solidFill>
                <a:latin typeface="Arial" panose="020B0604020202020204" pitchFamily="34" charset="0"/>
                <a:cs typeface="Arial" panose="020B0604020202020204" pitchFamily="34" charset="0"/>
              </a:rPr>
              <a:t>workplace.</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D</a:t>
            </a:r>
            <a:r>
              <a:rPr lang="en-US" dirty="0" smtClean="0">
                <a:solidFill>
                  <a:schemeClr val="tx1"/>
                </a:solidFill>
                <a:latin typeface="Arial" panose="020B0604020202020204" pitchFamily="34" charset="0"/>
                <a:cs typeface="Arial" panose="020B0604020202020204" pitchFamily="34" charset="0"/>
              </a:rPr>
              <a:t>eveloping </a:t>
            </a:r>
            <a:r>
              <a:rPr lang="en-US" dirty="0">
                <a:solidFill>
                  <a:schemeClr val="tx1"/>
                </a:solidFill>
                <a:latin typeface="Arial" panose="020B0604020202020204" pitchFamily="34" charset="0"/>
                <a:cs typeface="Arial" panose="020B0604020202020204" pitchFamily="34" charset="0"/>
              </a:rPr>
              <a:t>confidence in their own abilities to perform successfully at work</a:t>
            </a:r>
            <a:r>
              <a:rPr lang="en-US" dirty="0" smtClean="0">
                <a:solidFill>
                  <a:schemeClr val="tx1"/>
                </a:solidFill>
                <a:latin typeface="Arial" panose="020B0604020202020204" pitchFamily="34" charset="0"/>
                <a:cs typeface="Arial" panose="020B0604020202020204" pitchFamily="34" charset="0"/>
              </a:rPr>
              <a: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Abbot’s Lea School, as well as most FE Colleges in the area, run Supported Internship </a:t>
            </a:r>
            <a:r>
              <a:rPr lang="en-US" dirty="0" err="1">
                <a:solidFill>
                  <a:schemeClr val="tx1"/>
                </a:solidFill>
                <a:latin typeface="Arial" panose="020B0604020202020204" pitchFamily="34" charset="0"/>
                <a:cs typeface="Arial" panose="020B0604020202020204" pitchFamily="34" charset="0"/>
              </a:rPr>
              <a:t>programmes</a:t>
            </a:r>
            <a:r>
              <a:rPr lang="en-US" dirty="0">
                <a:solidFill>
                  <a:schemeClr val="tx1"/>
                </a:solidFill>
                <a:latin typeface="Arial" panose="020B0604020202020204" pitchFamily="34" charset="0"/>
                <a:cs typeface="Arial" panose="020B0604020202020204" pitchFamily="34" charset="0"/>
              </a:rPr>
              <a:t> with employers across the City.</a:t>
            </a:r>
          </a:p>
          <a:p>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smtClean="0">
              <a:solidFill>
                <a:schemeClr val="tx1"/>
              </a:solidFill>
              <a:latin typeface="Arial" panose="020B0604020202020204" pitchFamily="34" charset="0"/>
              <a:cs typeface="Arial" panose="020B0604020202020204" pitchFamily="34" charset="0"/>
            </a:endParaRPr>
          </a:p>
          <a:p>
            <a:pPr marL="0" indent="0">
              <a:buNone/>
            </a:pPr>
            <a:endParaRPr lang="en-GB" dirty="0" smtClean="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smtClean="0">
              <a:solidFill>
                <a:schemeClr val="tx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44621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solidFill>
                  <a:schemeClr val="tx1"/>
                </a:solidFill>
                <a:latin typeface="Arial" panose="020B0604020202020204" pitchFamily="34" charset="0"/>
                <a:cs typeface="Arial" panose="020B0604020202020204" pitchFamily="34" charset="0"/>
              </a:rPr>
              <a:t>Supported Internships</a:t>
            </a:r>
            <a:endParaRPr lang="en-GB"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tx1"/>
                </a:solidFill>
                <a:latin typeface="Arial" panose="020B0604020202020204" pitchFamily="34" charset="0"/>
                <a:cs typeface="Arial" panose="020B0604020202020204" pitchFamily="34" charset="0"/>
              </a:rPr>
              <a:t>Supported internships are a structured, work-based study </a:t>
            </a:r>
            <a:r>
              <a:rPr lang="en-US" dirty="0" err="1" smtClean="0">
                <a:solidFill>
                  <a:schemeClr val="tx1"/>
                </a:solidFill>
                <a:latin typeface="Arial" panose="020B0604020202020204" pitchFamily="34" charset="0"/>
                <a:cs typeface="Arial" panose="020B0604020202020204" pitchFamily="34" charset="0"/>
              </a:rPr>
              <a:t>programme</a:t>
            </a:r>
            <a:r>
              <a:rPr lang="en-US" dirty="0" smtClean="0">
                <a:solidFill>
                  <a:schemeClr val="tx1"/>
                </a:solidFill>
                <a:latin typeface="Arial" panose="020B0604020202020204" pitchFamily="34" charset="0"/>
                <a:cs typeface="Arial" panose="020B0604020202020204" pitchFamily="34" charset="0"/>
              </a:rPr>
              <a:t>.</a:t>
            </a:r>
          </a:p>
          <a:p>
            <a:pPr marL="0" indent="0">
              <a:buNone/>
            </a:pPr>
            <a:endParaRPr lang="en-GB" dirty="0" smtClean="0">
              <a:solidFill>
                <a:schemeClr val="tx1"/>
              </a:solidFill>
              <a:latin typeface="Arial" panose="020B0604020202020204" pitchFamily="34" charset="0"/>
              <a:cs typeface="Arial" panose="020B0604020202020204" pitchFamily="34" charset="0"/>
            </a:endParaRPr>
          </a:p>
          <a:p>
            <a:pPr marL="0" indent="0">
              <a:buNone/>
            </a:pPr>
            <a:r>
              <a:rPr lang="en-GB" dirty="0" smtClean="0">
                <a:solidFill>
                  <a:schemeClr val="tx1"/>
                </a:solidFill>
                <a:latin typeface="Arial" panose="020B0604020202020204" pitchFamily="34" charset="0"/>
                <a:cs typeface="Arial" panose="020B0604020202020204" pitchFamily="34" charset="0"/>
              </a:rPr>
              <a:t>Students </a:t>
            </a:r>
            <a:r>
              <a:rPr lang="en-GB" dirty="0">
                <a:solidFill>
                  <a:schemeClr val="tx1"/>
                </a:solidFill>
                <a:latin typeface="Arial" panose="020B0604020202020204" pitchFamily="34" charset="0"/>
                <a:cs typeface="Arial" panose="020B0604020202020204" pitchFamily="34" charset="0"/>
              </a:rPr>
              <a:t>in Year 11, 12 and 13 </a:t>
            </a:r>
            <a:r>
              <a:rPr lang="en-GB" dirty="0" smtClean="0">
                <a:solidFill>
                  <a:schemeClr val="tx1"/>
                </a:solidFill>
                <a:latin typeface="Arial" panose="020B0604020202020204" pitchFamily="34" charset="0"/>
                <a:cs typeface="Arial" panose="020B0604020202020204" pitchFamily="34" charset="0"/>
              </a:rPr>
              <a:t>who are ready to leave school and who show interest in practical hands-on work-based learning may apply for a Supported Internship.</a:t>
            </a:r>
          </a:p>
          <a:p>
            <a:endParaRPr lang="en-GB" dirty="0">
              <a:solidFill>
                <a:schemeClr val="tx1"/>
              </a:solidFill>
              <a:latin typeface="Arial" panose="020B0604020202020204" pitchFamily="34" charset="0"/>
              <a:cs typeface="Arial" panose="020B0604020202020204" pitchFamily="34" charset="0"/>
            </a:endParaRPr>
          </a:p>
          <a:p>
            <a:pPr marL="0" indent="0">
              <a:buNone/>
            </a:pP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internships provide the opportunity for young people to achieve sustained, paid employment by equipping them with the skills they need for work, through learning in the workplace</a:t>
            </a:r>
            <a:r>
              <a:rPr lang="en-US" dirty="0" smtClean="0">
                <a:solidFill>
                  <a:schemeClr val="tx1"/>
                </a:solidFill>
                <a:latin typeface="Arial" panose="020B0604020202020204" pitchFamily="34" charset="0"/>
                <a:cs typeface="Arial" panose="020B0604020202020204" pitchFamily="34" charset="0"/>
              </a:rPr>
              <a:t>.</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Supported interns </a:t>
            </a:r>
            <a:r>
              <a:rPr lang="en-US" dirty="0" smtClean="0">
                <a:solidFill>
                  <a:schemeClr val="tx1"/>
                </a:solidFill>
                <a:latin typeface="Arial" panose="020B0604020202020204" pitchFamily="34" charset="0"/>
                <a:cs typeface="Arial" panose="020B0604020202020204" pitchFamily="34" charset="0"/>
              </a:rPr>
              <a:t>remain on roll at Abbot’s Lea, </a:t>
            </a:r>
            <a:r>
              <a:rPr lang="en-US" dirty="0">
                <a:solidFill>
                  <a:schemeClr val="tx1"/>
                </a:solidFill>
                <a:latin typeface="Arial" panose="020B0604020202020204" pitchFamily="34" charset="0"/>
                <a:cs typeface="Arial" panose="020B0604020202020204" pitchFamily="34" charset="0"/>
              </a:rPr>
              <a:t>but spend most of their learning time - typically around 70% - in a workplace.</a:t>
            </a:r>
          </a:p>
          <a:p>
            <a:pPr marL="0" indent="0">
              <a:buNone/>
            </a:pPr>
            <a:endParaRPr lang="en-GB" dirty="0" smtClean="0">
              <a:solidFill>
                <a:schemeClr val="tx1"/>
              </a:solidFill>
              <a:latin typeface="Arial" panose="020B0604020202020204" pitchFamily="34" charset="0"/>
              <a:cs typeface="Arial" panose="020B0604020202020204" pitchFamily="34" charset="0"/>
            </a:endParaRPr>
          </a:p>
          <a:p>
            <a:pPr marL="0" indent="0">
              <a:buNone/>
            </a:pPr>
            <a:endParaRPr lang="en-GB" dirty="0">
              <a:solidFill>
                <a:schemeClr val="tx1"/>
              </a:solidFill>
              <a:latin typeface="Arial" panose="020B0604020202020204" pitchFamily="34" charset="0"/>
              <a:cs typeface="Arial" panose="020B0604020202020204" pitchFamily="34" charset="0"/>
            </a:endParaRPr>
          </a:p>
          <a:p>
            <a:pPr marL="0" indent="0">
              <a:buNone/>
            </a:pPr>
            <a:endParaRPr lang="en-GB" dirty="0" smtClean="0">
              <a:solidFill>
                <a:schemeClr val="tx1"/>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26954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Abbot’s Lea School SI programmes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3986" y="1845734"/>
            <a:ext cx="11109435" cy="4023360"/>
          </a:xfrm>
        </p:spPr>
        <p:txBody>
          <a:bodyPr>
            <a:normAutofit/>
          </a:bodyPr>
          <a:lstStyle/>
          <a:p>
            <a:r>
              <a:rPr lang="en-GB" dirty="0" smtClean="0">
                <a:solidFill>
                  <a:schemeClr val="tx1"/>
                </a:solidFill>
                <a:latin typeface="Arial" panose="020B0604020202020204" pitchFamily="34" charset="0"/>
                <a:cs typeface="Arial" panose="020B0604020202020204" pitchFamily="34" charset="0"/>
              </a:rPr>
              <a:t>Throughout the internship programme, students are supported by an Intern Coach assigned to them and funded through Department for Work and Pensions (DWP). </a:t>
            </a:r>
          </a:p>
          <a:p>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Interns will be matched to a suitable employer based on their interests and skills. We do this through vocational profiling and pre-internship work such as task </a:t>
            </a:r>
            <a:r>
              <a:rPr lang="en-GB" dirty="0" smtClean="0">
                <a:solidFill>
                  <a:schemeClr val="tx1"/>
                </a:solidFill>
                <a:latin typeface="Arial" panose="020B0604020202020204" pitchFamily="34" charset="0"/>
                <a:cs typeface="Arial" panose="020B0604020202020204" pitchFamily="34" charset="0"/>
              </a:rPr>
              <a:t>analysis</a:t>
            </a:r>
            <a:r>
              <a:rPr lang="en-GB" dirty="0" smtClean="0">
                <a:solidFill>
                  <a:schemeClr val="tx1"/>
                </a:solidFill>
                <a:latin typeface="Arial" panose="020B0604020202020204" pitchFamily="34" charset="0"/>
                <a:cs typeface="Arial" panose="020B0604020202020204" pitchFamily="34" charset="0"/>
              </a:rPr>
              <a:t>.</a:t>
            </a:r>
          </a:p>
          <a:p>
            <a:endParaRPr lang="en-GB" dirty="0" smtClean="0">
              <a:solidFill>
                <a:schemeClr val="tx1"/>
              </a:solidFill>
              <a:latin typeface="Arial" panose="020B0604020202020204" pitchFamily="34" charset="0"/>
              <a:cs typeface="Arial" panose="020B0604020202020204" pitchFamily="34" charset="0"/>
            </a:endParaRPr>
          </a:p>
          <a:p>
            <a:r>
              <a:rPr lang="en-GB" dirty="0" smtClean="0">
                <a:solidFill>
                  <a:schemeClr val="tx1"/>
                </a:solidFill>
                <a:latin typeface="Arial" panose="020B0604020202020204" pitchFamily="34" charset="0"/>
                <a:cs typeface="Arial" panose="020B0604020202020204" pitchFamily="34" charset="0"/>
              </a:rPr>
              <a:t>Additionally</a:t>
            </a:r>
            <a:r>
              <a:rPr lang="en-GB" dirty="0">
                <a:solidFill>
                  <a:schemeClr val="tx1"/>
                </a:solidFill>
                <a:latin typeface="Arial" panose="020B0604020202020204" pitchFamily="34" charset="0"/>
                <a:cs typeface="Arial" panose="020B0604020202020204" pitchFamily="34" charset="0"/>
              </a:rPr>
              <a:t>, if not yet secured, Functional Skills </a:t>
            </a:r>
            <a:r>
              <a:rPr lang="en-GB" dirty="0" smtClean="0">
                <a:solidFill>
                  <a:schemeClr val="tx1"/>
                </a:solidFill>
                <a:latin typeface="Arial" panose="020B0604020202020204" pitchFamily="34" charset="0"/>
                <a:cs typeface="Arial" panose="020B0604020202020204" pitchFamily="34" charset="0"/>
              </a:rPr>
              <a:t>English, Maths and ICT continue and students have a number of opportunities to gain additional accreditation specific to their work placement (for example: Basic Food Hygiene, First Aid, Health and Safety certification, etc</a:t>
            </a:r>
            <a:r>
              <a:rPr lang="en-GB" dirty="0">
                <a:solidFill>
                  <a:schemeClr val="tx1"/>
                </a:solidFill>
                <a:latin typeface="Arial" panose="020B0604020202020204" pitchFamily="34" charset="0"/>
                <a:cs typeface="Arial" panose="020B0604020202020204" pitchFamily="34" charset="0"/>
              </a:rPr>
              <a:t>.) as part </a:t>
            </a:r>
            <a:r>
              <a:rPr lang="en-GB" dirty="0" smtClean="0">
                <a:solidFill>
                  <a:schemeClr val="tx1"/>
                </a:solidFill>
                <a:latin typeface="Arial" panose="020B0604020202020204" pitchFamily="34" charset="0"/>
                <a:cs typeface="Arial" panose="020B0604020202020204" pitchFamily="34" charset="0"/>
              </a:rPr>
              <a:t>of their  </a:t>
            </a:r>
            <a:r>
              <a:rPr lang="en-GB" dirty="0">
                <a:solidFill>
                  <a:schemeClr val="tx1"/>
                </a:solidFill>
                <a:latin typeface="Arial" panose="020B0604020202020204" pitchFamily="34" charset="0"/>
                <a:cs typeface="Arial" panose="020B0604020202020204" pitchFamily="34" charset="0"/>
              </a:rPr>
              <a:t>personalised study </a:t>
            </a:r>
            <a:r>
              <a:rPr lang="en-GB" dirty="0" smtClean="0">
                <a:solidFill>
                  <a:schemeClr val="tx1"/>
                </a:solidFill>
                <a:latin typeface="Arial" panose="020B0604020202020204" pitchFamily="34" charset="0"/>
                <a:cs typeface="Arial" panose="020B0604020202020204" pitchFamily="34" charset="0"/>
              </a:rPr>
              <a:t>curriculum.</a:t>
            </a:r>
            <a:br>
              <a:rPr lang="en-GB" dirty="0" smtClean="0">
                <a:solidFill>
                  <a:schemeClr val="tx1"/>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endParaRPr lang="en-GB"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96943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668</Words>
  <Application>Microsoft Office PowerPoint</Application>
  <PresentationFormat>Widescreen</PresentationFormat>
  <Paragraphs>124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Retrospect</vt:lpstr>
      <vt:lpstr> Abbot’s Lea School</vt:lpstr>
      <vt:lpstr>Recording of the session</vt:lpstr>
      <vt:lpstr>Welcome and introductions</vt:lpstr>
      <vt:lpstr>Today’s session</vt:lpstr>
      <vt:lpstr>Our School </vt:lpstr>
      <vt:lpstr>Our Philosophy of Education: The ASD Model ©</vt:lpstr>
      <vt:lpstr>Supported Internships</vt:lpstr>
      <vt:lpstr>Supported Internships</vt:lpstr>
      <vt:lpstr>Abbot’s Lea School SI programmes</vt:lpstr>
      <vt:lpstr>Abbot’s Lea School SI programmes</vt:lpstr>
      <vt:lpstr>Abbot’s Lea School SI programmes</vt:lpstr>
      <vt:lpstr>Independent Travel training</vt:lpstr>
      <vt:lpstr>Independent Travel training</vt:lpstr>
      <vt:lpstr>  Independent Travel training</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2022-02-14T16:23:52Z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