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2" r:id="rId2"/>
  </p:sldMasterIdLst>
  <p:notesMasterIdLst>
    <p:notesMasterId r:id="rId11"/>
  </p:notesMasterIdLst>
  <p:handoutMasterIdLst>
    <p:handoutMasterId r:id="rId12"/>
  </p:handoutMasterIdLst>
  <p:sldIdLst>
    <p:sldId id="282" r:id="rId3"/>
    <p:sldId id="461" r:id="rId4"/>
    <p:sldId id="381" r:id="rId5"/>
    <p:sldId id="462" r:id="rId6"/>
    <p:sldId id="463" r:id="rId7"/>
    <p:sldId id="464" r:id="rId8"/>
    <p:sldId id="465" r:id="rId9"/>
    <p:sldId id="4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88140" autoAdjust="0"/>
  </p:normalViewPr>
  <p:slideViewPr>
    <p:cSldViewPr snapToGrid="0">
      <p:cViewPr varScale="1">
        <p:scale>
          <a:sx n="101" d="100"/>
          <a:sy n="101" d="100"/>
        </p:scale>
        <p:origin x="83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92607-7D31-4A88-8324-D4F1F1AB20FB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43393-F8D1-441F-A259-55DD879C7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99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44B9D-ECB8-485A-8EB9-C295143F4239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BFFCD-AAE1-443B-BA13-18DE53688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4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29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9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1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64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7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7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7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2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D36F22E-BB51-4670-BCB3-42293818BB7B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9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7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36F22E-BB51-4670-BCB3-42293818BB7B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29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1"/>
            <a:ext cx="10058400" cy="3360467"/>
          </a:xfrm>
        </p:spPr>
        <p:txBody>
          <a:bodyPr>
            <a:normAutofit/>
          </a:bodyPr>
          <a:lstStyle/>
          <a:p>
            <a:pPr algn="ctr"/>
            <a:r>
              <a:rPr lang="en-GB" sz="7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7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Abbot’s Lea School</a:t>
            </a:r>
            <a:endParaRPr lang="en-GB" sz="7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119418"/>
            <a:ext cx="10058400" cy="2133600"/>
          </a:xfrm>
        </p:spPr>
        <p:txBody>
          <a:bodyPr>
            <a:normAutofit/>
          </a:bodyPr>
          <a:lstStyle/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BUG Club</a:t>
            </a: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Thursday 4</a:t>
            </a:r>
            <a:r>
              <a:rPr lang="en-GB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October 2021</a:t>
            </a: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457" y="758952"/>
            <a:ext cx="1980046" cy="237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What is Bug Club?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40731" y="2557660"/>
            <a:ext cx="8171497" cy="2599508"/>
          </a:xfrm>
          <a:prstGeom prst="roundRect">
            <a:avLst/>
          </a:prstGeom>
          <a:solidFill>
            <a:srgbClr val="4F81BD"/>
          </a:solidFill>
          <a:ln w="1905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432" y="2699074"/>
            <a:ext cx="8260796" cy="1158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2152" y="3857414"/>
            <a:ext cx="79793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It provides access to online versions of a range of </a:t>
            </a:r>
            <a:r>
              <a:rPr lang="en-GB" sz="2400" b="1" dirty="0" smtClean="0">
                <a:solidFill>
                  <a:schemeClr val="bg1"/>
                </a:solidFill>
              </a:rPr>
              <a:t>eBooks </a:t>
            </a:r>
            <a:r>
              <a:rPr lang="en-GB" sz="2400" b="1" dirty="0">
                <a:solidFill>
                  <a:schemeClr val="bg1"/>
                </a:solidFill>
              </a:rPr>
              <a:t>through a personalised online homepage for each </a:t>
            </a:r>
            <a:r>
              <a:rPr lang="en-GB" sz="2400" b="1" dirty="0" smtClean="0">
                <a:solidFill>
                  <a:schemeClr val="bg1"/>
                </a:solidFill>
              </a:rPr>
              <a:t>student.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3506" y="2962301"/>
            <a:ext cx="1044348" cy="127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6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3935" y="1867996"/>
            <a:ext cx="8242506" cy="109737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Accessing eBooks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796" y="3044373"/>
            <a:ext cx="3572580" cy="243414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114675" y="5592934"/>
            <a:ext cx="8931151" cy="989519"/>
            <a:chOff x="3114675" y="5592934"/>
            <a:chExt cx="8931151" cy="989519"/>
          </a:xfrm>
        </p:grpSpPr>
        <p:sp>
          <p:nvSpPr>
            <p:cNvPr id="12" name="TextBox 11"/>
            <p:cNvSpPr txBox="1"/>
            <p:nvPr/>
          </p:nvSpPr>
          <p:spPr>
            <a:xfrm>
              <a:off x="4066471" y="5628346"/>
              <a:ext cx="79793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srgbClr val="FF0000"/>
                  </a:solidFill>
                </a:rPr>
                <a:t>www.activelearnprimary.co.uk</a:t>
              </a:r>
              <a:r>
                <a:rPr lang="en-GB" sz="2800" dirty="0"/>
                <a:t/>
              </a:r>
              <a:br>
                <a:rPr lang="en-GB" sz="2800" dirty="0"/>
              </a:br>
              <a:endParaRPr lang="en-GB" sz="28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34859" y="5616860"/>
              <a:ext cx="631612" cy="542874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3114675" y="5592934"/>
              <a:ext cx="5885481" cy="61347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0422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Benefits of using eBooks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21560" y="1908810"/>
            <a:ext cx="8209840" cy="3815715"/>
            <a:chOff x="646817" y="1090372"/>
            <a:chExt cx="8676087" cy="4574932"/>
          </a:xfrm>
        </p:grpSpPr>
        <p:sp>
          <p:nvSpPr>
            <p:cNvPr id="6" name="Rounded Rectangle 5"/>
            <p:cNvSpPr/>
            <p:nvPr/>
          </p:nvSpPr>
          <p:spPr>
            <a:xfrm>
              <a:off x="646817" y="1090372"/>
              <a:ext cx="8676087" cy="4574932"/>
            </a:xfrm>
            <a:prstGeom prst="roundRect">
              <a:avLst/>
            </a:prstGeom>
            <a:solidFill>
              <a:srgbClr val="4F81BD"/>
            </a:solidFill>
            <a:ln w="19050" cap="rnd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4375" y="1238188"/>
              <a:ext cx="8151223" cy="12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</a:rPr>
                <a:t> The online reading world ensures children can access independent reading resource anywhere at any time.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34876" y="3216502"/>
            <a:ext cx="8151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prstClr val="white"/>
                </a:solidFill>
                <a:latin typeface="Trebuchet MS" panose="020B0603020202020204"/>
              </a:rPr>
              <a:t> Quiz </a:t>
            </a:r>
            <a:r>
              <a:rPr lang="en-GB" sz="2400" b="1" dirty="0" smtClean="0">
                <a:solidFill>
                  <a:prstClr val="white"/>
                </a:solidFill>
                <a:latin typeface="Trebuchet MS" panose="020B0603020202020204"/>
              </a:rPr>
              <a:t>questions give </a:t>
            </a:r>
            <a:r>
              <a:rPr lang="en-GB" sz="2400" b="1" dirty="0">
                <a:solidFill>
                  <a:prstClr val="white"/>
                </a:solidFill>
                <a:latin typeface="Trebuchet MS" panose="020B0603020202020204"/>
              </a:rPr>
              <a:t>children </a:t>
            </a:r>
            <a:r>
              <a:rPr lang="en-GB" sz="2400" b="1" dirty="0" smtClean="0">
                <a:solidFill>
                  <a:prstClr val="white"/>
                </a:solidFill>
                <a:latin typeface="Trebuchet MS" panose="020B0603020202020204"/>
              </a:rPr>
              <a:t>plenty of </a:t>
            </a:r>
            <a:r>
              <a:rPr lang="en-GB" sz="2400" b="1" dirty="0">
                <a:solidFill>
                  <a:prstClr val="white"/>
                </a:solidFill>
                <a:latin typeface="Trebuchet MS" panose="020B0603020202020204"/>
              </a:rPr>
              <a:t>opportunity to develop their reading </a:t>
            </a:r>
            <a:r>
              <a:rPr lang="en-GB" sz="2400" b="1" dirty="0" smtClean="0">
                <a:solidFill>
                  <a:prstClr val="white"/>
                </a:solidFill>
                <a:latin typeface="Trebuchet MS" panose="020B0603020202020204"/>
              </a:rPr>
              <a:t>and comprehension skills whilst moving </a:t>
            </a:r>
            <a:r>
              <a:rPr lang="en-GB" sz="2400" b="1" dirty="0">
                <a:solidFill>
                  <a:prstClr val="white"/>
                </a:solidFill>
                <a:latin typeface="Trebuchet MS" panose="020B0603020202020204"/>
              </a:rPr>
              <a:t>through the </a:t>
            </a:r>
            <a:r>
              <a:rPr lang="en-GB" sz="2400" b="1" dirty="0" smtClean="0">
                <a:solidFill>
                  <a:prstClr val="white"/>
                </a:solidFill>
                <a:latin typeface="Trebuchet MS" panose="020B0603020202020204"/>
              </a:rPr>
              <a:t>book band levels.</a:t>
            </a:r>
            <a:endParaRPr lang="en-GB" sz="2400" b="1" dirty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9576" y="4416831"/>
            <a:ext cx="8151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prstClr val="white"/>
                </a:solidFill>
                <a:latin typeface="Trebuchet MS" panose="020B0603020202020204"/>
              </a:rPr>
              <a:t>Answers </a:t>
            </a:r>
            <a:r>
              <a:rPr lang="en-GB" sz="2400" b="1" dirty="0">
                <a:solidFill>
                  <a:prstClr val="white"/>
                </a:solidFill>
                <a:latin typeface="Trebuchet MS" panose="020B0603020202020204"/>
              </a:rPr>
              <a:t>to the quiz questions will be sent back to our teacher site so that we can see how your child is progressing.</a:t>
            </a:r>
          </a:p>
        </p:txBody>
      </p:sp>
    </p:spTree>
    <p:extLst>
      <p:ext uri="{BB962C8B-B14F-4D97-AF65-F5344CB8AC3E}">
        <p14:creationId xmlns:p14="http://schemas.microsoft.com/office/powerpoint/2010/main" val="41180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Using an eBook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21463" y="2133437"/>
            <a:ext cx="8676087" cy="2478058"/>
          </a:xfrm>
          <a:prstGeom prst="roundRect">
            <a:avLst/>
          </a:prstGeom>
          <a:solidFill>
            <a:srgbClr val="4F81BD"/>
          </a:solidFill>
          <a:ln w="1905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0546" y="2328189"/>
            <a:ext cx="8151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prstClr val="white"/>
                </a:solidFill>
                <a:latin typeface="Trebuchet MS" panose="020B0603020202020204"/>
              </a:rPr>
              <a:t> </a:t>
            </a:r>
            <a:r>
              <a:rPr lang="en-GB" sz="2400" b="1" dirty="0" smtClean="0">
                <a:solidFill>
                  <a:prstClr val="white"/>
                </a:solidFill>
                <a:latin typeface="Trebuchet MS" panose="020B0603020202020204"/>
              </a:rPr>
              <a:t>Your child will see their eBooks in the ‘My Stuff’ area on their homepage.</a:t>
            </a:r>
            <a:endParaRPr lang="en-GB" sz="2400" b="1" dirty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0546" y="3159186"/>
            <a:ext cx="8151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prstClr val="white"/>
                </a:solidFill>
                <a:latin typeface="Trebuchet MS" panose="020B0603020202020204"/>
              </a:rPr>
              <a:t> </a:t>
            </a:r>
            <a:r>
              <a:rPr lang="en-GB" sz="2400" b="1" dirty="0" smtClean="0">
                <a:solidFill>
                  <a:prstClr val="white"/>
                </a:solidFill>
                <a:latin typeface="Trebuchet MS" panose="020B0603020202020204"/>
              </a:rPr>
              <a:t>Read the eBook and click on the bug icons to open the quiz questions.</a:t>
            </a:r>
            <a:endParaRPr lang="en-GB" sz="2400" b="1" dirty="0">
              <a:solidFill>
                <a:prstClr val="white"/>
              </a:solidFill>
              <a:latin typeface="Trebuchet MS" panose="020B060302020202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351" y="3735283"/>
            <a:ext cx="859611" cy="737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319" y="4664597"/>
            <a:ext cx="3825831" cy="164045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6867798" y="4817657"/>
            <a:ext cx="1399902" cy="297268"/>
          </a:xfrm>
          <a:prstGeom prst="straightConnector1">
            <a:avLst/>
          </a:prstGeom>
          <a:noFill/>
          <a:ln w="38100" cap="rnd" cmpd="sng" algn="ctr">
            <a:solidFill>
              <a:srgbClr val="FF0000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4296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Recognition and games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35713" y="1921766"/>
            <a:ext cx="8676087" cy="2095663"/>
            <a:chOff x="649913" y="1104736"/>
            <a:chExt cx="8676087" cy="2095663"/>
          </a:xfrm>
        </p:grpSpPr>
        <p:sp>
          <p:nvSpPr>
            <p:cNvPr id="5" name="Rounded Rectangle 4"/>
            <p:cNvSpPr/>
            <p:nvPr/>
          </p:nvSpPr>
          <p:spPr>
            <a:xfrm>
              <a:off x="649913" y="1104736"/>
              <a:ext cx="8676087" cy="2095663"/>
            </a:xfrm>
            <a:prstGeom prst="roundRect">
              <a:avLst/>
            </a:prstGeom>
            <a:solidFill>
              <a:srgbClr val="4F81BD"/>
            </a:solidFill>
            <a:ln w="19050" cap="rnd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12346" y="1244898"/>
              <a:ext cx="8151223" cy="909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</a:rPr>
                <a:t> When your child has finished all of the quiz questions in an eBook, they will gain some coins.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1946" y="2969597"/>
            <a:ext cx="8151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prstClr val="white"/>
                </a:solidFill>
                <a:latin typeface="Trebuchet MS" panose="020B0603020202020204"/>
              </a:rPr>
              <a:t>They can spend these coins in one of the interactive games on their homepage.</a:t>
            </a:r>
            <a:endParaRPr lang="en-GB" sz="2400" b="1" dirty="0">
              <a:solidFill>
                <a:prstClr val="white"/>
              </a:solidFill>
              <a:latin typeface="Trebuchet MS" panose="020B060302020202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1946" y="4346746"/>
            <a:ext cx="8458261" cy="1655409"/>
            <a:chOff x="773175" y="3617638"/>
            <a:chExt cx="8458261" cy="16554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3175" y="3617640"/>
              <a:ext cx="2488899" cy="165540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4905" y="3617638"/>
              <a:ext cx="2506102" cy="165540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3838" y="3617638"/>
              <a:ext cx="2517598" cy="16554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908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Getting the most out of eBooks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45288" y="1857374"/>
            <a:ext cx="7846387" cy="4235631"/>
            <a:chOff x="649913" y="1188341"/>
            <a:chExt cx="8676087" cy="4990390"/>
          </a:xfrm>
        </p:grpSpPr>
        <p:sp>
          <p:nvSpPr>
            <p:cNvPr id="6" name="Rounded Rectangle 5"/>
            <p:cNvSpPr/>
            <p:nvPr/>
          </p:nvSpPr>
          <p:spPr>
            <a:xfrm>
              <a:off x="649913" y="1188341"/>
              <a:ext cx="8676087" cy="4990390"/>
            </a:xfrm>
            <a:prstGeom prst="roundRect">
              <a:avLst/>
            </a:prstGeom>
            <a:solidFill>
              <a:srgbClr val="4F81BD"/>
            </a:solidFill>
            <a:ln w="19050" cap="rnd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94013" y="1465111"/>
              <a:ext cx="81512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</a:rPr>
                <a:t> Encourage your child to attempt all quizzes on eBooks.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875608" y="2917614"/>
            <a:ext cx="78463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prstClr val="white"/>
                </a:solidFill>
                <a:latin typeface="Trebuchet MS" panose="020B0603020202020204"/>
              </a:rPr>
              <a:t>When your child has finished a book, it will move to </a:t>
            </a:r>
            <a:r>
              <a:rPr lang="en-GB" sz="2400" b="1" dirty="0" smtClean="0">
                <a:solidFill>
                  <a:prstClr val="white"/>
                </a:solidFill>
                <a:latin typeface="Trebuchet MS" panose="020B0603020202020204"/>
              </a:rPr>
              <a:t>‘My Library’. Ask your child to re-read a favourite eBook again to build their confidence and consolidate learning.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GB" sz="2400" b="1" dirty="0">
              <a:solidFill>
                <a:prstClr val="white"/>
              </a:solidFill>
              <a:latin typeface="Trebuchet MS" panose="020B0603020202020204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GB" sz="2400" b="1" dirty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99433" y="4690141"/>
            <a:ext cx="68144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prstClr val="white"/>
                </a:solidFill>
                <a:latin typeface="Trebuchet MS" panose="020B0603020202020204"/>
              </a:rPr>
              <a:t>When sharing a book with your child, try to take opportunities to talk about the book - before, during and after reading.</a:t>
            </a:r>
          </a:p>
        </p:txBody>
      </p:sp>
    </p:spTree>
    <p:extLst>
      <p:ext uri="{BB962C8B-B14F-4D97-AF65-F5344CB8AC3E}">
        <p14:creationId xmlns:p14="http://schemas.microsoft.com/office/powerpoint/2010/main" val="147831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1355" y="825627"/>
            <a:ext cx="10058400" cy="356616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  <a:endParaRPr lang="en-GB" sz="4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227" y="1036609"/>
            <a:ext cx="1711098" cy="208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5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9976695-B7C0-44A8-A33D-E044C0E399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262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Trebuchet MS</vt:lpstr>
      <vt:lpstr>Retrospect</vt:lpstr>
      <vt:lpstr> Abbot’s Lea School</vt:lpstr>
      <vt:lpstr>What is Bug Club?</vt:lpstr>
      <vt:lpstr>Accessing eBooks</vt:lpstr>
      <vt:lpstr>Benefits of using eBooks</vt:lpstr>
      <vt:lpstr>Using an eBook</vt:lpstr>
      <vt:lpstr>Recognition and games</vt:lpstr>
      <vt:lpstr>Getting the most out of eBooks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2016-09-13T10:44:29Z</dcterms:created>
  <dcterms:modified xsi:type="dcterms:W3CDTF">2021-11-03T15:37:16Z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TC040015609991</vt:lpwstr>
  </property>
</Properties>
</file>